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428" r:id="rId1"/>
  </p:sldMasterIdLst>
  <p:notesMasterIdLst>
    <p:notesMasterId r:id="rId92"/>
  </p:notesMasterIdLst>
  <p:sldIdLst>
    <p:sldId id="256" r:id="rId2"/>
    <p:sldId id="258" r:id="rId3"/>
    <p:sldId id="263" r:id="rId4"/>
    <p:sldId id="326" r:id="rId5"/>
    <p:sldId id="327" r:id="rId6"/>
    <p:sldId id="328" r:id="rId7"/>
    <p:sldId id="264" r:id="rId8"/>
    <p:sldId id="265" r:id="rId9"/>
    <p:sldId id="266" r:id="rId10"/>
    <p:sldId id="267" r:id="rId11"/>
    <p:sldId id="268" r:id="rId12"/>
    <p:sldId id="269" r:id="rId13"/>
    <p:sldId id="270" r:id="rId14"/>
    <p:sldId id="271" r:id="rId15"/>
    <p:sldId id="272" r:id="rId16"/>
    <p:sldId id="278" r:id="rId17"/>
    <p:sldId id="279" r:id="rId18"/>
    <p:sldId id="273" r:id="rId19"/>
    <p:sldId id="277" r:id="rId20"/>
    <p:sldId id="276" r:id="rId21"/>
    <p:sldId id="280" r:id="rId22"/>
    <p:sldId id="281" r:id="rId23"/>
    <p:sldId id="282" r:id="rId24"/>
    <p:sldId id="283" r:id="rId25"/>
    <p:sldId id="284" r:id="rId26"/>
    <p:sldId id="285" r:id="rId27"/>
    <p:sldId id="286" r:id="rId28"/>
    <p:sldId id="287" r:id="rId29"/>
    <p:sldId id="288" r:id="rId30"/>
    <p:sldId id="289" r:id="rId31"/>
    <p:sldId id="290" r:id="rId32"/>
    <p:sldId id="291" r:id="rId33"/>
    <p:sldId id="292" r:id="rId34"/>
    <p:sldId id="293" r:id="rId35"/>
    <p:sldId id="294" r:id="rId36"/>
    <p:sldId id="295" r:id="rId37"/>
    <p:sldId id="296" r:id="rId38"/>
    <p:sldId id="297" r:id="rId39"/>
    <p:sldId id="298" r:id="rId40"/>
    <p:sldId id="299" r:id="rId41"/>
    <p:sldId id="300" r:id="rId42"/>
    <p:sldId id="301" r:id="rId43"/>
    <p:sldId id="302" r:id="rId44"/>
    <p:sldId id="303" r:id="rId45"/>
    <p:sldId id="304" r:id="rId46"/>
    <p:sldId id="305" r:id="rId47"/>
    <p:sldId id="306" r:id="rId48"/>
    <p:sldId id="307" r:id="rId49"/>
    <p:sldId id="308" r:id="rId50"/>
    <p:sldId id="309" r:id="rId51"/>
    <p:sldId id="310" r:id="rId52"/>
    <p:sldId id="311" r:id="rId53"/>
    <p:sldId id="312" r:id="rId54"/>
    <p:sldId id="313" r:id="rId55"/>
    <p:sldId id="314" r:id="rId56"/>
    <p:sldId id="315" r:id="rId57"/>
    <p:sldId id="316" r:id="rId58"/>
    <p:sldId id="317" r:id="rId59"/>
    <p:sldId id="318" r:id="rId60"/>
    <p:sldId id="319" r:id="rId61"/>
    <p:sldId id="320" r:id="rId62"/>
    <p:sldId id="321" r:id="rId63"/>
    <p:sldId id="322" r:id="rId64"/>
    <p:sldId id="323" r:id="rId65"/>
    <p:sldId id="324" r:id="rId66"/>
    <p:sldId id="330" r:id="rId67"/>
    <p:sldId id="325" r:id="rId68"/>
    <p:sldId id="331" r:id="rId69"/>
    <p:sldId id="332" r:id="rId70"/>
    <p:sldId id="336" r:id="rId71"/>
    <p:sldId id="333" r:id="rId72"/>
    <p:sldId id="334" r:id="rId73"/>
    <p:sldId id="348" r:id="rId74"/>
    <p:sldId id="353" r:id="rId75"/>
    <p:sldId id="349" r:id="rId76"/>
    <p:sldId id="350" r:id="rId77"/>
    <p:sldId id="351" r:id="rId78"/>
    <p:sldId id="352" r:id="rId79"/>
    <p:sldId id="335" r:id="rId80"/>
    <p:sldId id="337" r:id="rId81"/>
    <p:sldId id="338" r:id="rId82"/>
    <p:sldId id="339" r:id="rId83"/>
    <p:sldId id="340" r:id="rId84"/>
    <p:sldId id="341" r:id="rId85"/>
    <p:sldId id="342" r:id="rId86"/>
    <p:sldId id="343" r:id="rId87"/>
    <p:sldId id="344" r:id="rId88"/>
    <p:sldId id="345" r:id="rId89"/>
    <p:sldId id="346" r:id="rId90"/>
    <p:sldId id="347" r:id="rId9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49248536-66AC-40A9-9B80-4ADB98317110}">
          <p14:sldIdLst>
            <p14:sldId id="256"/>
            <p14:sldId id="258"/>
            <p14:sldId id="263"/>
            <p14:sldId id="326"/>
            <p14:sldId id="327"/>
            <p14:sldId id="328"/>
            <p14:sldId id="264"/>
            <p14:sldId id="265"/>
            <p14:sldId id="266"/>
            <p14:sldId id="267"/>
            <p14:sldId id="268"/>
            <p14:sldId id="269"/>
            <p14:sldId id="270"/>
            <p14:sldId id="271"/>
            <p14:sldId id="272"/>
            <p14:sldId id="278"/>
            <p14:sldId id="279"/>
            <p14:sldId id="273"/>
            <p14:sldId id="277"/>
            <p14:sldId id="276"/>
            <p14:sldId id="280"/>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303"/>
            <p14:sldId id="304"/>
            <p14:sldId id="305"/>
            <p14:sldId id="306"/>
            <p14:sldId id="307"/>
            <p14:sldId id="308"/>
            <p14:sldId id="309"/>
            <p14:sldId id="310"/>
            <p14:sldId id="311"/>
            <p14:sldId id="312"/>
            <p14:sldId id="313"/>
            <p14:sldId id="314"/>
            <p14:sldId id="315"/>
            <p14:sldId id="316"/>
            <p14:sldId id="317"/>
            <p14:sldId id="318"/>
            <p14:sldId id="319"/>
            <p14:sldId id="320"/>
            <p14:sldId id="321"/>
            <p14:sldId id="322"/>
            <p14:sldId id="323"/>
            <p14:sldId id="324"/>
            <p14:sldId id="330"/>
            <p14:sldId id="325"/>
            <p14:sldId id="331"/>
            <p14:sldId id="332"/>
            <p14:sldId id="336"/>
            <p14:sldId id="333"/>
            <p14:sldId id="334"/>
            <p14:sldId id="348"/>
            <p14:sldId id="353"/>
            <p14:sldId id="349"/>
            <p14:sldId id="350"/>
            <p14:sldId id="351"/>
            <p14:sldId id="352"/>
            <p14:sldId id="335"/>
            <p14:sldId id="337"/>
            <p14:sldId id="338"/>
            <p14:sldId id="339"/>
            <p14:sldId id="340"/>
            <p14:sldId id="341"/>
            <p14:sldId id="342"/>
            <p14:sldId id="343"/>
            <p14:sldId id="344"/>
            <p14:sldId id="345"/>
            <p14:sldId id="346"/>
            <p14:sldId id="347"/>
          </p14:sldIdLst>
        </p14:section>
      </p14:sectionLst>
    </p:ex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4889" autoAdjust="0"/>
  </p:normalViewPr>
  <p:slideViewPr>
    <p:cSldViewPr snapToGrid="0">
      <p:cViewPr varScale="1">
        <p:scale>
          <a:sx n="62" d="100"/>
          <a:sy n="62" d="100"/>
        </p:scale>
        <p:origin x="1032"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diagrams/_rels/data3.xml.rels><?xml version="1.0" encoding="UTF-8" standalone="yes"?>
<Relationships xmlns="http://schemas.openxmlformats.org/package/2006/relationships"><Relationship Id="rId1" Type="http://schemas.openxmlformats.org/officeDocument/2006/relationships/image" Target="../media/image207.png"/></Relationships>
</file>

<file path=ppt/diagrams/_rels/drawing3.xml.rels><?xml version="1.0" encoding="UTF-8" standalone="yes"?>
<Relationships xmlns="http://schemas.openxmlformats.org/package/2006/relationships"><Relationship Id="rId1" Type="http://schemas.openxmlformats.org/officeDocument/2006/relationships/image" Target="../media/image207.png"/></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F037735-B808-4E7D-9BC5-6C3E9C35FE91}" type="doc">
      <dgm:prSet loTypeId="urn:microsoft.com/office/officeart/2005/8/layout/StepDownProcess" loCatId="process" qsTypeId="urn:microsoft.com/office/officeart/2005/8/quickstyle/3d3" qsCatId="3D" csTypeId="urn:microsoft.com/office/officeart/2005/8/colors/colorful3" csCatId="colorful" phldr="1"/>
      <dgm:spPr/>
      <dgm:t>
        <a:bodyPr/>
        <a:lstStyle/>
        <a:p>
          <a:endParaRPr lang="ru-RU"/>
        </a:p>
      </dgm:t>
    </dgm:pt>
    <dgm:pt modelId="{F4553626-0852-415D-BFD8-346ACA5B9FE7}">
      <dgm:prSet phldrT="[Текст]"/>
      <dgm:spPr/>
      <dgm:t>
        <a:bodyPr/>
        <a:lstStyle/>
        <a:p>
          <a:r>
            <a:rPr lang="ru-RU" i="1">
              <a:effectLst>
                <a:outerShdw blurRad="38100" dist="38100" dir="2700000" algn="tl">
                  <a:srgbClr val="000000">
                    <a:alpha val="43137"/>
                  </a:srgbClr>
                </a:outerShdw>
              </a:effectLst>
            </a:rPr>
            <a:t>Постійні комісії сільської ради</a:t>
          </a:r>
          <a:endParaRPr lang="ru-RU" i="1" dirty="0">
            <a:effectLst>
              <a:outerShdw blurRad="38100" dist="38100" dir="2700000" algn="tl">
                <a:srgbClr val="000000">
                  <a:alpha val="43137"/>
                </a:srgbClr>
              </a:outerShdw>
            </a:effectLst>
          </a:endParaRPr>
        </a:p>
      </dgm:t>
    </dgm:pt>
    <dgm:pt modelId="{4FC9A33A-CAF6-407F-86BF-FB58D2243D77}" type="parTrans" cxnId="{2247E9A4-9CA5-4DB1-9B22-95216F3B5634}">
      <dgm:prSet/>
      <dgm:spPr/>
      <dgm:t>
        <a:bodyPr/>
        <a:lstStyle/>
        <a:p>
          <a:endParaRPr lang="ru-RU" i="1">
            <a:solidFill>
              <a:schemeClr val="bg1"/>
            </a:solidFill>
            <a:effectLst>
              <a:outerShdw blurRad="38100" dist="38100" dir="2700000" algn="tl">
                <a:srgbClr val="000000">
                  <a:alpha val="43137"/>
                </a:srgbClr>
              </a:outerShdw>
            </a:effectLst>
          </a:endParaRPr>
        </a:p>
      </dgm:t>
    </dgm:pt>
    <dgm:pt modelId="{C55F940E-741F-4D46-9DDE-3D4E397EEE1E}" type="sibTrans" cxnId="{2247E9A4-9CA5-4DB1-9B22-95216F3B5634}">
      <dgm:prSet/>
      <dgm:spPr/>
      <dgm:t>
        <a:bodyPr/>
        <a:lstStyle/>
        <a:p>
          <a:endParaRPr lang="ru-RU" i="1">
            <a:solidFill>
              <a:schemeClr val="bg1"/>
            </a:solidFill>
            <a:effectLst>
              <a:outerShdw blurRad="38100" dist="38100" dir="2700000" algn="tl">
                <a:srgbClr val="000000">
                  <a:alpha val="43137"/>
                </a:srgbClr>
              </a:outerShdw>
            </a:effectLst>
          </a:endParaRPr>
        </a:p>
      </dgm:t>
    </dgm:pt>
    <dgm:pt modelId="{7A2291A5-08A2-4D95-963F-4FD40F5E2E41}">
      <dgm:prSet phldrT="[Текст]"/>
      <dgm:spPr/>
      <dgm:t>
        <a:bodyPr/>
        <a:lstStyle/>
        <a:p>
          <a:r>
            <a:rPr lang="ru-RU" i="1">
              <a:effectLst>
                <a:outerShdw blurRad="38100" dist="38100" dir="2700000" algn="tl">
                  <a:srgbClr val="000000">
                    <a:alpha val="43137"/>
                  </a:srgbClr>
                </a:outerShdw>
              </a:effectLst>
            </a:rPr>
            <a:t>Погоджувальна рада</a:t>
          </a:r>
          <a:endParaRPr lang="ru-RU" i="1" dirty="0">
            <a:effectLst>
              <a:outerShdw blurRad="38100" dist="38100" dir="2700000" algn="tl">
                <a:srgbClr val="000000">
                  <a:alpha val="43137"/>
                </a:srgbClr>
              </a:outerShdw>
            </a:effectLst>
          </a:endParaRPr>
        </a:p>
      </dgm:t>
    </dgm:pt>
    <dgm:pt modelId="{49FFCBAF-9643-42D1-B63C-6D00A2E26DB5}" type="parTrans" cxnId="{390583CC-4FD9-486F-A901-B136053AEF49}">
      <dgm:prSet/>
      <dgm:spPr/>
      <dgm:t>
        <a:bodyPr/>
        <a:lstStyle/>
        <a:p>
          <a:endParaRPr lang="ru-RU" i="1">
            <a:solidFill>
              <a:schemeClr val="bg1"/>
            </a:solidFill>
            <a:effectLst>
              <a:outerShdw blurRad="38100" dist="38100" dir="2700000" algn="tl">
                <a:srgbClr val="000000">
                  <a:alpha val="43137"/>
                </a:srgbClr>
              </a:outerShdw>
            </a:effectLst>
          </a:endParaRPr>
        </a:p>
      </dgm:t>
    </dgm:pt>
    <dgm:pt modelId="{F788A480-6903-4F6F-B27E-9CBBE7EAAAAA}" type="sibTrans" cxnId="{390583CC-4FD9-486F-A901-B136053AEF49}">
      <dgm:prSet/>
      <dgm:spPr/>
      <dgm:t>
        <a:bodyPr/>
        <a:lstStyle/>
        <a:p>
          <a:endParaRPr lang="ru-RU" i="1">
            <a:solidFill>
              <a:schemeClr val="bg1"/>
            </a:solidFill>
            <a:effectLst>
              <a:outerShdw blurRad="38100" dist="38100" dir="2700000" algn="tl">
                <a:srgbClr val="000000">
                  <a:alpha val="43137"/>
                </a:srgbClr>
              </a:outerShdw>
            </a:effectLst>
          </a:endParaRPr>
        </a:p>
      </dgm:t>
    </dgm:pt>
    <dgm:pt modelId="{2EB9B49D-4CCF-4DF3-A813-0D8EE150499D}">
      <dgm:prSet phldrT="[Текст]"/>
      <dgm:spPr/>
      <dgm:t>
        <a:bodyPr/>
        <a:lstStyle/>
        <a:p>
          <a:r>
            <a:rPr lang="ru-RU" i="1">
              <a:effectLst>
                <a:outerShdw blurRad="38100" dist="38100" dir="2700000" algn="tl">
                  <a:srgbClr val="000000">
                    <a:alpha val="43137"/>
                  </a:srgbClr>
                </a:outerShdw>
              </a:effectLst>
            </a:rPr>
            <a:t>Проекти рішень</a:t>
          </a:r>
          <a:endParaRPr lang="ru-RU" i="1" dirty="0">
            <a:effectLst>
              <a:outerShdw blurRad="38100" dist="38100" dir="2700000" algn="tl">
                <a:srgbClr val="000000">
                  <a:alpha val="43137"/>
                </a:srgbClr>
              </a:outerShdw>
            </a:effectLst>
          </a:endParaRPr>
        </a:p>
      </dgm:t>
    </dgm:pt>
    <dgm:pt modelId="{71686133-E371-48E2-B8FC-9C6494CE2215}" type="parTrans" cxnId="{6538E75C-927C-47D5-9FB7-3209214C8B3B}">
      <dgm:prSet/>
      <dgm:spPr/>
      <dgm:t>
        <a:bodyPr/>
        <a:lstStyle/>
        <a:p>
          <a:endParaRPr lang="ru-RU" i="1">
            <a:solidFill>
              <a:schemeClr val="bg1"/>
            </a:solidFill>
            <a:effectLst>
              <a:outerShdw blurRad="38100" dist="38100" dir="2700000" algn="tl">
                <a:srgbClr val="000000">
                  <a:alpha val="43137"/>
                </a:srgbClr>
              </a:outerShdw>
            </a:effectLst>
          </a:endParaRPr>
        </a:p>
      </dgm:t>
    </dgm:pt>
    <dgm:pt modelId="{1DA1846D-06CA-420F-B64A-FFDE7F61FEF8}" type="sibTrans" cxnId="{6538E75C-927C-47D5-9FB7-3209214C8B3B}">
      <dgm:prSet/>
      <dgm:spPr/>
      <dgm:t>
        <a:bodyPr/>
        <a:lstStyle/>
        <a:p>
          <a:endParaRPr lang="ru-RU" i="1">
            <a:solidFill>
              <a:schemeClr val="bg1"/>
            </a:solidFill>
            <a:effectLst>
              <a:outerShdw blurRad="38100" dist="38100" dir="2700000" algn="tl">
                <a:srgbClr val="000000">
                  <a:alpha val="43137"/>
                </a:srgbClr>
              </a:outerShdw>
            </a:effectLst>
          </a:endParaRPr>
        </a:p>
      </dgm:t>
    </dgm:pt>
    <dgm:pt modelId="{3AC79509-0975-462E-96A8-6457DF04305C}">
      <dgm:prSet phldrT="[Текст]"/>
      <dgm:spPr/>
      <dgm:t>
        <a:bodyPr/>
        <a:lstStyle/>
        <a:p>
          <a:r>
            <a:rPr lang="ru-RU" i="1">
              <a:effectLst>
                <a:outerShdw blurRad="38100" dist="38100" dir="2700000" algn="tl">
                  <a:srgbClr val="000000">
                    <a:alpha val="43137"/>
                  </a:srgbClr>
                </a:outerShdw>
              </a:effectLst>
            </a:rPr>
            <a:t>Розгляд сесії</a:t>
          </a:r>
          <a:endParaRPr lang="ru-RU" i="1" dirty="0">
            <a:effectLst>
              <a:outerShdw blurRad="38100" dist="38100" dir="2700000" algn="tl">
                <a:srgbClr val="000000">
                  <a:alpha val="43137"/>
                </a:srgbClr>
              </a:outerShdw>
            </a:effectLst>
          </a:endParaRPr>
        </a:p>
      </dgm:t>
    </dgm:pt>
    <dgm:pt modelId="{B87BFF39-421B-456D-89A3-AE96A124FCE8}" type="parTrans" cxnId="{B7AB63A3-BC0F-40D0-91D3-1C64235B00AF}">
      <dgm:prSet/>
      <dgm:spPr/>
      <dgm:t>
        <a:bodyPr/>
        <a:lstStyle/>
        <a:p>
          <a:endParaRPr lang="ru-RU" i="1">
            <a:solidFill>
              <a:schemeClr val="bg1"/>
            </a:solidFill>
            <a:effectLst>
              <a:outerShdw blurRad="38100" dist="38100" dir="2700000" algn="tl">
                <a:srgbClr val="000000">
                  <a:alpha val="43137"/>
                </a:srgbClr>
              </a:outerShdw>
            </a:effectLst>
          </a:endParaRPr>
        </a:p>
      </dgm:t>
    </dgm:pt>
    <dgm:pt modelId="{F0645718-44A7-4162-A0CC-D7D76FF81A8D}" type="sibTrans" cxnId="{B7AB63A3-BC0F-40D0-91D3-1C64235B00AF}">
      <dgm:prSet/>
      <dgm:spPr/>
      <dgm:t>
        <a:bodyPr/>
        <a:lstStyle/>
        <a:p>
          <a:endParaRPr lang="ru-RU" i="1">
            <a:solidFill>
              <a:schemeClr val="bg1"/>
            </a:solidFill>
            <a:effectLst>
              <a:outerShdw blurRad="38100" dist="38100" dir="2700000" algn="tl">
                <a:srgbClr val="000000">
                  <a:alpha val="43137"/>
                </a:srgbClr>
              </a:outerShdw>
            </a:effectLst>
          </a:endParaRPr>
        </a:p>
      </dgm:t>
    </dgm:pt>
    <dgm:pt modelId="{D482CC12-EDE2-46AD-A6F7-5213702B01A8}" type="pres">
      <dgm:prSet presAssocID="{3F037735-B808-4E7D-9BC5-6C3E9C35FE91}" presName="rootnode" presStyleCnt="0">
        <dgm:presLayoutVars>
          <dgm:chMax/>
          <dgm:chPref/>
          <dgm:dir/>
          <dgm:animLvl val="lvl"/>
        </dgm:presLayoutVars>
      </dgm:prSet>
      <dgm:spPr/>
      <dgm:t>
        <a:bodyPr/>
        <a:lstStyle/>
        <a:p>
          <a:endParaRPr lang="uk-UA"/>
        </a:p>
      </dgm:t>
    </dgm:pt>
    <dgm:pt modelId="{E6D25250-B589-4923-B852-3A700C18BB04}" type="pres">
      <dgm:prSet presAssocID="{F4553626-0852-415D-BFD8-346ACA5B9FE7}" presName="composite" presStyleCnt="0"/>
      <dgm:spPr/>
    </dgm:pt>
    <dgm:pt modelId="{F35BCFBE-9C0D-434D-BA56-BC9E38B131D7}" type="pres">
      <dgm:prSet presAssocID="{F4553626-0852-415D-BFD8-346ACA5B9FE7}" presName="bentUpArrow1" presStyleLbl="alignImgPlace1" presStyleIdx="0" presStyleCnt="3"/>
      <dgm:spPr/>
    </dgm:pt>
    <dgm:pt modelId="{0122053C-C51D-496A-865B-AA72226C2114}" type="pres">
      <dgm:prSet presAssocID="{F4553626-0852-415D-BFD8-346ACA5B9FE7}" presName="ParentText" presStyleLbl="node1" presStyleIdx="0" presStyleCnt="4">
        <dgm:presLayoutVars>
          <dgm:chMax val="1"/>
          <dgm:chPref val="1"/>
          <dgm:bulletEnabled val="1"/>
        </dgm:presLayoutVars>
      </dgm:prSet>
      <dgm:spPr/>
      <dgm:t>
        <a:bodyPr/>
        <a:lstStyle/>
        <a:p>
          <a:endParaRPr lang="uk-UA"/>
        </a:p>
      </dgm:t>
    </dgm:pt>
    <dgm:pt modelId="{0FCD6845-9343-4DCC-9273-2314A20F0263}" type="pres">
      <dgm:prSet presAssocID="{F4553626-0852-415D-BFD8-346ACA5B9FE7}" presName="ChildText" presStyleLbl="revTx" presStyleIdx="0" presStyleCnt="3">
        <dgm:presLayoutVars>
          <dgm:chMax val="0"/>
          <dgm:chPref val="0"/>
          <dgm:bulletEnabled val="1"/>
        </dgm:presLayoutVars>
      </dgm:prSet>
      <dgm:spPr/>
    </dgm:pt>
    <dgm:pt modelId="{3825E5B8-C1F4-4868-A486-A3CE06E2AC7E}" type="pres">
      <dgm:prSet presAssocID="{C55F940E-741F-4D46-9DDE-3D4E397EEE1E}" presName="sibTrans" presStyleCnt="0"/>
      <dgm:spPr/>
    </dgm:pt>
    <dgm:pt modelId="{F0BA329B-A24F-4BA1-8709-EA43C4CA6B1E}" type="pres">
      <dgm:prSet presAssocID="{7A2291A5-08A2-4D95-963F-4FD40F5E2E41}" presName="composite" presStyleCnt="0"/>
      <dgm:spPr/>
    </dgm:pt>
    <dgm:pt modelId="{0F81D859-421F-4876-9F19-9C591BE614F9}" type="pres">
      <dgm:prSet presAssocID="{7A2291A5-08A2-4D95-963F-4FD40F5E2E41}" presName="bentUpArrow1" presStyleLbl="alignImgPlace1" presStyleIdx="1" presStyleCnt="3"/>
      <dgm:spPr/>
    </dgm:pt>
    <dgm:pt modelId="{BBA1EF3A-E5A8-47C9-96B8-BDEE52205B7B}" type="pres">
      <dgm:prSet presAssocID="{7A2291A5-08A2-4D95-963F-4FD40F5E2E41}" presName="ParentText" presStyleLbl="node1" presStyleIdx="1" presStyleCnt="4">
        <dgm:presLayoutVars>
          <dgm:chMax val="1"/>
          <dgm:chPref val="1"/>
          <dgm:bulletEnabled val="1"/>
        </dgm:presLayoutVars>
      </dgm:prSet>
      <dgm:spPr/>
      <dgm:t>
        <a:bodyPr/>
        <a:lstStyle/>
        <a:p>
          <a:endParaRPr lang="uk-UA"/>
        </a:p>
      </dgm:t>
    </dgm:pt>
    <dgm:pt modelId="{7509E108-A7E3-4B64-B75C-C1C19256381D}" type="pres">
      <dgm:prSet presAssocID="{7A2291A5-08A2-4D95-963F-4FD40F5E2E41}" presName="ChildText" presStyleLbl="revTx" presStyleIdx="1" presStyleCnt="3">
        <dgm:presLayoutVars>
          <dgm:chMax val="0"/>
          <dgm:chPref val="0"/>
          <dgm:bulletEnabled val="1"/>
        </dgm:presLayoutVars>
      </dgm:prSet>
      <dgm:spPr/>
    </dgm:pt>
    <dgm:pt modelId="{9CFC4039-1075-4829-82D2-B106CD52F32F}" type="pres">
      <dgm:prSet presAssocID="{F788A480-6903-4F6F-B27E-9CBBE7EAAAAA}" presName="sibTrans" presStyleCnt="0"/>
      <dgm:spPr/>
    </dgm:pt>
    <dgm:pt modelId="{BD47BE20-B657-43B9-B0B5-7098355B2563}" type="pres">
      <dgm:prSet presAssocID="{2EB9B49D-4CCF-4DF3-A813-0D8EE150499D}" presName="composite" presStyleCnt="0"/>
      <dgm:spPr/>
    </dgm:pt>
    <dgm:pt modelId="{112F79F9-59FE-43C0-A1C8-791A9B76D9AC}" type="pres">
      <dgm:prSet presAssocID="{2EB9B49D-4CCF-4DF3-A813-0D8EE150499D}" presName="bentUpArrow1" presStyleLbl="alignImgPlace1" presStyleIdx="2" presStyleCnt="3"/>
      <dgm:spPr/>
    </dgm:pt>
    <dgm:pt modelId="{D85CA13D-5363-4392-97FD-28B5922A463A}" type="pres">
      <dgm:prSet presAssocID="{2EB9B49D-4CCF-4DF3-A813-0D8EE150499D}" presName="ParentText" presStyleLbl="node1" presStyleIdx="2" presStyleCnt="4">
        <dgm:presLayoutVars>
          <dgm:chMax val="1"/>
          <dgm:chPref val="1"/>
          <dgm:bulletEnabled val="1"/>
        </dgm:presLayoutVars>
      </dgm:prSet>
      <dgm:spPr/>
      <dgm:t>
        <a:bodyPr/>
        <a:lstStyle/>
        <a:p>
          <a:endParaRPr lang="uk-UA"/>
        </a:p>
      </dgm:t>
    </dgm:pt>
    <dgm:pt modelId="{40DD0812-D3A2-4565-8EFD-1F74DAA6C1E9}" type="pres">
      <dgm:prSet presAssocID="{2EB9B49D-4CCF-4DF3-A813-0D8EE150499D}" presName="ChildText" presStyleLbl="revTx" presStyleIdx="2" presStyleCnt="3">
        <dgm:presLayoutVars>
          <dgm:chMax val="0"/>
          <dgm:chPref val="0"/>
          <dgm:bulletEnabled val="1"/>
        </dgm:presLayoutVars>
      </dgm:prSet>
      <dgm:spPr/>
    </dgm:pt>
    <dgm:pt modelId="{1E1CB67D-8F70-4A78-871F-E5092982E628}" type="pres">
      <dgm:prSet presAssocID="{1DA1846D-06CA-420F-B64A-FFDE7F61FEF8}" presName="sibTrans" presStyleCnt="0"/>
      <dgm:spPr/>
    </dgm:pt>
    <dgm:pt modelId="{719E3314-67C3-4459-BAA9-5128F9FC9015}" type="pres">
      <dgm:prSet presAssocID="{3AC79509-0975-462E-96A8-6457DF04305C}" presName="composite" presStyleCnt="0"/>
      <dgm:spPr/>
    </dgm:pt>
    <dgm:pt modelId="{E1EC3315-C1B3-4CD1-90D6-0ABC902E5553}" type="pres">
      <dgm:prSet presAssocID="{3AC79509-0975-462E-96A8-6457DF04305C}" presName="ParentText" presStyleLbl="node1" presStyleIdx="3" presStyleCnt="4">
        <dgm:presLayoutVars>
          <dgm:chMax val="1"/>
          <dgm:chPref val="1"/>
          <dgm:bulletEnabled val="1"/>
        </dgm:presLayoutVars>
      </dgm:prSet>
      <dgm:spPr/>
      <dgm:t>
        <a:bodyPr/>
        <a:lstStyle/>
        <a:p>
          <a:endParaRPr lang="uk-UA"/>
        </a:p>
      </dgm:t>
    </dgm:pt>
  </dgm:ptLst>
  <dgm:cxnLst>
    <dgm:cxn modelId="{390583CC-4FD9-486F-A901-B136053AEF49}" srcId="{3F037735-B808-4E7D-9BC5-6C3E9C35FE91}" destId="{7A2291A5-08A2-4D95-963F-4FD40F5E2E41}" srcOrd="1" destOrd="0" parTransId="{49FFCBAF-9643-42D1-B63C-6D00A2E26DB5}" sibTransId="{F788A480-6903-4F6F-B27E-9CBBE7EAAAAA}"/>
    <dgm:cxn modelId="{EDC9F52E-B981-413F-A7D6-26405F958370}" type="presOf" srcId="{F4553626-0852-415D-BFD8-346ACA5B9FE7}" destId="{0122053C-C51D-496A-865B-AA72226C2114}" srcOrd="0" destOrd="0" presId="urn:microsoft.com/office/officeart/2005/8/layout/StepDownProcess"/>
    <dgm:cxn modelId="{2247E9A4-9CA5-4DB1-9B22-95216F3B5634}" srcId="{3F037735-B808-4E7D-9BC5-6C3E9C35FE91}" destId="{F4553626-0852-415D-BFD8-346ACA5B9FE7}" srcOrd="0" destOrd="0" parTransId="{4FC9A33A-CAF6-407F-86BF-FB58D2243D77}" sibTransId="{C55F940E-741F-4D46-9DDE-3D4E397EEE1E}"/>
    <dgm:cxn modelId="{F11D815D-D531-43DA-BB0D-69C871D8A121}" type="presOf" srcId="{3F037735-B808-4E7D-9BC5-6C3E9C35FE91}" destId="{D482CC12-EDE2-46AD-A6F7-5213702B01A8}" srcOrd="0" destOrd="0" presId="urn:microsoft.com/office/officeart/2005/8/layout/StepDownProcess"/>
    <dgm:cxn modelId="{B7AB63A3-BC0F-40D0-91D3-1C64235B00AF}" srcId="{3F037735-B808-4E7D-9BC5-6C3E9C35FE91}" destId="{3AC79509-0975-462E-96A8-6457DF04305C}" srcOrd="3" destOrd="0" parTransId="{B87BFF39-421B-456D-89A3-AE96A124FCE8}" sibTransId="{F0645718-44A7-4162-A0CC-D7D76FF81A8D}"/>
    <dgm:cxn modelId="{2077FFA2-74AE-48B6-82B7-D0A1E7BC7A50}" type="presOf" srcId="{2EB9B49D-4CCF-4DF3-A813-0D8EE150499D}" destId="{D85CA13D-5363-4392-97FD-28B5922A463A}" srcOrd="0" destOrd="0" presId="urn:microsoft.com/office/officeart/2005/8/layout/StepDownProcess"/>
    <dgm:cxn modelId="{6538E75C-927C-47D5-9FB7-3209214C8B3B}" srcId="{3F037735-B808-4E7D-9BC5-6C3E9C35FE91}" destId="{2EB9B49D-4CCF-4DF3-A813-0D8EE150499D}" srcOrd="2" destOrd="0" parTransId="{71686133-E371-48E2-B8FC-9C6494CE2215}" sibTransId="{1DA1846D-06CA-420F-B64A-FFDE7F61FEF8}"/>
    <dgm:cxn modelId="{AEB78AFE-9EDF-4EFC-B2AD-4A82F3A82BC8}" type="presOf" srcId="{7A2291A5-08A2-4D95-963F-4FD40F5E2E41}" destId="{BBA1EF3A-E5A8-47C9-96B8-BDEE52205B7B}" srcOrd="0" destOrd="0" presId="urn:microsoft.com/office/officeart/2005/8/layout/StepDownProcess"/>
    <dgm:cxn modelId="{A26BA64C-F193-47AB-AA73-F5ABF774B6DD}" type="presOf" srcId="{3AC79509-0975-462E-96A8-6457DF04305C}" destId="{E1EC3315-C1B3-4CD1-90D6-0ABC902E5553}" srcOrd="0" destOrd="0" presId="urn:microsoft.com/office/officeart/2005/8/layout/StepDownProcess"/>
    <dgm:cxn modelId="{C0E589CC-6A5F-40B8-A237-3A6BDDFB826D}" type="presParOf" srcId="{D482CC12-EDE2-46AD-A6F7-5213702B01A8}" destId="{E6D25250-B589-4923-B852-3A700C18BB04}" srcOrd="0" destOrd="0" presId="urn:microsoft.com/office/officeart/2005/8/layout/StepDownProcess"/>
    <dgm:cxn modelId="{898AA59B-6A73-47E8-A4EB-244D6AEF51E4}" type="presParOf" srcId="{E6D25250-B589-4923-B852-3A700C18BB04}" destId="{F35BCFBE-9C0D-434D-BA56-BC9E38B131D7}" srcOrd="0" destOrd="0" presId="urn:microsoft.com/office/officeart/2005/8/layout/StepDownProcess"/>
    <dgm:cxn modelId="{5AA16926-A8C0-471B-8AB9-6E906047E2AC}" type="presParOf" srcId="{E6D25250-B589-4923-B852-3A700C18BB04}" destId="{0122053C-C51D-496A-865B-AA72226C2114}" srcOrd="1" destOrd="0" presId="urn:microsoft.com/office/officeart/2005/8/layout/StepDownProcess"/>
    <dgm:cxn modelId="{DE943FE4-60B9-4FA1-B12A-C4EDAA7DBF76}" type="presParOf" srcId="{E6D25250-B589-4923-B852-3A700C18BB04}" destId="{0FCD6845-9343-4DCC-9273-2314A20F0263}" srcOrd="2" destOrd="0" presId="urn:microsoft.com/office/officeart/2005/8/layout/StepDownProcess"/>
    <dgm:cxn modelId="{0A0B30C9-04CE-44FF-AC34-15F3B47A143E}" type="presParOf" srcId="{D482CC12-EDE2-46AD-A6F7-5213702B01A8}" destId="{3825E5B8-C1F4-4868-A486-A3CE06E2AC7E}" srcOrd="1" destOrd="0" presId="urn:microsoft.com/office/officeart/2005/8/layout/StepDownProcess"/>
    <dgm:cxn modelId="{FB44A338-9E0F-48A4-AA60-0182CEFC7CDD}" type="presParOf" srcId="{D482CC12-EDE2-46AD-A6F7-5213702B01A8}" destId="{F0BA329B-A24F-4BA1-8709-EA43C4CA6B1E}" srcOrd="2" destOrd="0" presId="urn:microsoft.com/office/officeart/2005/8/layout/StepDownProcess"/>
    <dgm:cxn modelId="{45FAD5E9-92DF-4009-8242-9F4EB2EF8850}" type="presParOf" srcId="{F0BA329B-A24F-4BA1-8709-EA43C4CA6B1E}" destId="{0F81D859-421F-4876-9F19-9C591BE614F9}" srcOrd="0" destOrd="0" presId="urn:microsoft.com/office/officeart/2005/8/layout/StepDownProcess"/>
    <dgm:cxn modelId="{7C741615-2F1D-4B0B-88D2-29CB8F994647}" type="presParOf" srcId="{F0BA329B-A24F-4BA1-8709-EA43C4CA6B1E}" destId="{BBA1EF3A-E5A8-47C9-96B8-BDEE52205B7B}" srcOrd="1" destOrd="0" presId="urn:microsoft.com/office/officeart/2005/8/layout/StepDownProcess"/>
    <dgm:cxn modelId="{4F3B74A1-DBB3-4E7B-AC95-505B6AC81481}" type="presParOf" srcId="{F0BA329B-A24F-4BA1-8709-EA43C4CA6B1E}" destId="{7509E108-A7E3-4B64-B75C-C1C19256381D}" srcOrd="2" destOrd="0" presId="urn:microsoft.com/office/officeart/2005/8/layout/StepDownProcess"/>
    <dgm:cxn modelId="{D0D016BD-8B0E-4C6A-91AB-C86C9426BE39}" type="presParOf" srcId="{D482CC12-EDE2-46AD-A6F7-5213702B01A8}" destId="{9CFC4039-1075-4829-82D2-B106CD52F32F}" srcOrd="3" destOrd="0" presId="urn:microsoft.com/office/officeart/2005/8/layout/StepDownProcess"/>
    <dgm:cxn modelId="{209BF876-82D2-45B4-B72C-B68602611E45}" type="presParOf" srcId="{D482CC12-EDE2-46AD-A6F7-5213702B01A8}" destId="{BD47BE20-B657-43B9-B0B5-7098355B2563}" srcOrd="4" destOrd="0" presId="urn:microsoft.com/office/officeart/2005/8/layout/StepDownProcess"/>
    <dgm:cxn modelId="{7297FAA0-7D77-418A-A716-1EEB03105F95}" type="presParOf" srcId="{BD47BE20-B657-43B9-B0B5-7098355B2563}" destId="{112F79F9-59FE-43C0-A1C8-791A9B76D9AC}" srcOrd="0" destOrd="0" presId="urn:microsoft.com/office/officeart/2005/8/layout/StepDownProcess"/>
    <dgm:cxn modelId="{302CE8B8-8971-4CC3-A755-86F92E85A71C}" type="presParOf" srcId="{BD47BE20-B657-43B9-B0B5-7098355B2563}" destId="{D85CA13D-5363-4392-97FD-28B5922A463A}" srcOrd="1" destOrd="0" presId="urn:microsoft.com/office/officeart/2005/8/layout/StepDownProcess"/>
    <dgm:cxn modelId="{8B0916AC-26DC-45D2-9F16-4870B277A7A2}" type="presParOf" srcId="{BD47BE20-B657-43B9-B0B5-7098355B2563}" destId="{40DD0812-D3A2-4565-8EFD-1F74DAA6C1E9}" srcOrd="2" destOrd="0" presId="urn:microsoft.com/office/officeart/2005/8/layout/StepDownProcess"/>
    <dgm:cxn modelId="{83D55AF7-C8E0-44CD-AF76-1069B269605A}" type="presParOf" srcId="{D482CC12-EDE2-46AD-A6F7-5213702B01A8}" destId="{1E1CB67D-8F70-4A78-871F-E5092982E628}" srcOrd="5" destOrd="0" presId="urn:microsoft.com/office/officeart/2005/8/layout/StepDownProcess"/>
    <dgm:cxn modelId="{3BB25EA1-374B-4D49-A40B-6BFB64635903}" type="presParOf" srcId="{D482CC12-EDE2-46AD-A6F7-5213702B01A8}" destId="{719E3314-67C3-4459-BAA9-5128F9FC9015}" srcOrd="6" destOrd="0" presId="urn:microsoft.com/office/officeart/2005/8/layout/StepDownProcess"/>
    <dgm:cxn modelId="{54C958AD-BE9E-4B24-AFDA-37A16E58A38B}" type="presParOf" srcId="{719E3314-67C3-4459-BAA9-5128F9FC9015}" destId="{E1EC3315-C1B3-4CD1-90D6-0ABC902E5553}"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01AA9F4-A4A1-42C8-AA52-41042714BE4E}" type="doc">
      <dgm:prSet loTypeId="urn:microsoft.com/office/officeart/2005/8/layout/hierarchy3" loCatId="relationship" qsTypeId="urn:microsoft.com/office/officeart/2005/8/quickstyle/simple1" qsCatId="simple" csTypeId="urn:microsoft.com/office/officeart/2005/8/colors/accent1_2" csCatId="accent1" phldr="1"/>
      <dgm:spPr/>
      <dgm:t>
        <a:bodyPr/>
        <a:lstStyle/>
        <a:p>
          <a:endParaRPr lang="ru-RU"/>
        </a:p>
      </dgm:t>
    </dgm:pt>
    <dgm:pt modelId="{A0985BFA-93C5-44C9-9534-31AD90AB9920}">
      <dgm:prSet phldrT="[Текст]"/>
      <dgm:spPr/>
      <dgm:t>
        <a:bodyPr/>
        <a:lstStyle/>
        <a:p>
          <a:r>
            <a:rPr lang="en-US" dirty="0"/>
            <a:t>65</a:t>
          </a:r>
          <a:r>
            <a:rPr lang="uk-UA" dirty="0"/>
            <a:t> </a:t>
          </a:r>
          <a:r>
            <a:rPr lang="en-US" dirty="0"/>
            <a:t>27</a:t>
          </a:r>
          <a:r>
            <a:rPr lang="uk-UA" dirty="0"/>
            <a:t>9</a:t>
          </a:r>
          <a:r>
            <a:rPr lang="en-US" dirty="0"/>
            <a:t>,4</a:t>
          </a:r>
          <a:endParaRPr lang="ru-RU" dirty="0"/>
        </a:p>
      </dgm:t>
    </dgm:pt>
    <dgm:pt modelId="{88E1F7A2-CA68-4E6E-9C54-B965E95EE96D}" type="parTrans" cxnId="{83E79757-960E-4F77-961C-A978D1D28C82}">
      <dgm:prSet/>
      <dgm:spPr/>
      <dgm:t>
        <a:bodyPr/>
        <a:lstStyle/>
        <a:p>
          <a:endParaRPr lang="ru-RU"/>
        </a:p>
      </dgm:t>
    </dgm:pt>
    <dgm:pt modelId="{5E06E4EE-2D19-467C-8710-DEF23DC0523C}" type="sibTrans" cxnId="{83E79757-960E-4F77-961C-A978D1D28C82}">
      <dgm:prSet/>
      <dgm:spPr/>
      <dgm:t>
        <a:bodyPr/>
        <a:lstStyle/>
        <a:p>
          <a:endParaRPr lang="ru-RU"/>
        </a:p>
      </dgm:t>
    </dgm:pt>
    <dgm:pt modelId="{2E89FAB5-AD6A-4041-AF08-7B61D4A42DC4}">
      <dgm:prSet phldrT="[Текст]"/>
      <dgm:spPr/>
      <dgm:t>
        <a:bodyPr/>
        <a:lstStyle/>
        <a:p>
          <a:r>
            <a:rPr lang="en-US" dirty="0"/>
            <a:t>64</a:t>
          </a:r>
          <a:r>
            <a:rPr lang="uk-UA" dirty="0"/>
            <a:t> </a:t>
          </a:r>
          <a:r>
            <a:rPr lang="en-US" dirty="0"/>
            <a:t>78</a:t>
          </a:r>
          <a:r>
            <a:rPr lang="uk-UA" dirty="0"/>
            <a:t>6</a:t>
          </a:r>
          <a:r>
            <a:rPr lang="en-US" dirty="0"/>
            <a:t>,2</a:t>
          </a:r>
          <a:r>
            <a:rPr lang="uk-UA" dirty="0"/>
            <a:t> загального фонду</a:t>
          </a:r>
          <a:r>
            <a:rPr lang="en-US" dirty="0"/>
            <a:t> </a:t>
          </a:r>
          <a:endParaRPr lang="ru-RU" dirty="0"/>
        </a:p>
      </dgm:t>
    </dgm:pt>
    <dgm:pt modelId="{85FCE524-4C8B-4762-98C5-3FDB79ABD19A}" type="parTrans" cxnId="{F7CCCD28-6174-44FD-903E-AB96FB483AC7}">
      <dgm:prSet/>
      <dgm:spPr/>
      <dgm:t>
        <a:bodyPr/>
        <a:lstStyle/>
        <a:p>
          <a:endParaRPr lang="ru-RU"/>
        </a:p>
      </dgm:t>
    </dgm:pt>
    <dgm:pt modelId="{3D7C72C6-0B3B-47B6-89EB-9E5E90D60C59}" type="sibTrans" cxnId="{F7CCCD28-6174-44FD-903E-AB96FB483AC7}">
      <dgm:prSet/>
      <dgm:spPr/>
      <dgm:t>
        <a:bodyPr/>
        <a:lstStyle/>
        <a:p>
          <a:endParaRPr lang="ru-RU"/>
        </a:p>
      </dgm:t>
    </dgm:pt>
    <dgm:pt modelId="{AAF8220F-3426-4B49-90B4-963EB17FD984}">
      <dgm:prSet phldrT="[Текст]"/>
      <dgm:spPr/>
      <dgm:t>
        <a:bodyPr/>
        <a:lstStyle/>
        <a:p>
          <a:r>
            <a:rPr lang="en-US" dirty="0"/>
            <a:t>493,2</a:t>
          </a:r>
          <a:r>
            <a:rPr lang="uk-UA" dirty="0"/>
            <a:t> спеціального фонду</a:t>
          </a:r>
          <a:endParaRPr lang="ru-RU" dirty="0"/>
        </a:p>
      </dgm:t>
    </dgm:pt>
    <dgm:pt modelId="{BBA04D2D-CD10-45E3-B00E-AB25EDA04124}" type="parTrans" cxnId="{5CBC5262-5626-4C6B-80BD-BF5E8A4FD31C}">
      <dgm:prSet/>
      <dgm:spPr/>
      <dgm:t>
        <a:bodyPr/>
        <a:lstStyle/>
        <a:p>
          <a:endParaRPr lang="ru-RU"/>
        </a:p>
      </dgm:t>
    </dgm:pt>
    <dgm:pt modelId="{C63D528F-5198-4E19-A39A-BB38BC9E77E4}" type="sibTrans" cxnId="{5CBC5262-5626-4C6B-80BD-BF5E8A4FD31C}">
      <dgm:prSet/>
      <dgm:spPr/>
      <dgm:t>
        <a:bodyPr/>
        <a:lstStyle/>
        <a:p>
          <a:endParaRPr lang="ru-RU"/>
        </a:p>
      </dgm:t>
    </dgm:pt>
    <dgm:pt modelId="{1C97A260-7CDB-43BC-82A8-EC0FA91A4BA8}" type="pres">
      <dgm:prSet presAssocID="{801AA9F4-A4A1-42C8-AA52-41042714BE4E}" presName="diagram" presStyleCnt="0">
        <dgm:presLayoutVars>
          <dgm:chPref val="1"/>
          <dgm:dir/>
          <dgm:animOne val="branch"/>
          <dgm:animLvl val="lvl"/>
          <dgm:resizeHandles/>
        </dgm:presLayoutVars>
      </dgm:prSet>
      <dgm:spPr/>
      <dgm:t>
        <a:bodyPr/>
        <a:lstStyle/>
        <a:p>
          <a:endParaRPr lang="uk-UA"/>
        </a:p>
      </dgm:t>
    </dgm:pt>
    <dgm:pt modelId="{6843B776-EDE8-4447-A9F2-4A0F9BA14684}" type="pres">
      <dgm:prSet presAssocID="{A0985BFA-93C5-44C9-9534-31AD90AB9920}" presName="root" presStyleCnt="0"/>
      <dgm:spPr/>
    </dgm:pt>
    <dgm:pt modelId="{A58F3FC0-5E20-4D45-9E40-FEE276170F1F}" type="pres">
      <dgm:prSet presAssocID="{A0985BFA-93C5-44C9-9534-31AD90AB9920}" presName="rootComposite" presStyleCnt="0"/>
      <dgm:spPr/>
    </dgm:pt>
    <dgm:pt modelId="{CAB53C58-25AC-4329-B3C0-DADA3C82C89D}" type="pres">
      <dgm:prSet presAssocID="{A0985BFA-93C5-44C9-9534-31AD90AB9920}" presName="rootText" presStyleLbl="node1" presStyleIdx="0" presStyleCnt="1"/>
      <dgm:spPr/>
      <dgm:t>
        <a:bodyPr/>
        <a:lstStyle/>
        <a:p>
          <a:endParaRPr lang="uk-UA"/>
        </a:p>
      </dgm:t>
    </dgm:pt>
    <dgm:pt modelId="{87E540B1-722D-44F3-A5AA-629D982434E8}" type="pres">
      <dgm:prSet presAssocID="{A0985BFA-93C5-44C9-9534-31AD90AB9920}" presName="rootConnector" presStyleLbl="node1" presStyleIdx="0" presStyleCnt="1"/>
      <dgm:spPr/>
      <dgm:t>
        <a:bodyPr/>
        <a:lstStyle/>
        <a:p>
          <a:endParaRPr lang="uk-UA"/>
        </a:p>
      </dgm:t>
    </dgm:pt>
    <dgm:pt modelId="{7BF64124-7E9A-427B-A583-544822A38644}" type="pres">
      <dgm:prSet presAssocID="{A0985BFA-93C5-44C9-9534-31AD90AB9920}" presName="childShape" presStyleCnt="0"/>
      <dgm:spPr/>
    </dgm:pt>
    <dgm:pt modelId="{719499EE-B828-43D6-92E3-BF00A7AD50E1}" type="pres">
      <dgm:prSet presAssocID="{85FCE524-4C8B-4762-98C5-3FDB79ABD19A}" presName="Name13" presStyleLbl="parChTrans1D2" presStyleIdx="0" presStyleCnt="2"/>
      <dgm:spPr/>
      <dgm:t>
        <a:bodyPr/>
        <a:lstStyle/>
        <a:p>
          <a:endParaRPr lang="uk-UA"/>
        </a:p>
      </dgm:t>
    </dgm:pt>
    <dgm:pt modelId="{84D86A74-AAC3-4620-A7D2-BD66767C2A4B}" type="pres">
      <dgm:prSet presAssocID="{2E89FAB5-AD6A-4041-AF08-7B61D4A42DC4}" presName="childText" presStyleLbl="bgAcc1" presStyleIdx="0" presStyleCnt="2">
        <dgm:presLayoutVars>
          <dgm:bulletEnabled val="1"/>
        </dgm:presLayoutVars>
      </dgm:prSet>
      <dgm:spPr/>
      <dgm:t>
        <a:bodyPr/>
        <a:lstStyle/>
        <a:p>
          <a:endParaRPr lang="uk-UA"/>
        </a:p>
      </dgm:t>
    </dgm:pt>
    <dgm:pt modelId="{D55E32A0-2212-45F7-B0D0-175ED4EADEC9}" type="pres">
      <dgm:prSet presAssocID="{BBA04D2D-CD10-45E3-B00E-AB25EDA04124}" presName="Name13" presStyleLbl="parChTrans1D2" presStyleIdx="1" presStyleCnt="2"/>
      <dgm:spPr/>
      <dgm:t>
        <a:bodyPr/>
        <a:lstStyle/>
        <a:p>
          <a:endParaRPr lang="uk-UA"/>
        </a:p>
      </dgm:t>
    </dgm:pt>
    <dgm:pt modelId="{40F2724F-63FC-4301-A01C-E1DBF1629EEB}" type="pres">
      <dgm:prSet presAssocID="{AAF8220F-3426-4B49-90B4-963EB17FD984}" presName="childText" presStyleLbl="bgAcc1" presStyleIdx="1" presStyleCnt="2">
        <dgm:presLayoutVars>
          <dgm:bulletEnabled val="1"/>
        </dgm:presLayoutVars>
      </dgm:prSet>
      <dgm:spPr/>
      <dgm:t>
        <a:bodyPr/>
        <a:lstStyle/>
        <a:p>
          <a:endParaRPr lang="uk-UA"/>
        </a:p>
      </dgm:t>
    </dgm:pt>
  </dgm:ptLst>
  <dgm:cxnLst>
    <dgm:cxn modelId="{83E79757-960E-4F77-961C-A978D1D28C82}" srcId="{801AA9F4-A4A1-42C8-AA52-41042714BE4E}" destId="{A0985BFA-93C5-44C9-9534-31AD90AB9920}" srcOrd="0" destOrd="0" parTransId="{88E1F7A2-CA68-4E6E-9C54-B965E95EE96D}" sibTransId="{5E06E4EE-2D19-467C-8710-DEF23DC0523C}"/>
    <dgm:cxn modelId="{7A14FBA1-71D9-407B-9901-19AEC32C7F14}" type="presOf" srcId="{801AA9F4-A4A1-42C8-AA52-41042714BE4E}" destId="{1C97A260-7CDB-43BC-82A8-EC0FA91A4BA8}" srcOrd="0" destOrd="0" presId="urn:microsoft.com/office/officeart/2005/8/layout/hierarchy3"/>
    <dgm:cxn modelId="{A6B45A9C-9C17-4DF0-B4D1-3B94B6AC6EED}" type="presOf" srcId="{BBA04D2D-CD10-45E3-B00E-AB25EDA04124}" destId="{D55E32A0-2212-45F7-B0D0-175ED4EADEC9}" srcOrd="0" destOrd="0" presId="urn:microsoft.com/office/officeart/2005/8/layout/hierarchy3"/>
    <dgm:cxn modelId="{F7CCCD28-6174-44FD-903E-AB96FB483AC7}" srcId="{A0985BFA-93C5-44C9-9534-31AD90AB9920}" destId="{2E89FAB5-AD6A-4041-AF08-7B61D4A42DC4}" srcOrd="0" destOrd="0" parTransId="{85FCE524-4C8B-4762-98C5-3FDB79ABD19A}" sibTransId="{3D7C72C6-0B3B-47B6-89EB-9E5E90D60C59}"/>
    <dgm:cxn modelId="{A5D6BA7B-7355-4DF5-92C3-65373CEE2CCA}" type="presOf" srcId="{A0985BFA-93C5-44C9-9534-31AD90AB9920}" destId="{CAB53C58-25AC-4329-B3C0-DADA3C82C89D}" srcOrd="0" destOrd="0" presId="urn:microsoft.com/office/officeart/2005/8/layout/hierarchy3"/>
    <dgm:cxn modelId="{B3F28775-BC57-4CE6-9BC7-BFF043A6E0BD}" type="presOf" srcId="{AAF8220F-3426-4B49-90B4-963EB17FD984}" destId="{40F2724F-63FC-4301-A01C-E1DBF1629EEB}" srcOrd="0" destOrd="0" presId="urn:microsoft.com/office/officeart/2005/8/layout/hierarchy3"/>
    <dgm:cxn modelId="{15DC90FA-4495-4FC4-8F58-6DCDCF077813}" type="presOf" srcId="{A0985BFA-93C5-44C9-9534-31AD90AB9920}" destId="{87E540B1-722D-44F3-A5AA-629D982434E8}" srcOrd="1" destOrd="0" presId="urn:microsoft.com/office/officeart/2005/8/layout/hierarchy3"/>
    <dgm:cxn modelId="{5CBC5262-5626-4C6B-80BD-BF5E8A4FD31C}" srcId="{A0985BFA-93C5-44C9-9534-31AD90AB9920}" destId="{AAF8220F-3426-4B49-90B4-963EB17FD984}" srcOrd="1" destOrd="0" parTransId="{BBA04D2D-CD10-45E3-B00E-AB25EDA04124}" sibTransId="{C63D528F-5198-4E19-A39A-BB38BC9E77E4}"/>
    <dgm:cxn modelId="{EA346C49-D7B0-434C-9A2F-EE530A67F235}" type="presOf" srcId="{85FCE524-4C8B-4762-98C5-3FDB79ABD19A}" destId="{719499EE-B828-43D6-92E3-BF00A7AD50E1}" srcOrd="0" destOrd="0" presId="urn:microsoft.com/office/officeart/2005/8/layout/hierarchy3"/>
    <dgm:cxn modelId="{3CD4BA2E-486F-4FF9-890C-EC5BC86E8885}" type="presOf" srcId="{2E89FAB5-AD6A-4041-AF08-7B61D4A42DC4}" destId="{84D86A74-AAC3-4620-A7D2-BD66767C2A4B}" srcOrd="0" destOrd="0" presId="urn:microsoft.com/office/officeart/2005/8/layout/hierarchy3"/>
    <dgm:cxn modelId="{C4ADDB30-F186-44E7-BE24-F6E3CFF2D615}" type="presParOf" srcId="{1C97A260-7CDB-43BC-82A8-EC0FA91A4BA8}" destId="{6843B776-EDE8-4447-A9F2-4A0F9BA14684}" srcOrd="0" destOrd="0" presId="urn:microsoft.com/office/officeart/2005/8/layout/hierarchy3"/>
    <dgm:cxn modelId="{17B4C3F7-3798-4FEF-BFA0-0CA27414E2A0}" type="presParOf" srcId="{6843B776-EDE8-4447-A9F2-4A0F9BA14684}" destId="{A58F3FC0-5E20-4D45-9E40-FEE276170F1F}" srcOrd="0" destOrd="0" presId="urn:microsoft.com/office/officeart/2005/8/layout/hierarchy3"/>
    <dgm:cxn modelId="{80D5F8E2-9FFF-477D-967E-3938BF15FA7F}" type="presParOf" srcId="{A58F3FC0-5E20-4D45-9E40-FEE276170F1F}" destId="{CAB53C58-25AC-4329-B3C0-DADA3C82C89D}" srcOrd="0" destOrd="0" presId="urn:microsoft.com/office/officeart/2005/8/layout/hierarchy3"/>
    <dgm:cxn modelId="{236675E4-E1D9-4BE1-84E1-06A555BF4066}" type="presParOf" srcId="{A58F3FC0-5E20-4D45-9E40-FEE276170F1F}" destId="{87E540B1-722D-44F3-A5AA-629D982434E8}" srcOrd="1" destOrd="0" presId="urn:microsoft.com/office/officeart/2005/8/layout/hierarchy3"/>
    <dgm:cxn modelId="{932AED6A-5307-410D-8F45-15F375F57B37}" type="presParOf" srcId="{6843B776-EDE8-4447-A9F2-4A0F9BA14684}" destId="{7BF64124-7E9A-427B-A583-544822A38644}" srcOrd="1" destOrd="0" presId="urn:microsoft.com/office/officeart/2005/8/layout/hierarchy3"/>
    <dgm:cxn modelId="{E7B17AB2-506B-476F-AB17-70AE773391F3}" type="presParOf" srcId="{7BF64124-7E9A-427B-A583-544822A38644}" destId="{719499EE-B828-43D6-92E3-BF00A7AD50E1}" srcOrd="0" destOrd="0" presId="urn:microsoft.com/office/officeart/2005/8/layout/hierarchy3"/>
    <dgm:cxn modelId="{102C99BD-6698-410C-A5C8-3C593522F70B}" type="presParOf" srcId="{7BF64124-7E9A-427B-A583-544822A38644}" destId="{84D86A74-AAC3-4620-A7D2-BD66767C2A4B}" srcOrd="1" destOrd="0" presId="urn:microsoft.com/office/officeart/2005/8/layout/hierarchy3"/>
    <dgm:cxn modelId="{5F3CEBC1-B800-47E2-9A83-E2E832DC73EA}" type="presParOf" srcId="{7BF64124-7E9A-427B-A583-544822A38644}" destId="{D55E32A0-2212-45F7-B0D0-175ED4EADEC9}" srcOrd="2" destOrd="0" presId="urn:microsoft.com/office/officeart/2005/8/layout/hierarchy3"/>
    <dgm:cxn modelId="{DE4EC7E9-67EF-48F8-B81D-29C9676E3CC6}" type="presParOf" srcId="{7BF64124-7E9A-427B-A583-544822A38644}" destId="{40F2724F-63FC-4301-A01C-E1DBF1629EEB}" srcOrd="3"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0CF2EFC-5444-496B-824A-3187A05084AA}" type="doc">
      <dgm:prSet loTypeId="urn:microsoft.com/office/officeart/2005/8/layout/vList3" loCatId="list" qsTypeId="urn:microsoft.com/office/officeart/2005/8/quickstyle/simple1" qsCatId="simple" csTypeId="urn:microsoft.com/office/officeart/2005/8/colors/accent1_2" csCatId="accent1" phldr="1"/>
      <dgm:spPr/>
    </dgm:pt>
    <dgm:pt modelId="{C7CFFC08-C22F-49B9-B9EF-C14D8040B58A}">
      <dgm:prSet phldrT="[Текст]"/>
      <dgm:spPr/>
      <dgm:t>
        <a:bodyPr/>
        <a:lstStyle/>
        <a:p>
          <a:r>
            <a:rPr lang="ru-RU" dirty="0">
              <a:solidFill>
                <a:schemeClr val="bg1"/>
              </a:solidFill>
              <a:latin typeface="Times New Roman" panose="02020603050405020304" pitchFamily="18" charset="0"/>
              <a:cs typeface="Times New Roman" panose="02020603050405020304" pitchFamily="18" charset="0"/>
            </a:rPr>
            <a:t>ПП «Перемога АВК» - директор Клименко </a:t>
          </a:r>
          <a:r>
            <a:rPr lang="ru-RU" dirty="0" err="1">
              <a:solidFill>
                <a:schemeClr val="bg1"/>
              </a:solidFill>
              <a:latin typeface="Times New Roman" panose="02020603050405020304" pitchFamily="18" charset="0"/>
              <a:cs typeface="Times New Roman" panose="02020603050405020304" pitchFamily="18" charset="0"/>
            </a:rPr>
            <a:t>Володимир</a:t>
          </a:r>
          <a:r>
            <a:rPr lang="ru-RU" dirty="0">
              <a:solidFill>
                <a:schemeClr val="bg1"/>
              </a:solidFill>
              <a:latin typeface="Times New Roman" panose="02020603050405020304" pitchFamily="18" charset="0"/>
              <a:cs typeface="Times New Roman" panose="02020603050405020304" pitchFamily="18" charset="0"/>
            </a:rPr>
            <a:t> </a:t>
          </a:r>
          <a:r>
            <a:rPr lang="ru-RU" dirty="0" err="1">
              <a:solidFill>
                <a:schemeClr val="bg1"/>
              </a:solidFill>
              <a:latin typeface="Times New Roman" panose="02020603050405020304" pitchFamily="18" charset="0"/>
              <a:cs typeface="Times New Roman" panose="02020603050405020304" pitchFamily="18" charset="0"/>
            </a:rPr>
            <a:t>Іванович</a:t>
          </a:r>
          <a:r>
            <a:rPr lang="ru-RU" dirty="0">
              <a:solidFill>
                <a:schemeClr val="bg1"/>
              </a:solidFill>
              <a:latin typeface="Times New Roman" panose="02020603050405020304" pitchFamily="18" charset="0"/>
              <a:cs typeface="Times New Roman" panose="02020603050405020304" pitchFamily="18" charset="0"/>
            </a:rPr>
            <a:t> ;</a:t>
          </a:r>
          <a:endParaRPr lang="ru-RU" dirty="0">
            <a:solidFill>
              <a:schemeClr val="bg1"/>
            </a:solidFill>
          </a:endParaRPr>
        </a:p>
      </dgm:t>
    </dgm:pt>
    <dgm:pt modelId="{CAD4B53D-BE86-45BF-969C-064BA942CC5E}" type="parTrans" cxnId="{CC015612-BE77-4DE2-B322-D83ED17BAAF2}">
      <dgm:prSet/>
      <dgm:spPr/>
      <dgm:t>
        <a:bodyPr/>
        <a:lstStyle/>
        <a:p>
          <a:endParaRPr lang="ru-RU"/>
        </a:p>
      </dgm:t>
    </dgm:pt>
    <dgm:pt modelId="{94FA9F4D-CCC3-4FFA-B949-A1F43F677618}" type="sibTrans" cxnId="{CC015612-BE77-4DE2-B322-D83ED17BAAF2}">
      <dgm:prSet/>
      <dgm:spPr/>
      <dgm:t>
        <a:bodyPr/>
        <a:lstStyle/>
        <a:p>
          <a:endParaRPr lang="ru-RU"/>
        </a:p>
      </dgm:t>
    </dgm:pt>
    <dgm:pt modelId="{6CF4EC6F-0842-4BC0-85B2-8091D19DEFF4}">
      <dgm:prSet phldrT="[Текст]"/>
      <dgm:spPr/>
      <dgm:t>
        <a:bodyPr/>
        <a:lstStyle/>
        <a:p>
          <a:r>
            <a:rPr lang="ru-RU" dirty="0" smtClean="0">
              <a:solidFill>
                <a:schemeClr val="bg1"/>
              </a:solidFill>
              <a:latin typeface="Times New Roman" pitchFamily="18" charset="0"/>
              <a:cs typeface="Times New Roman" pitchFamily="18" charset="0"/>
            </a:rPr>
            <a:t>ТОВ «Нова Зоря </a:t>
          </a:r>
          <a:r>
            <a:rPr lang="ru-RU" dirty="0" err="1" smtClean="0">
              <a:solidFill>
                <a:schemeClr val="bg1"/>
              </a:solidFill>
              <a:latin typeface="Times New Roman" pitchFamily="18" charset="0"/>
              <a:cs typeface="Times New Roman" pitchFamily="18" charset="0"/>
            </a:rPr>
            <a:t>Дніпра</a:t>
          </a:r>
          <a:r>
            <a:rPr lang="ru-RU" dirty="0" smtClean="0">
              <a:solidFill>
                <a:schemeClr val="bg1"/>
              </a:solidFill>
              <a:latin typeface="Times New Roman" pitchFamily="18" charset="0"/>
              <a:cs typeface="Times New Roman" pitchFamily="18" charset="0"/>
            </a:rPr>
            <a:t>» – директор Нестеров </a:t>
          </a:r>
          <a:r>
            <a:rPr lang="ru-RU" dirty="0" err="1" smtClean="0">
              <a:solidFill>
                <a:schemeClr val="bg1"/>
              </a:solidFill>
              <a:latin typeface="Times New Roman" pitchFamily="18" charset="0"/>
              <a:cs typeface="Times New Roman" pitchFamily="18" charset="0"/>
            </a:rPr>
            <a:t>Сергій</a:t>
          </a:r>
          <a:r>
            <a:rPr lang="ru-RU" dirty="0" smtClean="0">
              <a:solidFill>
                <a:schemeClr val="bg1"/>
              </a:solidFill>
              <a:latin typeface="Times New Roman" pitchFamily="18" charset="0"/>
              <a:cs typeface="Times New Roman" pitchFamily="18" charset="0"/>
            </a:rPr>
            <a:t> </a:t>
          </a:r>
          <a:r>
            <a:rPr lang="ru-RU" dirty="0" err="1" smtClean="0">
              <a:solidFill>
                <a:schemeClr val="bg1"/>
              </a:solidFill>
              <a:latin typeface="Times New Roman" pitchFamily="18" charset="0"/>
              <a:cs typeface="Times New Roman" pitchFamily="18" charset="0"/>
            </a:rPr>
            <a:t>Володимирович</a:t>
          </a:r>
          <a:r>
            <a:rPr lang="ru-RU" dirty="0" smtClean="0">
              <a:solidFill>
                <a:schemeClr val="bg1"/>
              </a:solidFill>
              <a:latin typeface="Times New Roman" pitchFamily="18" charset="0"/>
              <a:cs typeface="Times New Roman" pitchFamily="18" charset="0"/>
            </a:rPr>
            <a:t>;</a:t>
          </a:r>
          <a:endParaRPr lang="ru-RU" dirty="0">
            <a:solidFill>
              <a:schemeClr val="bg1"/>
            </a:solidFill>
            <a:latin typeface="Times New Roman" pitchFamily="18" charset="0"/>
            <a:cs typeface="Times New Roman" pitchFamily="18" charset="0"/>
          </a:endParaRPr>
        </a:p>
      </dgm:t>
    </dgm:pt>
    <dgm:pt modelId="{E4DC57D3-7F4F-47FF-B790-F20B8146B986}" type="parTrans" cxnId="{21FBD729-2972-477E-BF19-F20C402F38A2}">
      <dgm:prSet/>
      <dgm:spPr/>
      <dgm:t>
        <a:bodyPr/>
        <a:lstStyle/>
        <a:p>
          <a:endParaRPr lang="ru-RU"/>
        </a:p>
      </dgm:t>
    </dgm:pt>
    <dgm:pt modelId="{09BDDE31-B12B-4F60-B50E-639FA2C5B85F}" type="sibTrans" cxnId="{21FBD729-2972-477E-BF19-F20C402F38A2}">
      <dgm:prSet/>
      <dgm:spPr/>
      <dgm:t>
        <a:bodyPr/>
        <a:lstStyle/>
        <a:p>
          <a:endParaRPr lang="ru-RU"/>
        </a:p>
      </dgm:t>
    </dgm:pt>
    <dgm:pt modelId="{7259394B-F681-4C79-AAD8-BC309AD93C73}">
      <dgm:prSet phldrT="[Текст]"/>
      <dgm:spPr/>
      <dgm:t>
        <a:bodyPr/>
        <a:lstStyle/>
        <a:p>
          <a:r>
            <a:rPr lang="ru-RU" dirty="0" smtClean="0">
              <a:solidFill>
                <a:schemeClr val="bg1"/>
              </a:solidFill>
              <a:latin typeface="Times New Roman" panose="02020603050405020304" pitchFamily="18" charset="0"/>
              <a:cs typeface="Times New Roman" panose="02020603050405020304" pitchFamily="18" charset="0"/>
            </a:rPr>
            <a:t>ТОВ «ВПК АГРО» </a:t>
          </a:r>
          <a:r>
            <a:rPr lang="ru-RU" dirty="0">
              <a:solidFill>
                <a:schemeClr val="bg1"/>
              </a:solidFill>
              <a:latin typeface="Times New Roman" panose="02020603050405020304" pitchFamily="18" charset="0"/>
              <a:cs typeface="Times New Roman" panose="02020603050405020304" pitchFamily="18" charset="0"/>
            </a:rPr>
            <a:t>- директор Гавриленко </a:t>
          </a:r>
          <a:r>
            <a:rPr lang="ru-RU" dirty="0" err="1">
              <a:solidFill>
                <a:schemeClr val="bg1"/>
              </a:solidFill>
              <a:latin typeface="Times New Roman" panose="02020603050405020304" pitchFamily="18" charset="0"/>
              <a:cs typeface="Times New Roman" panose="02020603050405020304" pitchFamily="18" charset="0"/>
            </a:rPr>
            <a:t>Олександр</a:t>
          </a:r>
          <a:r>
            <a:rPr lang="ru-RU" dirty="0">
              <a:solidFill>
                <a:schemeClr val="bg1"/>
              </a:solidFill>
              <a:latin typeface="Times New Roman" panose="02020603050405020304" pitchFamily="18" charset="0"/>
              <a:cs typeface="Times New Roman" panose="02020603050405020304" pitchFamily="18" charset="0"/>
            </a:rPr>
            <a:t> </a:t>
          </a:r>
          <a:r>
            <a:rPr lang="ru-RU" dirty="0" err="1">
              <a:solidFill>
                <a:schemeClr val="bg1"/>
              </a:solidFill>
              <a:latin typeface="Times New Roman" panose="02020603050405020304" pitchFamily="18" charset="0"/>
              <a:cs typeface="Times New Roman" panose="02020603050405020304" pitchFamily="18" charset="0"/>
            </a:rPr>
            <a:t>Анатолійович</a:t>
          </a:r>
          <a:r>
            <a:rPr lang="ru-RU" dirty="0">
              <a:solidFill>
                <a:schemeClr val="bg1"/>
              </a:solidFill>
              <a:latin typeface="Times New Roman" panose="02020603050405020304" pitchFamily="18" charset="0"/>
              <a:cs typeface="Times New Roman" panose="02020603050405020304" pitchFamily="18" charset="0"/>
            </a:rPr>
            <a:t> ;</a:t>
          </a:r>
          <a:endParaRPr lang="ru-RU" dirty="0">
            <a:solidFill>
              <a:schemeClr val="bg1"/>
            </a:solidFill>
          </a:endParaRPr>
        </a:p>
      </dgm:t>
    </dgm:pt>
    <dgm:pt modelId="{704DBEF9-C4D3-439B-9BF3-B7F154DE4794}" type="parTrans" cxnId="{BDC27ABA-927D-403E-BAB7-914E6C14FD69}">
      <dgm:prSet/>
      <dgm:spPr/>
      <dgm:t>
        <a:bodyPr/>
        <a:lstStyle/>
        <a:p>
          <a:endParaRPr lang="ru-RU"/>
        </a:p>
      </dgm:t>
    </dgm:pt>
    <dgm:pt modelId="{A405D7AB-04E3-431F-8D09-BF6A457A42B2}" type="sibTrans" cxnId="{BDC27ABA-927D-403E-BAB7-914E6C14FD69}">
      <dgm:prSet/>
      <dgm:spPr/>
      <dgm:t>
        <a:bodyPr/>
        <a:lstStyle/>
        <a:p>
          <a:endParaRPr lang="ru-RU"/>
        </a:p>
      </dgm:t>
    </dgm:pt>
    <dgm:pt modelId="{6FF964F9-3BAC-4557-B282-4B9A2438AEBD}">
      <dgm:prSet phldrT="[Текст]"/>
      <dgm:spPr/>
      <dgm:t>
        <a:bodyPr/>
        <a:lstStyle/>
        <a:p>
          <a:r>
            <a:rPr lang="en-US" dirty="0" smtClean="0">
              <a:solidFill>
                <a:schemeClr val="bg1"/>
              </a:solidFill>
              <a:latin typeface="Times New Roman" panose="02020603050405020304" pitchFamily="18" charset="0"/>
              <a:cs typeface="Times New Roman" panose="02020603050405020304" pitchFamily="18" charset="0"/>
            </a:rPr>
            <a:t>СПП «</a:t>
          </a:r>
          <a:r>
            <a:rPr lang="en-US" dirty="0" err="1" smtClean="0">
              <a:solidFill>
                <a:schemeClr val="bg1"/>
              </a:solidFill>
              <a:latin typeface="Times New Roman" panose="02020603050405020304" pitchFamily="18" charset="0"/>
              <a:cs typeface="Times New Roman" panose="02020603050405020304" pitchFamily="18" charset="0"/>
            </a:rPr>
            <a:t>Чумаки</a:t>
          </a:r>
          <a:r>
            <a:rPr lang="en-US" dirty="0" smtClean="0">
              <a:solidFill>
                <a:schemeClr val="bg1"/>
              </a:solidFill>
              <a:latin typeface="Times New Roman" panose="02020603050405020304" pitchFamily="18" charset="0"/>
              <a:cs typeface="Times New Roman" panose="02020603050405020304" pitchFamily="18" charset="0"/>
            </a:rPr>
            <a:t>» - </a:t>
          </a:r>
          <a:r>
            <a:rPr lang="en-US" dirty="0" err="1" smtClean="0">
              <a:solidFill>
                <a:schemeClr val="bg1"/>
              </a:solidFill>
              <a:latin typeface="Times New Roman" panose="02020603050405020304" pitchFamily="18" charset="0"/>
              <a:cs typeface="Times New Roman" panose="02020603050405020304" pitchFamily="18" charset="0"/>
            </a:rPr>
            <a:t>директор</a:t>
          </a:r>
          <a:r>
            <a:rPr lang="en-US" dirty="0" smtClean="0">
              <a:solidFill>
                <a:schemeClr val="bg1"/>
              </a:solidFill>
              <a:latin typeface="Times New Roman" panose="02020603050405020304" pitchFamily="18" charset="0"/>
              <a:cs typeface="Times New Roman" panose="02020603050405020304" pitchFamily="18" charset="0"/>
            </a:rPr>
            <a:t>   </a:t>
          </a:r>
          <a:r>
            <a:rPr lang="ru-RU" dirty="0" err="1" smtClean="0">
              <a:solidFill>
                <a:schemeClr val="bg1"/>
              </a:solidFill>
              <a:latin typeface="Times New Roman" panose="02020603050405020304" pitchFamily="18" charset="0"/>
              <a:cs typeface="Times New Roman" panose="02020603050405020304" pitchFamily="18" charset="0"/>
            </a:rPr>
            <a:t>Гарбуз</a:t>
          </a:r>
          <a:r>
            <a:rPr lang="ru-RU" dirty="0" smtClean="0">
              <a:solidFill>
                <a:schemeClr val="bg1"/>
              </a:solidFill>
              <a:latin typeface="Times New Roman" panose="02020603050405020304" pitchFamily="18" charset="0"/>
              <a:cs typeface="Times New Roman" panose="02020603050405020304" pitchFamily="18" charset="0"/>
            </a:rPr>
            <a:t> </a:t>
          </a:r>
          <a:r>
            <a:rPr lang="ru-RU" dirty="0" err="1" smtClean="0">
              <a:solidFill>
                <a:schemeClr val="bg1"/>
              </a:solidFill>
              <a:latin typeface="Times New Roman" panose="02020603050405020304" pitchFamily="18" charset="0"/>
              <a:cs typeface="Times New Roman" panose="02020603050405020304" pitchFamily="18" charset="0"/>
            </a:rPr>
            <a:t>Сергій</a:t>
          </a:r>
          <a:r>
            <a:rPr lang="ru-RU" dirty="0" smtClean="0">
              <a:solidFill>
                <a:schemeClr val="bg1"/>
              </a:solidFill>
              <a:latin typeface="Times New Roman" panose="02020603050405020304" pitchFamily="18" charset="0"/>
              <a:cs typeface="Times New Roman" panose="02020603050405020304" pitchFamily="18" charset="0"/>
            </a:rPr>
            <a:t> </a:t>
          </a:r>
          <a:r>
            <a:rPr lang="ru-RU" dirty="0" err="1" smtClean="0">
              <a:solidFill>
                <a:schemeClr val="bg1"/>
              </a:solidFill>
              <a:latin typeface="Times New Roman" panose="02020603050405020304" pitchFamily="18" charset="0"/>
              <a:cs typeface="Times New Roman" panose="02020603050405020304" pitchFamily="18" charset="0"/>
            </a:rPr>
            <a:t>Васильович</a:t>
          </a:r>
          <a:r>
            <a:rPr lang="uk-UA" dirty="0" smtClean="0">
              <a:solidFill>
                <a:schemeClr val="bg1"/>
              </a:solidFill>
              <a:latin typeface="Times New Roman" panose="02020603050405020304" pitchFamily="18" charset="0"/>
              <a:cs typeface="Times New Roman" panose="02020603050405020304" pitchFamily="18" charset="0"/>
            </a:rPr>
            <a:t>.</a:t>
          </a:r>
          <a:endParaRPr lang="ru-RU" dirty="0">
            <a:solidFill>
              <a:schemeClr val="bg1"/>
            </a:solidFill>
          </a:endParaRPr>
        </a:p>
      </dgm:t>
    </dgm:pt>
    <dgm:pt modelId="{0D36A981-567C-4398-9644-773809383D0B}" type="parTrans" cxnId="{AAD3F78B-1EB9-4633-9712-A843077ECCE9}">
      <dgm:prSet/>
      <dgm:spPr/>
      <dgm:t>
        <a:bodyPr/>
        <a:lstStyle/>
        <a:p>
          <a:endParaRPr lang="ru-RU"/>
        </a:p>
      </dgm:t>
    </dgm:pt>
    <dgm:pt modelId="{9A5898B7-6D3E-46A2-87C4-4D4F90BFA8EE}" type="sibTrans" cxnId="{AAD3F78B-1EB9-4633-9712-A843077ECCE9}">
      <dgm:prSet/>
      <dgm:spPr/>
      <dgm:t>
        <a:bodyPr/>
        <a:lstStyle/>
        <a:p>
          <a:endParaRPr lang="ru-RU"/>
        </a:p>
      </dgm:t>
    </dgm:pt>
    <dgm:pt modelId="{4045655E-B3E1-4D5D-A35F-3A598939F961}">
      <dgm:prSet phldrT="[Текст]"/>
      <dgm:spPr/>
      <dgm:t>
        <a:bodyPr/>
        <a:lstStyle/>
        <a:p>
          <a:r>
            <a:rPr lang="ru-RU" dirty="0">
              <a:solidFill>
                <a:schemeClr val="bg1"/>
              </a:solidFill>
              <a:latin typeface="Times New Roman" panose="02020603050405020304" pitchFamily="18" charset="0"/>
              <a:cs typeface="Times New Roman" panose="02020603050405020304" pitchFamily="18" charset="0"/>
            </a:rPr>
            <a:t>ТОВ «</a:t>
          </a:r>
          <a:r>
            <a:rPr lang="ru-RU" dirty="0" err="1">
              <a:solidFill>
                <a:schemeClr val="bg1"/>
              </a:solidFill>
              <a:latin typeface="Times New Roman" panose="02020603050405020304" pitchFamily="18" charset="0"/>
              <a:cs typeface="Times New Roman" panose="02020603050405020304" pitchFamily="18" charset="0"/>
            </a:rPr>
            <a:t>Торгівельно</a:t>
          </a:r>
          <a:r>
            <a:rPr lang="ru-RU" dirty="0">
              <a:solidFill>
                <a:schemeClr val="bg1"/>
              </a:solidFill>
              <a:latin typeface="Times New Roman" panose="02020603050405020304" pitchFamily="18" charset="0"/>
              <a:cs typeface="Times New Roman" panose="02020603050405020304" pitchFamily="18" charset="0"/>
            </a:rPr>
            <a:t> - </a:t>
          </a:r>
          <a:r>
            <a:rPr lang="ru-RU" dirty="0" err="1">
              <a:solidFill>
                <a:schemeClr val="bg1"/>
              </a:solidFill>
              <a:latin typeface="Times New Roman" panose="02020603050405020304" pitchFamily="18" charset="0"/>
              <a:cs typeface="Times New Roman" panose="02020603050405020304" pitchFamily="18" charset="0"/>
            </a:rPr>
            <a:t>транспортна</a:t>
          </a:r>
          <a:r>
            <a:rPr lang="ru-RU" dirty="0">
              <a:solidFill>
                <a:schemeClr val="bg1"/>
              </a:solidFill>
              <a:latin typeface="Times New Roman" panose="02020603050405020304" pitchFamily="18" charset="0"/>
              <a:cs typeface="Times New Roman" panose="02020603050405020304" pitchFamily="18" charset="0"/>
            </a:rPr>
            <a:t> </a:t>
          </a:r>
          <a:r>
            <a:rPr lang="ru-RU" dirty="0" err="1">
              <a:solidFill>
                <a:schemeClr val="bg1"/>
              </a:solidFill>
              <a:latin typeface="Times New Roman" panose="02020603050405020304" pitchFamily="18" charset="0"/>
              <a:cs typeface="Times New Roman" panose="02020603050405020304" pitchFamily="18" charset="0"/>
            </a:rPr>
            <a:t>компанія</a:t>
          </a:r>
          <a:r>
            <a:rPr lang="ru-RU" dirty="0">
              <a:solidFill>
                <a:schemeClr val="bg1"/>
              </a:solidFill>
              <a:latin typeface="Times New Roman" panose="02020603050405020304" pitchFamily="18" charset="0"/>
              <a:cs typeface="Times New Roman" panose="02020603050405020304" pitchFamily="18" charset="0"/>
            </a:rPr>
            <a:t>» - директор</a:t>
          </a:r>
          <a:r>
            <a:rPr lang="uk-UA"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Виблий</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Олег</a:t>
          </a:r>
          <a:r>
            <a:rPr lang="en-US" dirty="0">
              <a:solidFill>
                <a:schemeClr val="bg1"/>
              </a:solidFill>
              <a:latin typeface="Times New Roman" panose="02020603050405020304" pitchFamily="18" charset="0"/>
              <a:cs typeface="Times New Roman" panose="02020603050405020304" pitchFamily="18" charset="0"/>
            </a:rPr>
            <a:t> </a:t>
          </a:r>
          <a:r>
            <a:rPr lang="en-US" dirty="0" err="1">
              <a:solidFill>
                <a:schemeClr val="bg1"/>
              </a:solidFill>
              <a:latin typeface="Times New Roman" panose="02020603050405020304" pitchFamily="18" charset="0"/>
              <a:cs typeface="Times New Roman" panose="02020603050405020304" pitchFamily="18" charset="0"/>
            </a:rPr>
            <a:t>Миколайови</a:t>
          </a:r>
          <a:r>
            <a:rPr lang="en-US" dirty="0">
              <a:solidFill>
                <a:schemeClr val="bg1"/>
              </a:solidFill>
              <a:latin typeface="Times New Roman" panose="02020603050405020304" pitchFamily="18" charset="0"/>
              <a:cs typeface="Times New Roman" panose="02020603050405020304" pitchFamily="18" charset="0"/>
            </a:rPr>
            <a:t> </a:t>
          </a:r>
          <a:r>
            <a:rPr lang="uk-UA" dirty="0">
              <a:solidFill>
                <a:schemeClr val="bg1"/>
              </a:solidFill>
              <a:latin typeface="Times New Roman" panose="02020603050405020304" pitchFamily="18" charset="0"/>
              <a:cs typeface="Times New Roman" panose="02020603050405020304" pitchFamily="18" charset="0"/>
            </a:rPr>
            <a:t>;</a:t>
          </a:r>
          <a:endParaRPr lang="ru-RU" dirty="0">
            <a:solidFill>
              <a:schemeClr val="bg1"/>
            </a:solidFill>
          </a:endParaRPr>
        </a:p>
      </dgm:t>
    </dgm:pt>
    <dgm:pt modelId="{78C539BB-DD0A-4344-94EB-F8A2F30D14F5}" type="parTrans" cxnId="{7D1C0123-2393-41CA-970B-9161F516884B}">
      <dgm:prSet/>
      <dgm:spPr/>
      <dgm:t>
        <a:bodyPr/>
        <a:lstStyle/>
        <a:p>
          <a:endParaRPr lang="ru-RU"/>
        </a:p>
      </dgm:t>
    </dgm:pt>
    <dgm:pt modelId="{8E8CCDE1-5D50-4C14-9E52-527D92B97F72}" type="sibTrans" cxnId="{7D1C0123-2393-41CA-970B-9161F516884B}">
      <dgm:prSet/>
      <dgm:spPr/>
      <dgm:t>
        <a:bodyPr/>
        <a:lstStyle/>
        <a:p>
          <a:endParaRPr lang="ru-RU"/>
        </a:p>
      </dgm:t>
    </dgm:pt>
    <dgm:pt modelId="{011A4D25-FB38-4C87-A2D9-BF7EF30FE7B2}" type="pres">
      <dgm:prSet presAssocID="{B0CF2EFC-5444-496B-824A-3187A05084AA}" presName="linearFlow" presStyleCnt="0">
        <dgm:presLayoutVars>
          <dgm:dir/>
          <dgm:resizeHandles val="exact"/>
        </dgm:presLayoutVars>
      </dgm:prSet>
      <dgm:spPr/>
    </dgm:pt>
    <dgm:pt modelId="{7F0FBAA0-63CE-419A-AB2F-C9D7E5D493FF}" type="pres">
      <dgm:prSet presAssocID="{C7CFFC08-C22F-49B9-B9EF-C14D8040B58A}" presName="composite" presStyleCnt="0"/>
      <dgm:spPr/>
    </dgm:pt>
    <dgm:pt modelId="{CF3320AD-08CF-4125-B97F-EE095BFCF43A}" type="pres">
      <dgm:prSet presAssocID="{C7CFFC08-C22F-49B9-B9EF-C14D8040B58A}" presName="imgShp" presStyleLbl="fgImgPlac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B02A63A4-C4C0-409F-973D-EB864FFC22D1}" type="pres">
      <dgm:prSet presAssocID="{C7CFFC08-C22F-49B9-B9EF-C14D8040B58A}" presName="txShp" presStyleLbl="node1" presStyleIdx="0" presStyleCnt="5">
        <dgm:presLayoutVars>
          <dgm:bulletEnabled val="1"/>
        </dgm:presLayoutVars>
      </dgm:prSet>
      <dgm:spPr/>
      <dgm:t>
        <a:bodyPr/>
        <a:lstStyle/>
        <a:p>
          <a:endParaRPr lang="uk-UA"/>
        </a:p>
      </dgm:t>
    </dgm:pt>
    <dgm:pt modelId="{B4E48384-A4DC-44AE-8C0D-16A445FE62BF}" type="pres">
      <dgm:prSet presAssocID="{94FA9F4D-CCC3-4FFA-B949-A1F43F677618}" presName="spacing" presStyleCnt="0"/>
      <dgm:spPr/>
    </dgm:pt>
    <dgm:pt modelId="{151C0DF3-A182-4DC0-89D0-3F202E29C520}" type="pres">
      <dgm:prSet presAssocID="{6CF4EC6F-0842-4BC0-85B2-8091D19DEFF4}" presName="composite" presStyleCnt="0"/>
      <dgm:spPr/>
    </dgm:pt>
    <dgm:pt modelId="{C06FB92B-4808-496E-B830-31B822B38BE2}" type="pres">
      <dgm:prSet presAssocID="{6CF4EC6F-0842-4BC0-85B2-8091D19DEFF4}" presName="imgShp" presStyleLbl="fgImgPlace1" presStyleIdx="1"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073C00FF-A4C4-48AF-B8FB-C9F6A52547EF}" type="pres">
      <dgm:prSet presAssocID="{6CF4EC6F-0842-4BC0-85B2-8091D19DEFF4}" presName="txShp" presStyleLbl="node1" presStyleIdx="1" presStyleCnt="5">
        <dgm:presLayoutVars>
          <dgm:bulletEnabled val="1"/>
        </dgm:presLayoutVars>
      </dgm:prSet>
      <dgm:spPr/>
      <dgm:t>
        <a:bodyPr/>
        <a:lstStyle/>
        <a:p>
          <a:endParaRPr lang="uk-UA"/>
        </a:p>
      </dgm:t>
    </dgm:pt>
    <dgm:pt modelId="{9510848C-AF54-403B-870A-45327DCA2655}" type="pres">
      <dgm:prSet presAssocID="{09BDDE31-B12B-4F60-B50E-639FA2C5B85F}" presName="spacing" presStyleCnt="0"/>
      <dgm:spPr/>
    </dgm:pt>
    <dgm:pt modelId="{3952ED3E-0957-4C69-B330-C62B4977A0B4}" type="pres">
      <dgm:prSet presAssocID="{7259394B-F681-4C79-AAD8-BC309AD93C73}" presName="composite" presStyleCnt="0"/>
      <dgm:spPr/>
    </dgm:pt>
    <dgm:pt modelId="{CB7E578C-782F-4ADF-8C72-F0FEC9445237}" type="pres">
      <dgm:prSet presAssocID="{7259394B-F681-4C79-AAD8-BC309AD93C73}" presName="imgShp" presStyleLbl="fgImgPlace1" presStyleIdx="2"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5C3074F4-45CD-4D7D-A51C-12DA59FB9579}" type="pres">
      <dgm:prSet presAssocID="{7259394B-F681-4C79-AAD8-BC309AD93C73}" presName="txShp" presStyleLbl="node1" presStyleIdx="2" presStyleCnt="5">
        <dgm:presLayoutVars>
          <dgm:bulletEnabled val="1"/>
        </dgm:presLayoutVars>
      </dgm:prSet>
      <dgm:spPr/>
      <dgm:t>
        <a:bodyPr/>
        <a:lstStyle/>
        <a:p>
          <a:endParaRPr lang="uk-UA"/>
        </a:p>
      </dgm:t>
    </dgm:pt>
    <dgm:pt modelId="{9B159647-40DB-4C77-8AE8-000876528AD3}" type="pres">
      <dgm:prSet presAssocID="{A405D7AB-04E3-431F-8D09-BF6A457A42B2}" presName="spacing" presStyleCnt="0"/>
      <dgm:spPr/>
    </dgm:pt>
    <dgm:pt modelId="{F1B4C9A4-4AE2-47FA-B82C-DF459E792E77}" type="pres">
      <dgm:prSet presAssocID="{4045655E-B3E1-4D5D-A35F-3A598939F961}" presName="composite" presStyleCnt="0"/>
      <dgm:spPr/>
    </dgm:pt>
    <dgm:pt modelId="{B378E9DA-C374-4A0E-8584-87EBFABF7495}" type="pres">
      <dgm:prSet presAssocID="{4045655E-B3E1-4D5D-A35F-3A598939F961}" presName="imgShp" presStyleLbl="fgImgPlace1" presStyleIdx="3"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30742DC9-C3F1-4128-80E2-0141B28D2879}" type="pres">
      <dgm:prSet presAssocID="{4045655E-B3E1-4D5D-A35F-3A598939F961}" presName="txShp" presStyleLbl="node1" presStyleIdx="3" presStyleCnt="5">
        <dgm:presLayoutVars>
          <dgm:bulletEnabled val="1"/>
        </dgm:presLayoutVars>
      </dgm:prSet>
      <dgm:spPr/>
      <dgm:t>
        <a:bodyPr/>
        <a:lstStyle/>
        <a:p>
          <a:endParaRPr lang="uk-UA"/>
        </a:p>
      </dgm:t>
    </dgm:pt>
    <dgm:pt modelId="{3F019379-106D-49C7-BC2C-467C280DED4A}" type="pres">
      <dgm:prSet presAssocID="{8E8CCDE1-5D50-4C14-9E52-527D92B97F72}" presName="spacing" presStyleCnt="0"/>
      <dgm:spPr/>
    </dgm:pt>
    <dgm:pt modelId="{4D3B0807-175A-417D-AE84-598A3AACCD36}" type="pres">
      <dgm:prSet presAssocID="{6FF964F9-3BAC-4557-B282-4B9A2438AEBD}" presName="composite" presStyleCnt="0"/>
      <dgm:spPr/>
    </dgm:pt>
    <dgm:pt modelId="{F1C4C412-9382-4490-AFA5-168E10942DB7}" type="pres">
      <dgm:prSet presAssocID="{6FF964F9-3BAC-4557-B282-4B9A2438AEBD}" presName="imgShp" presStyleLbl="fgImgPlace1" presStyleIdx="4"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dgm:spPr>
    </dgm:pt>
    <dgm:pt modelId="{EEEE97FD-F431-4580-A340-6CFF9BD85A3B}" type="pres">
      <dgm:prSet presAssocID="{6FF964F9-3BAC-4557-B282-4B9A2438AEBD}" presName="txShp" presStyleLbl="node1" presStyleIdx="4" presStyleCnt="5">
        <dgm:presLayoutVars>
          <dgm:bulletEnabled val="1"/>
        </dgm:presLayoutVars>
      </dgm:prSet>
      <dgm:spPr/>
      <dgm:t>
        <a:bodyPr/>
        <a:lstStyle/>
        <a:p>
          <a:endParaRPr lang="uk-UA"/>
        </a:p>
      </dgm:t>
    </dgm:pt>
  </dgm:ptLst>
  <dgm:cxnLst>
    <dgm:cxn modelId="{7D1C0123-2393-41CA-970B-9161F516884B}" srcId="{B0CF2EFC-5444-496B-824A-3187A05084AA}" destId="{4045655E-B3E1-4D5D-A35F-3A598939F961}" srcOrd="3" destOrd="0" parTransId="{78C539BB-DD0A-4344-94EB-F8A2F30D14F5}" sibTransId="{8E8CCDE1-5D50-4C14-9E52-527D92B97F72}"/>
    <dgm:cxn modelId="{21FBD729-2972-477E-BF19-F20C402F38A2}" srcId="{B0CF2EFC-5444-496B-824A-3187A05084AA}" destId="{6CF4EC6F-0842-4BC0-85B2-8091D19DEFF4}" srcOrd="1" destOrd="0" parTransId="{E4DC57D3-7F4F-47FF-B790-F20B8146B986}" sibTransId="{09BDDE31-B12B-4F60-B50E-639FA2C5B85F}"/>
    <dgm:cxn modelId="{11047D52-932F-4897-A67C-F9AD07B24C47}" type="presOf" srcId="{C7CFFC08-C22F-49B9-B9EF-C14D8040B58A}" destId="{B02A63A4-C4C0-409F-973D-EB864FFC22D1}" srcOrd="0" destOrd="0" presId="urn:microsoft.com/office/officeart/2005/8/layout/vList3"/>
    <dgm:cxn modelId="{BDC27ABA-927D-403E-BAB7-914E6C14FD69}" srcId="{B0CF2EFC-5444-496B-824A-3187A05084AA}" destId="{7259394B-F681-4C79-AAD8-BC309AD93C73}" srcOrd="2" destOrd="0" parTransId="{704DBEF9-C4D3-439B-9BF3-B7F154DE4794}" sibTransId="{A405D7AB-04E3-431F-8D09-BF6A457A42B2}"/>
    <dgm:cxn modelId="{CC015612-BE77-4DE2-B322-D83ED17BAAF2}" srcId="{B0CF2EFC-5444-496B-824A-3187A05084AA}" destId="{C7CFFC08-C22F-49B9-B9EF-C14D8040B58A}" srcOrd="0" destOrd="0" parTransId="{CAD4B53D-BE86-45BF-969C-064BA942CC5E}" sibTransId="{94FA9F4D-CCC3-4FFA-B949-A1F43F677618}"/>
    <dgm:cxn modelId="{0F22030E-3ABB-40F1-816E-7B5EDD8D6B1D}" type="presOf" srcId="{7259394B-F681-4C79-AAD8-BC309AD93C73}" destId="{5C3074F4-45CD-4D7D-A51C-12DA59FB9579}" srcOrd="0" destOrd="0" presId="urn:microsoft.com/office/officeart/2005/8/layout/vList3"/>
    <dgm:cxn modelId="{25CDB172-2C29-4DAD-8D47-EDFEB9F2ED88}" type="presOf" srcId="{B0CF2EFC-5444-496B-824A-3187A05084AA}" destId="{011A4D25-FB38-4C87-A2D9-BF7EF30FE7B2}" srcOrd="0" destOrd="0" presId="urn:microsoft.com/office/officeart/2005/8/layout/vList3"/>
    <dgm:cxn modelId="{51C93E7E-F3A5-4151-9D40-88C9B22294D5}" type="presOf" srcId="{4045655E-B3E1-4D5D-A35F-3A598939F961}" destId="{30742DC9-C3F1-4128-80E2-0141B28D2879}" srcOrd="0" destOrd="0" presId="urn:microsoft.com/office/officeart/2005/8/layout/vList3"/>
    <dgm:cxn modelId="{AAD3F78B-1EB9-4633-9712-A843077ECCE9}" srcId="{B0CF2EFC-5444-496B-824A-3187A05084AA}" destId="{6FF964F9-3BAC-4557-B282-4B9A2438AEBD}" srcOrd="4" destOrd="0" parTransId="{0D36A981-567C-4398-9644-773809383D0B}" sibTransId="{9A5898B7-6D3E-46A2-87C4-4D4F90BFA8EE}"/>
    <dgm:cxn modelId="{3EBEA941-F7B6-4DF2-BE79-0DCC02D7322A}" type="presOf" srcId="{6CF4EC6F-0842-4BC0-85B2-8091D19DEFF4}" destId="{073C00FF-A4C4-48AF-B8FB-C9F6A52547EF}" srcOrd="0" destOrd="0" presId="urn:microsoft.com/office/officeart/2005/8/layout/vList3"/>
    <dgm:cxn modelId="{1037B962-9D11-46DD-9FD0-6E1E96226037}" type="presOf" srcId="{6FF964F9-3BAC-4557-B282-4B9A2438AEBD}" destId="{EEEE97FD-F431-4580-A340-6CFF9BD85A3B}" srcOrd="0" destOrd="0" presId="urn:microsoft.com/office/officeart/2005/8/layout/vList3"/>
    <dgm:cxn modelId="{A64F3976-F10D-40C4-93C6-49F6235DB54B}" type="presParOf" srcId="{011A4D25-FB38-4C87-A2D9-BF7EF30FE7B2}" destId="{7F0FBAA0-63CE-419A-AB2F-C9D7E5D493FF}" srcOrd="0" destOrd="0" presId="urn:microsoft.com/office/officeart/2005/8/layout/vList3"/>
    <dgm:cxn modelId="{45CDD6F1-DA5A-4783-B0DD-868D3D344BD4}" type="presParOf" srcId="{7F0FBAA0-63CE-419A-AB2F-C9D7E5D493FF}" destId="{CF3320AD-08CF-4125-B97F-EE095BFCF43A}" srcOrd="0" destOrd="0" presId="urn:microsoft.com/office/officeart/2005/8/layout/vList3"/>
    <dgm:cxn modelId="{A4065059-814F-4E88-A11F-AEE6903CD841}" type="presParOf" srcId="{7F0FBAA0-63CE-419A-AB2F-C9D7E5D493FF}" destId="{B02A63A4-C4C0-409F-973D-EB864FFC22D1}" srcOrd="1" destOrd="0" presId="urn:microsoft.com/office/officeart/2005/8/layout/vList3"/>
    <dgm:cxn modelId="{D68FF4B2-5013-4578-9E8F-3C4D7EEB9229}" type="presParOf" srcId="{011A4D25-FB38-4C87-A2D9-BF7EF30FE7B2}" destId="{B4E48384-A4DC-44AE-8C0D-16A445FE62BF}" srcOrd="1" destOrd="0" presId="urn:microsoft.com/office/officeart/2005/8/layout/vList3"/>
    <dgm:cxn modelId="{34769B03-0DFB-4F97-9AF8-26DA42587F82}" type="presParOf" srcId="{011A4D25-FB38-4C87-A2D9-BF7EF30FE7B2}" destId="{151C0DF3-A182-4DC0-89D0-3F202E29C520}" srcOrd="2" destOrd="0" presId="urn:microsoft.com/office/officeart/2005/8/layout/vList3"/>
    <dgm:cxn modelId="{4EBE423D-CABD-4CD7-8DF3-1E6D8F2B7612}" type="presParOf" srcId="{151C0DF3-A182-4DC0-89D0-3F202E29C520}" destId="{C06FB92B-4808-496E-B830-31B822B38BE2}" srcOrd="0" destOrd="0" presId="urn:microsoft.com/office/officeart/2005/8/layout/vList3"/>
    <dgm:cxn modelId="{4E216F43-AA1F-481C-9AC1-D892CAEF2BA1}" type="presParOf" srcId="{151C0DF3-A182-4DC0-89D0-3F202E29C520}" destId="{073C00FF-A4C4-48AF-B8FB-C9F6A52547EF}" srcOrd="1" destOrd="0" presId="urn:microsoft.com/office/officeart/2005/8/layout/vList3"/>
    <dgm:cxn modelId="{5B378023-C9BF-4660-AF57-1AD74810C2E6}" type="presParOf" srcId="{011A4D25-FB38-4C87-A2D9-BF7EF30FE7B2}" destId="{9510848C-AF54-403B-870A-45327DCA2655}" srcOrd="3" destOrd="0" presId="urn:microsoft.com/office/officeart/2005/8/layout/vList3"/>
    <dgm:cxn modelId="{29D8491B-5C5B-45A1-A6C4-16BAAA49AC2A}" type="presParOf" srcId="{011A4D25-FB38-4C87-A2D9-BF7EF30FE7B2}" destId="{3952ED3E-0957-4C69-B330-C62B4977A0B4}" srcOrd="4" destOrd="0" presId="urn:microsoft.com/office/officeart/2005/8/layout/vList3"/>
    <dgm:cxn modelId="{7BD58C92-69CF-4E2B-A9DA-90EBAF50CED2}" type="presParOf" srcId="{3952ED3E-0957-4C69-B330-C62B4977A0B4}" destId="{CB7E578C-782F-4ADF-8C72-F0FEC9445237}" srcOrd="0" destOrd="0" presId="urn:microsoft.com/office/officeart/2005/8/layout/vList3"/>
    <dgm:cxn modelId="{C2386040-E43A-4A0D-ABE6-30E4782A49FE}" type="presParOf" srcId="{3952ED3E-0957-4C69-B330-C62B4977A0B4}" destId="{5C3074F4-45CD-4D7D-A51C-12DA59FB9579}" srcOrd="1" destOrd="0" presId="urn:microsoft.com/office/officeart/2005/8/layout/vList3"/>
    <dgm:cxn modelId="{409AD167-AE9C-40D3-825A-A519A96F2F3C}" type="presParOf" srcId="{011A4D25-FB38-4C87-A2D9-BF7EF30FE7B2}" destId="{9B159647-40DB-4C77-8AE8-000876528AD3}" srcOrd="5" destOrd="0" presId="urn:microsoft.com/office/officeart/2005/8/layout/vList3"/>
    <dgm:cxn modelId="{2D01A263-381D-446F-801F-F00776BE0A23}" type="presParOf" srcId="{011A4D25-FB38-4C87-A2D9-BF7EF30FE7B2}" destId="{F1B4C9A4-4AE2-47FA-B82C-DF459E792E77}" srcOrd="6" destOrd="0" presId="urn:microsoft.com/office/officeart/2005/8/layout/vList3"/>
    <dgm:cxn modelId="{E6E1572C-B2B9-4449-AD7D-9306C72E736D}" type="presParOf" srcId="{F1B4C9A4-4AE2-47FA-B82C-DF459E792E77}" destId="{B378E9DA-C374-4A0E-8584-87EBFABF7495}" srcOrd="0" destOrd="0" presId="urn:microsoft.com/office/officeart/2005/8/layout/vList3"/>
    <dgm:cxn modelId="{F88A42D3-4ADE-4D8E-9714-0FFF877EE809}" type="presParOf" srcId="{F1B4C9A4-4AE2-47FA-B82C-DF459E792E77}" destId="{30742DC9-C3F1-4128-80E2-0141B28D2879}" srcOrd="1" destOrd="0" presId="urn:microsoft.com/office/officeart/2005/8/layout/vList3"/>
    <dgm:cxn modelId="{AA3AE1B3-A973-4A78-A556-90A97A74DC00}" type="presParOf" srcId="{011A4D25-FB38-4C87-A2D9-BF7EF30FE7B2}" destId="{3F019379-106D-49C7-BC2C-467C280DED4A}" srcOrd="7" destOrd="0" presId="urn:microsoft.com/office/officeart/2005/8/layout/vList3"/>
    <dgm:cxn modelId="{F35A9F28-A3A1-4B2E-A00E-C061B4940A32}" type="presParOf" srcId="{011A4D25-FB38-4C87-A2D9-BF7EF30FE7B2}" destId="{4D3B0807-175A-417D-AE84-598A3AACCD36}" srcOrd="8" destOrd="0" presId="urn:microsoft.com/office/officeart/2005/8/layout/vList3"/>
    <dgm:cxn modelId="{E0B84FDE-A87B-449B-940D-C0B46215A661}" type="presParOf" srcId="{4D3B0807-175A-417D-AE84-598A3AACCD36}" destId="{F1C4C412-9382-4490-AFA5-168E10942DB7}" srcOrd="0" destOrd="0" presId="urn:microsoft.com/office/officeart/2005/8/layout/vList3"/>
    <dgm:cxn modelId="{7C8988C3-3F0B-41C5-A58A-2529761F1744}" type="presParOf" srcId="{4D3B0807-175A-417D-AE84-598A3AACCD36}" destId="{EEEE97FD-F431-4580-A340-6CFF9BD85A3B}" srcOrd="1" destOrd="0" presId="urn:microsoft.com/office/officeart/2005/8/layout/vList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C86A7E5-59C3-4BCD-A631-DB2F11D4D33F}" type="doc">
      <dgm:prSet loTypeId="urn:microsoft.com/office/officeart/2008/layout/NameandTitleOrganizationalChart" loCatId="hierarchy" qsTypeId="urn:microsoft.com/office/officeart/2005/8/quickstyle/3d3" qsCatId="3D" csTypeId="urn:microsoft.com/office/officeart/2005/8/colors/colorful3" csCatId="colorful" phldr="1"/>
      <dgm:spPr/>
      <dgm:t>
        <a:bodyPr/>
        <a:lstStyle/>
        <a:p>
          <a:endParaRPr lang="ru-RU"/>
        </a:p>
      </dgm:t>
    </dgm:pt>
    <dgm:pt modelId="{1974153F-49EE-4FB9-9BC1-D15D95CE1EED}">
      <dgm:prSet phldrT="[Текст]" custT="1"/>
      <dgm:spPr/>
      <dgm:t>
        <a:bodyPr/>
        <a:lstStyle/>
        <a:p>
          <a:r>
            <a:rPr lang="ru-RU" sz="1200" i="1" u="none" dirty="0" err="1">
              <a:effectLst>
                <a:outerShdw blurRad="38100" dist="38100" dir="2700000" algn="tl">
                  <a:srgbClr val="000000">
                    <a:alpha val="43137"/>
                  </a:srgbClr>
                </a:outerShdw>
              </a:effectLst>
            </a:rPr>
            <a:t>Обсяг</a:t>
          </a:r>
          <a:r>
            <a:rPr lang="ru-RU" sz="1200" i="1" u="none" dirty="0">
              <a:effectLst>
                <a:outerShdw blurRad="38100" dist="38100" dir="2700000" algn="tl">
                  <a:srgbClr val="000000">
                    <a:alpha val="43137"/>
                  </a:srgbClr>
                </a:outerShdw>
              </a:effectLst>
            </a:rPr>
            <a:t> </a:t>
          </a:r>
          <a:r>
            <a:rPr lang="ru-RU" sz="1200" i="1" u="none" dirty="0" err="1">
              <a:effectLst>
                <a:outerShdw blurRad="38100" dist="38100" dir="2700000" algn="tl">
                  <a:srgbClr val="000000">
                    <a:alpha val="43137"/>
                  </a:srgbClr>
                </a:outerShdw>
              </a:effectLst>
            </a:rPr>
            <a:t>видатків</a:t>
          </a:r>
          <a:r>
            <a:rPr lang="ru-RU" sz="1200" i="1" u="none" dirty="0">
              <a:effectLst>
                <a:outerShdw blurRad="38100" dist="38100" dir="2700000" algn="tl">
                  <a:srgbClr val="000000">
                    <a:alpha val="43137"/>
                  </a:srgbClr>
                </a:outerShdw>
              </a:effectLst>
            </a:rPr>
            <a:t> на </a:t>
          </a:r>
          <a:r>
            <a:rPr lang="ru-RU" sz="1200" i="1" u="none" dirty="0" err="1">
              <a:effectLst>
                <a:outerShdw blurRad="38100" dist="38100" dir="2700000" algn="tl">
                  <a:srgbClr val="000000">
                    <a:alpha val="43137"/>
                  </a:srgbClr>
                </a:outerShdw>
              </a:effectLst>
            </a:rPr>
            <a:t>утримання</a:t>
          </a:r>
          <a:r>
            <a:rPr lang="ru-RU" sz="1200" i="1" u="none" dirty="0">
              <a:effectLst>
                <a:outerShdw blurRad="38100" dist="38100" dir="2700000" algn="tl">
                  <a:srgbClr val="000000">
                    <a:alpha val="43137"/>
                  </a:srgbClr>
                </a:outerShdw>
              </a:effectLst>
            </a:rPr>
            <a:t> </a:t>
          </a:r>
          <a:r>
            <a:rPr lang="ru-RU" sz="1200" i="1" u="none" dirty="0" err="1">
              <a:effectLst>
                <a:outerShdw blurRad="38100" dist="38100" dir="2700000" algn="tl">
                  <a:srgbClr val="000000">
                    <a:alpha val="43137"/>
                  </a:srgbClr>
                </a:outerShdw>
              </a:effectLst>
            </a:rPr>
            <a:t>закладів</a:t>
          </a:r>
          <a:r>
            <a:rPr lang="ru-RU" sz="1200" i="1" u="none" dirty="0">
              <a:effectLst>
                <a:outerShdw blurRad="38100" dist="38100" dir="2700000" algn="tl">
                  <a:srgbClr val="000000">
                    <a:alpha val="43137"/>
                  </a:srgbClr>
                </a:outerShdw>
              </a:effectLst>
            </a:rPr>
            <a:t> </a:t>
          </a:r>
          <a:r>
            <a:rPr lang="ru-RU" sz="1200" i="1" u="none" dirty="0" err="1">
              <a:effectLst>
                <a:outerShdw blurRad="38100" dist="38100" dir="2700000" algn="tl">
                  <a:srgbClr val="000000">
                    <a:alpha val="43137"/>
                  </a:srgbClr>
                </a:outerShdw>
              </a:effectLst>
            </a:rPr>
            <a:t>освіти</a:t>
          </a:r>
          <a:endParaRPr lang="ru-RU" sz="1200" i="1" u="none" dirty="0">
            <a:effectLst>
              <a:outerShdw blurRad="38100" dist="38100" dir="2700000" algn="tl">
                <a:srgbClr val="000000">
                  <a:alpha val="43137"/>
                </a:srgbClr>
              </a:outerShdw>
            </a:effectLst>
          </a:endParaRPr>
        </a:p>
      </dgm:t>
    </dgm:pt>
    <dgm:pt modelId="{258392E0-A7BC-46E4-966C-7813FD0B1B31}" type="parTrans" cxnId="{6B1940C2-DCAE-44B5-A0C8-305656257FE2}">
      <dgm:prSet/>
      <dgm:spPr/>
      <dgm:t>
        <a:bodyPr/>
        <a:lstStyle/>
        <a:p>
          <a:endParaRPr lang="ru-RU" i="1" u="none">
            <a:effectLst>
              <a:outerShdw blurRad="38100" dist="38100" dir="2700000" algn="tl">
                <a:srgbClr val="000000">
                  <a:alpha val="43137"/>
                </a:srgbClr>
              </a:outerShdw>
            </a:effectLst>
          </a:endParaRPr>
        </a:p>
      </dgm:t>
    </dgm:pt>
    <dgm:pt modelId="{5F19EB7E-0A60-4F1B-A1E9-42521C13DB68}" type="sibTrans" cxnId="{6B1940C2-DCAE-44B5-A0C8-305656257FE2}">
      <dgm:prSet/>
      <dgm:spPr/>
      <dgm:t>
        <a:bodyPr/>
        <a:lstStyle/>
        <a:p>
          <a:r>
            <a:rPr lang="ru-RU" i="1" u="none" dirty="0">
              <a:effectLst>
                <a:outerShdw blurRad="38100" dist="38100" dir="2700000" algn="tl">
                  <a:srgbClr val="000000">
                    <a:alpha val="43137"/>
                  </a:srgbClr>
                </a:outerShdw>
              </a:effectLst>
            </a:rPr>
            <a:t>36156,7 </a:t>
          </a:r>
          <a:r>
            <a:rPr lang="ru-RU" i="1" u="none" dirty="0" err="1">
              <a:effectLst>
                <a:outerShdw blurRad="38100" dist="38100" dir="2700000" algn="tl">
                  <a:srgbClr val="000000">
                    <a:alpha val="43137"/>
                  </a:srgbClr>
                </a:outerShdw>
              </a:effectLst>
            </a:rPr>
            <a:t>тис.грн</a:t>
          </a:r>
          <a:r>
            <a:rPr lang="ru-RU" i="1" u="none" dirty="0">
              <a:effectLst>
                <a:outerShdw blurRad="38100" dist="38100" dir="2700000" algn="tl">
                  <a:srgbClr val="000000">
                    <a:alpha val="43137"/>
                  </a:srgbClr>
                </a:outerShdw>
              </a:effectLst>
            </a:rPr>
            <a:t>.</a:t>
          </a:r>
        </a:p>
      </dgm:t>
    </dgm:pt>
    <dgm:pt modelId="{68A431FD-2064-4B8E-A7FA-368AB6657D68}">
      <dgm:prSet phldrT="[Текст]" custT="1"/>
      <dgm:spPr/>
      <dgm:t>
        <a:bodyPr/>
        <a:lstStyle/>
        <a:p>
          <a:r>
            <a:rPr lang="ru-RU" sz="1100" i="1" u="none" dirty="0" err="1">
              <a:effectLst>
                <a:outerShdw blurRad="38100" dist="38100" dir="2700000" algn="tl">
                  <a:srgbClr val="000000">
                    <a:alpha val="43137"/>
                  </a:srgbClr>
                </a:outerShdw>
              </a:effectLst>
            </a:rPr>
            <a:t>Прибання</a:t>
          </a:r>
          <a:r>
            <a:rPr lang="ru-RU" sz="1100" i="1" u="none" dirty="0">
              <a:effectLst>
                <a:outerShdw blurRad="38100" dist="38100" dir="2700000" algn="tl">
                  <a:srgbClr val="000000">
                    <a:alpha val="43137"/>
                  </a:srgbClr>
                </a:outerShdw>
              </a:effectLst>
            </a:rPr>
            <a:t> </a:t>
          </a:r>
          <a:r>
            <a:rPr lang="ru-RU" sz="1100" i="1" u="none" dirty="0" err="1">
              <a:effectLst>
                <a:outerShdw blurRad="38100" dist="38100" dir="2700000" algn="tl">
                  <a:srgbClr val="000000">
                    <a:alpha val="43137"/>
                  </a:srgbClr>
                </a:outerShdw>
              </a:effectLst>
            </a:rPr>
            <a:t>техніки</a:t>
          </a:r>
          <a:r>
            <a:rPr lang="ru-RU" sz="1100" i="1" u="none" dirty="0">
              <a:effectLst>
                <a:outerShdw blurRad="38100" dist="38100" dir="2700000" algn="tl">
                  <a:srgbClr val="000000">
                    <a:alpha val="43137"/>
                  </a:srgbClr>
                </a:outerShdw>
              </a:effectLst>
            </a:rPr>
            <a:t> та </a:t>
          </a:r>
          <a:r>
            <a:rPr lang="ru-RU" sz="1100" i="1" u="none" dirty="0" err="1">
              <a:effectLst>
                <a:outerShdw blurRad="38100" dist="38100" dir="2700000" algn="tl">
                  <a:srgbClr val="000000">
                    <a:alpha val="43137"/>
                  </a:srgbClr>
                </a:outerShdw>
              </a:effectLst>
            </a:rPr>
            <a:t>мультимедійного</a:t>
          </a:r>
          <a:r>
            <a:rPr lang="ru-RU" sz="1100" i="1" u="none" dirty="0">
              <a:effectLst>
                <a:outerShdw blurRad="38100" dist="38100" dir="2700000" algn="tl">
                  <a:srgbClr val="000000">
                    <a:alpha val="43137"/>
                  </a:srgbClr>
                </a:outerShdw>
              </a:effectLst>
            </a:rPr>
            <a:t> </a:t>
          </a:r>
          <a:r>
            <a:rPr lang="ru-RU" sz="1100" i="1" u="none" dirty="0" err="1">
              <a:effectLst>
                <a:outerShdw blurRad="38100" dist="38100" dir="2700000" algn="tl">
                  <a:srgbClr val="000000">
                    <a:alpha val="43137"/>
                  </a:srgbClr>
                </a:outerShdw>
              </a:effectLst>
            </a:rPr>
            <a:t>обладнання</a:t>
          </a:r>
          <a:endParaRPr lang="ru-RU" sz="1100" i="1" u="none" dirty="0">
            <a:effectLst>
              <a:outerShdw blurRad="38100" dist="38100" dir="2700000" algn="tl">
                <a:srgbClr val="000000">
                  <a:alpha val="43137"/>
                </a:srgbClr>
              </a:outerShdw>
            </a:effectLst>
          </a:endParaRPr>
        </a:p>
      </dgm:t>
    </dgm:pt>
    <dgm:pt modelId="{2D38FA06-DCDE-45DF-8E44-81C2605F25C5}" type="parTrans" cxnId="{441204AC-2DB9-4245-B7F4-7CF4C06E62BB}">
      <dgm:prSet/>
      <dgm:spPr/>
      <dgm:t>
        <a:bodyPr/>
        <a:lstStyle/>
        <a:p>
          <a:endParaRPr lang="ru-RU" i="1" u="none">
            <a:effectLst>
              <a:outerShdw blurRad="38100" dist="38100" dir="2700000" algn="tl">
                <a:srgbClr val="000000">
                  <a:alpha val="43137"/>
                </a:srgbClr>
              </a:outerShdw>
            </a:effectLst>
          </a:endParaRPr>
        </a:p>
      </dgm:t>
    </dgm:pt>
    <dgm:pt modelId="{7A148743-1D3F-4959-A710-C60AE9E46749}" type="sibTrans" cxnId="{441204AC-2DB9-4245-B7F4-7CF4C06E62BB}">
      <dgm:prSet/>
      <dgm:spPr/>
      <dgm:t>
        <a:bodyPr/>
        <a:lstStyle/>
        <a:p>
          <a:r>
            <a:rPr lang="ru-RU" i="1" u="none" dirty="0">
              <a:effectLst>
                <a:outerShdw blurRad="38100" dist="38100" dir="2700000" algn="tl">
                  <a:srgbClr val="000000">
                    <a:alpha val="43137"/>
                  </a:srgbClr>
                </a:outerShdw>
              </a:effectLst>
            </a:rPr>
            <a:t>167,8 </a:t>
          </a:r>
          <a:r>
            <a:rPr lang="ru-RU" i="1" u="none" dirty="0" err="1">
              <a:effectLst>
                <a:outerShdw blurRad="38100" dist="38100" dir="2700000" algn="tl">
                  <a:srgbClr val="000000">
                    <a:alpha val="43137"/>
                  </a:srgbClr>
                </a:outerShdw>
              </a:effectLst>
            </a:rPr>
            <a:t>тис.грн</a:t>
          </a:r>
          <a:r>
            <a:rPr lang="ru-RU" i="1" u="none" dirty="0">
              <a:effectLst>
                <a:outerShdw blurRad="38100" dist="38100" dir="2700000" algn="tl">
                  <a:srgbClr val="000000">
                    <a:alpha val="43137"/>
                  </a:srgbClr>
                </a:outerShdw>
              </a:effectLst>
            </a:rPr>
            <a:t>.</a:t>
          </a:r>
        </a:p>
      </dgm:t>
    </dgm:pt>
    <dgm:pt modelId="{A5C8ECBB-2FB7-4B8C-BFD1-85FDC43EDD39}">
      <dgm:prSet phldrT="[Текст]" custT="1"/>
      <dgm:spPr/>
      <dgm:t>
        <a:bodyPr/>
        <a:lstStyle/>
        <a:p>
          <a:r>
            <a:rPr lang="ru-RU" sz="1400" i="1" u="none" dirty="0" err="1">
              <a:effectLst>
                <a:outerShdw blurRad="38100" dist="38100" dir="2700000" algn="tl">
                  <a:srgbClr val="000000">
                    <a:alpha val="43137"/>
                  </a:srgbClr>
                </a:outerShdw>
              </a:effectLst>
            </a:rPr>
            <a:t>Заробітна</a:t>
          </a:r>
          <a:r>
            <a:rPr lang="ru-RU" sz="1400" i="1" u="none" dirty="0">
              <a:effectLst>
                <a:outerShdw blurRad="38100" dist="38100" dir="2700000" algn="tl">
                  <a:srgbClr val="000000">
                    <a:alpha val="43137"/>
                  </a:srgbClr>
                </a:outerShdw>
              </a:effectLst>
            </a:rPr>
            <a:t> плата з </a:t>
          </a:r>
          <a:r>
            <a:rPr lang="ru-RU" sz="1400" i="1" u="none" dirty="0" err="1">
              <a:effectLst>
                <a:outerShdw blurRad="38100" dist="38100" dir="2700000" algn="tl">
                  <a:srgbClr val="000000">
                    <a:alpha val="43137"/>
                  </a:srgbClr>
                </a:outerShdw>
              </a:effectLst>
            </a:rPr>
            <a:t>нарахуваннями</a:t>
          </a:r>
          <a:endParaRPr lang="ru-RU" sz="1400" i="1" u="none" dirty="0">
            <a:effectLst>
              <a:outerShdw blurRad="38100" dist="38100" dir="2700000" algn="tl">
                <a:srgbClr val="000000">
                  <a:alpha val="43137"/>
                </a:srgbClr>
              </a:outerShdw>
            </a:effectLst>
          </a:endParaRPr>
        </a:p>
      </dgm:t>
    </dgm:pt>
    <dgm:pt modelId="{0059DBAD-23AA-42AF-A1CF-96543B4823C9}" type="sibTrans" cxnId="{F3F3C2A5-B45D-4760-961D-0F5A81A621A7}">
      <dgm:prSet/>
      <dgm:spPr/>
      <dgm:t>
        <a:bodyPr/>
        <a:lstStyle/>
        <a:p>
          <a:r>
            <a:rPr lang="ru-RU" i="1" u="none" dirty="0">
              <a:effectLst>
                <a:outerShdw blurRad="38100" dist="38100" dir="2700000" algn="tl">
                  <a:srgbClr val="000000">
                    <a:alpha val="43137"/>
                  </a:srgbClr>
                </a:outerShdw>
              </a:effectLst>
            </a:rPr>
            <a:t>21488,0 </a:t>
          </a:r>
          <a:r>
            <a:rPr lang="ru-RU" i="1" u="none" dirty="0" err="1">
              <a:effectLst>
                <a:outerShdw blurRad="38100" dist="38100" dir="2700000" algn="tl">
                  <a:srgbClr val="000000">
                    <a:alpha val="43137"/>
                  </a:srgbClr>
                </a:outerShdw>
              </a:effectLst>
            </a:rPr>
            <a:t>тис.грн</a:t>
          </a:r>
          <a:r>
            <a:rPr lang="ru-RU" i="1" u="none" dirty="0">
              <a:effectLst>
                <a:outerShdw blurRad="38100" dist="38100" dir="2700000" algn="tl">
                  <a:srgbClr val="000000">
                    <a:alpha val="43137"/>
                  </a:srgbClr>
                </a:outerShdw>
              </a:effectLst>
            </a:rPr>
            <a:t>.</a:t>
          </a:r>
        </a:p>
      </dgm:t>
    </dgm:pt>
    <dgm:pt modelId="{BEBD63BC-B79A-4CAD-82B4-F85777E6C0CC}" type="parTrans" cxnId="{F3F3C2A5-B45D-4760-961D-0F5A81A621A7}">
      <dgm:prSet/>
      <dgm:spPr/>
      <dgm:t>
        <a:bodyPr/>
        <a:lstStyle/>
        <a:p>
          <a:endParaRPr lang="ru-RU" i="1" u="none">
            <a:effectLst>
              <a:outerShdw blurRad="38100" dist="38100" dir="2700000" algn="tl">
                <a:srgbClr val="000000">
                  <a:alpha val="43137"/>
                </a:srgbClr>
              </a:outerShdw>
            </a:effectLst>
          </a:endParaRPr>
        </a:p>
      </dgm:t>
    </dgm:pt>
    <dgm:pt modelId="{E8EE0E71-6D21-4E0F-8627-0854019DD77A}">
      <dgm:prSet phldrT="[Текст]" custT="1"/>
      <dgm:spPr/>
      <dgm:t>
        <a:bodyPr/>
        <a:lstStyle/>
        <a:p>
          <a:r>
            <a:rPr lang="ru-RU" sz="1400" i="1" u="none" dirty="0" err="1">
              <a:effectLst>
                <a:outerShdw blurRad="38100" dist="38100" dir="2700000" algn="tl">
                  <a:srgbClr val="000000">
                    <a:alpha val="43137"/>
                  </a:srgbClr>
                </a:outerShdw>
              </a:effectLst>
            </a:rPr>
            <a:t>Енергоносії</a:t>
          </a:r>
          <a:endParaRPr lang="ru-RU" sz="1400" i="1" u="none" dirty="0">
            <a:effectLst>
              <a:outerShdw blurRad="38100" dist="38100" dir="2700000" algn="tl">
                <a:srgbClr val="000000">
                  <a:alpha val="43137"/>
                </a:srgbClr>
              </a:outerShdw>
            </a:effectLst>
          </a:endParaRPr>
        </a:p>
      </dgm:t>
    </dgm:pt>
    <dgm:pt modelId="{D1544CE1-013F-46DB-811D-06A940720626}" type="sibTrans" cxnId="{DAE49F7F-5626-44D6-8254-008FA4E15A93}">
      <dgm:prSet/>
      <dgm:spPr/>
      <dgm:t>
        <a:bodyPr/>
        <a:lstStyle/>
        <a:p>
          <a:r>
            <a:rPr lang="ru-RU" i="1" u="none" dirty="0">
              <a:effectLst>
                <a:outerShdw blurRad="38100" dist="38100" dir="2700000" algn="tl">
                  <a:srgbClr val="000000">
                    <a:alpha val="43137"/>
                  </a:srgbClr>
                </a:outerShdw>
              </a:effectLst>
            </a:rPr>
            <a:t>2126,6 </a:t>
          </a:r>
          <a:r>
            <a:rPr lang="ru-RU" i="1" u="none" dirty="0" err="1">
              <a:effectLst>
                <a:outerShdw blurRad="38100" dist="38100" dir="2700000" algn="tl">
                  <a:srgbClr val="000000">
                    <a:alpha val="43137"/>
                  </a:srgbClr>
                </a:outerShdw>
              </a:effectLst>
            </a:rPr>
            <a:t>тис.грн</a:t>
          </a:r>
          <a:r>
            <a:rPr lang="ru-RU" i="1" u="none" dirty="0">
              <a:effectLst>
                <a:outerShdw blurRad="38100" dist="38100" dir="2700000" algn="tl">
                  <a:srgbClr val="000000">
                    <a:alpha val="43137"/>
                  </a:srgbClr>
                </a:outerShdw>
              </a:effectLst>
            </a:rPr>
            <a:t>.</a:t>
          </a:r>
        </a:p>
      </dgm:t>
    </dgm:pt>
    <dgm:pt modelId="{241359E0-95FD-494F-B8E6-ACB1D641AB3A}" type="parTrans" cxnId="{DAE49F7F-5626-44D6-8254-008FA4E15A93}">
      <dgm:prSet/>
      <dgm:spPr/>
      <dgm:t>
        <a:bodyPr/>
        <a:lstStyle/>
        <a:p>
          <a:endParaRPr lang="ru-RU" i="1" u="none">
            <a:effectLst>
              <a:outerShdw blurRad="38100" dist="38100" dir="2700000" algn="tl">
                <a:srgbClr val="000000">
                  <a:alpha val="43137"/>
                </a:srgbClr>
              </a:outerShdw>
            </a:effectLst>
          </a:endParaRPr>
        </a:p>
      </dgm:t>
    </dgm:pt>
    <dgm:pt modelId="{D6AC364D-88F2-442D-A89C-C3F1BF82CB17}" type="pres">
      <dgm:prSet presAssocID="{3C86A7E5-59C3-4BCD-A631-DB2F11D4D33F}" presName="hierChild1" presStyleCnt="0">
        <dgm:presLayoutVars>
          <dgm:orgChart val="1"/>
          <dgm:chPref val="1"/>
          <dgm:dir/>
          <dgm:animOne val="branch"/>
          <dgm:animLvl val="lvl"/>
          <dgm:resizeHandles/>
        </dgm:presLayoutVars>
      </dgm:prSet>
      <dgm:spPr/>
      <dgm:t>
        <a:bodyPr/>
        <a:lstStyle/>
        <a:p>
          <a:endParaRPr lang="uk-UA"/>
        </a:p>
      </dgm:t>
    </dgm:pt>
    <dgm:pt modelId="{6ED9259E-C462-4F1F-A4AF-1CD2B611C46F}" type="pres">
      <dgm:prSet presAssocID="{1974153F-49EE-4FB9-9BC1-D15D95CE1EED}" presName="hierRoot1" presStyleCnt="0">
        <dgm:presLayoutVars>
          <dgm:hierBranch val="init"/>
        </dgm:presLayoutVars>
      </dgm:prSet>
      <dgm:spPr/>
    </dgm:pt>
    <dgm:pt modelId="{EF407487-777E-47C9-B8B7-F5070DB1B338}" type="pres">
      <dgm:prSet presAssocID="{1974153F-49EE-4FB9-9BC1-D15D95CE1EED}" presName="rootComposite1" presStyleCnt="0"/>
      <dgm:spPr/>
    </dgm:pt>
    <dgm:pt modelId="{C8CFFBAD-CEF4-441B-86EE-F61670D613E8}" type="pres">
      <dgm:prSet presAssocID="{1974153F-49EE-4FB9-9BC1-D15D95CE1EED}" presName="rootText1" presStyleLbl="node0" presStyleIdx="0" presStyleCnt="1">
        <dgm:presLayoutVars>
          <dgm:chMax/>
          <dgm:chPref val="3"/>
        </dgm:presLayoutVars>
      </dgm:prSet>
      <dgm:spPr/>
      <dgm:t>
        <a:bodyPr/>
        <a:lstStyle/>
        <a:p>
          <a:endParaRPr lang="uk-UA"/>
        </a:p>
      </dgm:t>
    </dgm:pt>
    <dgm:pt modelId="{84FC1E8E-3A30-4DA6-8E27-7EBF80DAD062}" type="pres">
      <dgm:prSet presAssocID="{1974153F-49EE-4FB9-9BC1-D15D95CE1EED}" presName="titleText1" presStyleLbl="fgAcc0" presStyleIdx="0" presStyleCnt="1">
        <dgm:presLayoutVars>
          <dgm:chMax val="0"/>
          <dgm:chPref val="0"/>
        </dgm:presLayoutVars>
      </dgm:prSet>
      <dgm:spPr/>
      <dgm:t>
        <a:bodyPr/>
        <a:lstStyle/>
        <a:p>
          <a:endParaRPr lang="uk-UA"/>
        </a:p>
      </dgm:t>
    </dgm:pt>
    <dgm:pt modelId="{487D5D35-87E4-4E35-9C15-C8D2DB36729C}" type="pres">
      <dgm:prSet presAssocID="{1974153F-49EE-4FB9-9BC1-D15D95CE1EED}" presName="rootConnector1" presStyleLbl="node1" presStyleIdx="0" presStyleCnt="3"/>
      <dgm:spPr/>
      <dgm:t>
        <a:bodyPr/>
        <a:lstStyle/>
        <a:p>
          <a:endParaRPr lang="uk-UA"/>
        </a:p>
      </dgm:t>
    </dgm:pt>
    <dgm:pt modelId="{4EF1B492-E249-466D-B337-50583A589474}" type="pres">
      <dgm:prSet presAssocID="{1974153F-49EE-4FB9-9BC1-D15D95CE1EED}" presName="hierChild2" presStyleCnt="0"/>
      <dgm:spPr/>
    </dgm:pt>
    <dgm:pt modelId="{418470A5-693B-4A0F-AC44-8A9AD637628D}" type="pres">
      <dgm:prSet presAssocID="{BEBD63BC-B79A-4CAD-82B4-F85777E6C0CC}" presName="Name37" presStyleLbl="parChTrans1D2" presStyleIdx="0" presStyleCnt="3"/>
      <dgm:spPr/>
      <dgm:t>
        <a:bodyPr/>
        <a:lstStyle/>
        <a:p>
          <a:endParaRPr lang="uk-UA"/>
        </a:p>
      </dgm:t>
    </dgm:pt>
    <dgm:pt modelId="{29A0560E-31F1-4B2C-BE49-62D3387CC268}" type="pres">
      <dgm:prSet presAssocID="{A5C8ECBB-2FB7-4B8C-BFD1-85FDC43EDD39}" presName="hierRoot2" presStyleCnt="0">
        <dgm:presLayoutVars>
          <dgm:hierBranch val="init"/>
        </dgm:presLayoutVars>
      </dgm:prSet>
      <dgm:spPr/>
    </dgm:pt>
    <dgm:pt modelId="{2A822AEE-8CA1-48A7-A9A0-234F2FC4FC91}" type="pres">
      <dgm:prSet presAssocID="{A5C8ECBB-2FB7-4B8C-BFD1-85FDC43EDD39}" presName="rootComposite" presStyleCnt="0"/>
      <dgm:spPr/>
    </dgm:pt>
    <dgm:pt modelId="{8A317F40-532E-403B-B3FC-A63B596CE500}" type="pres">
      <dgm:prSet presAssocID="{A5C8ECBB-2FB7-4B8C-BFD1-85FDC43EDD39}" presName="rootText" presStyleLbl="node1" presStyleIdx="0" presStyleCnt="3">
        <dgm:presLayoutVars>
          <dgm:chMax/>
          <dgm:chPref val="3"/>
        </dgm:presLayoutVars>
      </dgm:prSet>
      <dgm:spPr/>
      <dgm:t>
        <a:bodyPr/>
        <a:lstStyle/>
        <a:p>
          <a:endParaRPr lang="uk-UA"/>
        </a:p>
      </dgm:t>
    </dgm:pt>
    <dgm:pt modelId="{462EFC9B-D5FF-4BDC-BCEC-67C1DC9184E7}" type="pres">
      <dgm:prSet presAssocID="{A5C8ECBB-2FB7-4B8C-BFD1-85FDC43EDD39}" presName="titleText2" presStyleLbl="fgAcc1" presStyleIdx="0" presStyleCnt="3">
        <dgm:presLayoutVars>
          <dgm:chMax val="0"/>
          <dgm:chPref val="0"/>
        </dgm:presLayoutVars>
      </dgm:prSet>
      <dgm:spPr/>
      <dgm:t>
        <a:bodyPr/>
        <a:lstStyle/>
        <a:p>
          <a:endParaRPr lang="uk-UA"/>
        </a:p>
      </dgm:t>
    </dgm:pt>
    <dgm:pt modelId="{3D10771C-D928-49C1-9314-9ED94897D72D}" type="pres">
      <dgm:prSet presAssocID="{A5C8ECBB-2FB7-4B8C-BFD1-85FDC43EDD39}" presName="rootConnector" presStyleLbl="node2" presStyleIdx="0" presStyleCnt="0"/>
      <dgm:spPr/>
      <dgm:t>
        <a:bodyPr/>
        <a:lstStyle/>
        <a:p>
          <a:endParaRPr lang="uk-UA"/>
        </a:p>
      </dgm:t>
    </dgm:pt>
    <dgm:pt modelId="{EE330908-0E05-4936-A7D9-F51978BDBAD2}" type="pres">
      <dgm:prSet presAssocID="{A5C8ECBB-2FB7-4B8C-BFD1-85FDC43EDD39}" presName="hierChild4" presStyleCnt="0"/>
      <dgm:spPr/>
    </dgm:pt>
    <dgm:pt modelId="{75064F36-76D5-4376-95A7-D7E7936D1ECE}" type="pres">
      <dgm:prSet presAssocID="{A5C8ECBB-2FB7-4B8C-BFD1-85FDC43EDD39}" presName="hierChild5" presStyleCnt="0"/>
      <dgm:spPr/>
    </dgm:pt>
    <dgm:pt modelId="{53738069-3BF6-41F3-8416-6CEDF6D0FA51}" type="pres">
      <dgm:prSet presAssocID="{241359E0-95FD-494F-B8E6-ACB1D641AB3A}" presName="Name37" presStyleLbl="parChTrans1D2" presStyleIdx="1" presStyleCnt="3"/>
      <dgm:spPr/>
      <dgm:t>
        <a:bodyPr/>
        <a:lstStyle/>
        <a:p>
          <a:endParaRPr lang="uk-UA"/>
        </a:p>
      </dgm:t>
    </dgm:pt>
    <dgm:pt modelId="{18ACE680-93D7-4475-9C7C-2AA521459E7D}" type="pres">
      <dgm:prSet presAssocID="{E8EE0E71-6D21-4E0F-8627-0854019DD77A}" presName="hierRoot2" presStyleCnt="0">
        <dgm:presLayoutVars>
          <dgm:hierBranch val="init"/>
        </dgm:presLayoutVars>
      </dgm:prSet>
      <dgm:spPr/>
    </dgm:pt>
    <dgm:pt modelId="{B9F524FF-A7D4-401D-8378-29A5D235B663}" type="pres">
      <dgm:prSet presAssocID="{E8EE0E71-6D21-4E0F-8627-0854019DD77A}" presName="rootComposite" presStyleCnt="0"/>
      <dgm:spPr/>
    </dgm:pt>
    <dgm:pt modelId="{7279313B-5204-4268-951B-1E9C4E3F126B}" type="pres">
      <dgm:prSet presAssocID="{E8EE0E71-6D21-4E0F-8627-0854019DD77A}" presName="rootText" presStyleLbl="node1" presStyleIdx="1" presStyleCnt="3">
        <dgm:presLayoutVars>
          <dgm:chMax/>
          <dgm:chPref val="3"/>
        </dgm:presLayoutVars>
      </dgm:prSet>
      <dgm:spPr/>
      <dgm:t>
        <a:bodyPr/>
        <a:lstStyle/>
        <a:p>
          <a:endParaRPr lang="uk-UA"/>
        </a:p>
      </dgm:t>
    </dgm:pt>
    <dgm:pt modelId="{DDF04EC6-D026-4265-833D-8973299D2C61}" type="pres">
      <dgm:prSet presAssocID="{E8EE0E71-6D21-4E0F-8627-0854019DD77A}" presName="titleText2" presStyleLbl="fgAcc1" presStyleIdx="1" presStyleCnt="3">
        <dgm:presLayoutVars>
          <dgm:chMax val="0"/>
          <dgm:chPref val="0"/>
        </dgm:presLayoutVars>
      </dgm:prSet>
      <dgm:spPr/>
      <dgm:t>
        <a:bodyPr/>
        <a:lstStyle/>
        <a:p>
          <a:endParaRPr lang="uk-UA"/>
        </a:p>
      </dgm:t>
    </dgm:pt>
    <dgm:pt modelId="{2E603258-6941-45E3-B316-2BB87F940157}" type="pres">
      <dgm:prSet presAssocID="{E8EE0E71-6D21-4E0F-8627-0854019DD77A}" presName="rootConnector" presStyleLbl="node2" presStyleIdx="0" presStyleCnt="0"/>
      <dgm:spPr/>
      <dgm:t>
        <a:bodyPr/>
        <a:lstStyle/>
        <a:p>
          <a:endParaRPr lang="uk-UA"/>
        </a:p>
      </dgm:t>
    </dgm:pt>
    <dgm:pt modelId="{2D987FD5-29DE-4B4B-A063-F6537FD944BA}" type="pres">
      <dgm:prSet presAssocID="{E8EE0E71-6D21-4E0F-8627-0854019DD77A}" presName="hierChild4" presStyleCnt="0"/>
      <dgm:spPr/>
    </dgm:pt>
    <dgm:pt modelId="{1DB539F6-F19E-4AAC-8E0E-CA7DF607ED20}" type="pres">
      <dgm:prSet presAssocID="{E8EE0E71-6D21-4E0F-8627-0854019DD77A}" presName="hierChild5" presStyleCnt="0"/>
      <dgm:spPr/>
    </dgm:pt>
    <dgm:pt modelId="{09B80697-ED8F-4272-868E-EC7391122895}" type="pres">
      <dgm:prSet presAssocID="{2D38FA06-DCDE-45DF-8E44-81C2605F25C5}" presName="Name37" presStyleLbl="parChTrans1D2" presStyleIdx="2" presStyleCnt="3"/>
      <dgm:spPr/>
      <dgm:t>
        <a:bodyPr/>
        <a:lstStyle/>
        <a:p>
          <a:endParaRPr lang="uk-UA"/>
        </a:p>
      </dgm:t>
    </dgm:pt>
    <dgm:pt modelId="{88DCFC06-0331-4F94-B730-E8663E9466B6}" type="pres">
      <dgm:prSet presAssocID="{68A431FD-2064-4B8E-A7FA-368AB6657D68}" presName="hierRoot2" presStyleCnt="0">
        <dgm:presLayoutVars>
          <dgm:hierBranch val="init"/>
        </dgm:presLayoutVars>
      </dgm:prSet>
      <dgm:spPr/>
    </dgm:pt>
    <dgm:pt modelId="{9F06B9F9-BC5A-4EE2-BB08-E3B2918FE732}" type="pres">
      <dgm:prSet presAssocID="{68A431FD-2064-4B8E-A7FA-368AB6657D68}" presName="rootComposite" presStyleCnt="0"/>
      <dgm:spPr/>
    </dgm:pt>
    <dgm:pt modelId="{5ADC74C0-F6F0-4EAF-9455-FD995D790D9B}" type="pres">
      <dgm:prSet presAssocID="{68A431FD-2064-4B8E-A7FA-368AB6657D68}" presName="rootText" presStyleLbl="node1" presStyleIdx="2" presStyleCnt="3">
        <dgm:presLayoutVars>
          <dgm:chMax/>
          <dgm:chPref val="3"/>
        </dgm:presLayoutVars>
      </dgm:prSet>
      <dgm:spPr/>
      <dgm:t>
        <a:bodyPr/>
        <a:lstStyle/>
        <a:p>
          <a:endParaRPr lang="uk-UA"/>
        </a:p>
      </dgm:t>
    </dgm:pt>
    <dgm:pt modelId="{B90BE49B-5694-4A52-BE2E-6A0D5A278846}" type="pres">
      <dgm:prSet presAssocID="{68A431FD-2064-4B8E-A7FA-368AB6657D68}" presName="titleText2" presStyleLbl="fgAcc1" presStyleIdx="2" presStyleCnt="3">
        <dgm:presLayoutVars>
          <dgm:chMax val="0"/>
          <dgm:chPref val="0"/>
        </dgm:presLayoutVars>
      </dgm:prSet>
      <dgm:spPr/>
      <dgm:t>
        <a:bodyPr/>
        <a:lstStyle/>
        <a:p>
          <a:endParaRPr lang="uk-UA"/>
        </a:p>
      </dgm:t>
    </dgm:pt>
    <dgm:pt modelId="{820E4709-49BD-44D7-8496-477F2837487A}" type="pres">
      <dgm:prSet presAssocID="{68A431FD-2064-4B8E-A7FA-368AB6657D68}" presName="rootConnector" presStyleLbl="node2" presStyleIdx="0" presStyleCnt="0"/>
      <dgm:spPr/>
      <dgm:t>
        <a:bodyPr/>
        <a:lstStyle/>
        <a:p>
          <a:endParaRPr lang="uk-UA"/>
        </a:p>
      </dgm:t>
    </dgm:pt>
    <dgm:pt modelId="{D3EF66F3-C0E6-4063-99ED-6ACDED5E51C2}" type="pres">
      <dgm:prSet presAssocID="{68A431FD-2064-4B8E-A7FA-368AB6657D68}" presName="hierChild4" presStyleCnt="0"/>
      <dgm:spPr/>
    </dgm:pt>
    <dgm:pt modelId="{F336E8AB-A473-489B-9538-C3ABF4F6D179}" type="pres">
      <dgm:prSet presAssocID="{68A431FD-2064-4B8E-A7FA-368AB6657D68}" presName="hierChild5" presStyleCnt="0"/>
      <dgm:spPr/>
    </dgm:pt>
    <dgm:pt modelId="{11A3812D-48E9-43E2-9B03-B1D2C7A1A130}" type="pres">
      <dgm:prSet presAssocID="{1974153F-49EE-4FB9-9BC1-D15D95CE1EED}" presName="hierChild3" presStyleCnt="0"/>
      <dgm:spPr/>
    </dgm:pt>
  </dgm:ptLst>
  <dgm:cxnLst>
    <dgm:cxn modelId="{1395D2ED-B85D-4432-BF44-50A0694861C9}" type="presOf" srcId="{7A148743-1D3F-4959-A710-C60AE9E46749}" destId="{B90BE49B-5694-4A52-BE2E-6A0D5A278846}" srcOrd="0" destOrd="0" presId="urn:microsoft.com/office/officeart/2008/layout/NameandTitleOrganizationalChart"/>
    <dgm:cxn modelId="{4AA560A7-5128-4DBF-80B9-ADF8043ABABF}" type="presOf" srcId="{1974153F-49EE-4FB9-9BC1-D15D95CE1EED}" destId="{C8CFFBAD-CEF4-441B-86EE-F61670D613E8}" srcOrd="0" destOrd="0" presId="urn:microsoft.com/office/officeart/2008/layout/NameandTitleOrganizationalChart"/>
    <dgm:cxn modelId="{DAE49F7F-5626-44D6-8254-008FA4E15A93}" srcId="{1974153F-49EE-4FB9-9BC1-D15D95CE1EED}" destId="{E8EE0E71-6D21-4E0F-8627-0854019DD77A}" srcOrd="1" destOrd="0" parTransId="{241359E0-95FD-494F-B8E6-ACB1D641AB3A}" sibTransId="{D1544CE1-013F-46DB-811D-06A940720626}"/>
    <dgm:cxn modelId="{F3F3C2A5-B45D-4760-961D-0F5A81A621A7}" srcId="{1974153F-49EE-4FB9-9BC1-D15D95CE1EED}" destId="{A5C8ECBB-2FB7-4B8C-BFD1-85FDC43EDD39}" srcOrd="0" destOrd="0" parTransId="{BEBD63BC-B79A-4CAD-82B4-F85777E6C0CC}" sibTransId="{0059DBAD-23AA-42AF-A1CF-96543B4823C9}"/>
    <dgm:cxn modelId="{0C075CA9-E2A1-486F-805B-8560E433B7DB}" type="presOf" srcId="{241359E0-95FD-494F-B8E6-ACB1D641AB3A}" destId="{53738069-3BF6-41F3-8416-6CEDF6D0FA51}" srcOrd="0" destOrd="0" presId="urn:microsoft.com/office/officeart/2008/layout/NameandTitleOrganizationalChart"/>
    <dgm:cxn modelId="{6B1940C2-DCAE-44B5-A0C8-305656257FE2}" srcId="{3C86A7E5-59C3-4BCD-A631-DB2F11D4D33F}" destId="{1974153F-49EE-4FB9-9BC1-D15D95CE1EED}" srcOrd="0" destOrd="0" parTransId="{258392E0-A7BC-46E4-966C-7813FD0B1B31}" sibTransId="{5F19EB7E-0A60-4F1B-A1E9-42521C13DB68}"/>
    <dgm:cxn modelId="{FA190DA8-DDBB-4BFB-BAB4-563C9ED8B100}" type="presOf" srcId="{E8EE0E71-6D21-4E0F-8627-0854019DD77A}" destId="{2E603258-6941-45E3-B316-2BB87F940157}" srcOrd="1" destOrd="0" presId="urn:microsoft.com/office/officeart/2008/layout/NameandTitleOrganizationalChart"/>
    <dgm:cxn modelId="{3E26ED2E-C5A4-48CA-8263-262D0B3E9A07}" type="presOf" srcId="{68A431FD-2064-4B8E-A7FA-368AB6657D68}" destId="{820E4709-49BD-44D7-8496-477F2837487A}" srcOrd="1" destOrd="0" presId="urn:microsoft.com/office/officeart/2008/layout/NameandTitleOrganizationalChart"/>
    <dgm:cxn modelId="{B7A5C2A3-91B0-404C-A331-0B08D6812281}" type="presOf" srcId="{68A431FD-2064-4B8E-A7FA-368AB6657D68}" destId="{5ADC74C0-F6F0-4EAF-9455-FD995D790D9B}" srcOrd="0" destOrd="0" presId="urn:microsoft.com/office/officeart/2008/layout/NameandTitleOrganizationalChart"/>
    <dgm:cxn modelId="{441204AC-2DB9-4245-B7F4-7CF4C06E62BB}" srcId="{1974153F-49EE-4FB9-9BC1-D15D95CE1EED}" destId="{68A431FD-2064-4B8E-A7FA-368AB6657D68}" srcOrd="2" destOrd="0" parTransId="{2D38FA06-DCDE-45DF-8E44-81C2605F25C5}" sibTransId="{7A148743-1D3F-4959-A710-C60AE9E46749}"/>
    <dgm:cxn modelId="{463B2606-B727-43BC-9F02-7A232B6A2BF9}" type="presOf" srcId="{3C86A7E5-59C3-4BCD-A631-DB2F11D4D33F}" destId="{D6AC364D-88F2-442D-A89C-C3F1BF82CB17}" srcOrd="0" destOrd="0" presId="urn:microsoft.com/office/officeart/2008/layout/NameandTitleOrganizationalChart"/>
    <dgm:cxn modelId="{2204E5FC-B21E-4928-A5CF-D6618BE833F6}" type="presOf" srcId="{E8EE0E71-6D21-4E0F-8627-0854019DD77A}" destId="{7279313B-5204-4268-951B-1E9C4E3F126B}" srcOrd="0" destOrd="0" presId="urn:microsoft.com/office/officeart/2008/layout/NameandTitleOrganizationalChart"/>
    <dgm:cxn modelId="{265147A7-7767-49E4-A1FF-78D8303A5FD5}" type="presOf" srcId="{A5C8ECBB-2FB7-4B8C-BFD1-85FDC43EDD39}" destId="{3D10771C-D928-49C1-9314-9ED94897D72D}" srcOrd="1" destOrd="0" presId="urn:microsoft.com/office/officeart/2008/layout/NameandTitleOrganizationalChart"/>
    <dgm:cxn modelId="{72452FB1-C384-4F85-A0B2-94552AB51182}" type="presOf" srcId="{D1544CE1-013F-46DB-811D-06A940720626}" destId="{DDF04EC6-D026-4265-833D-8973299D2C61}" srcOrd="0" destOrd="0" presId="urn:microsoft.com/office/officeart/2008/layout/NameandTitleOrganizationalChart"/>
    <dgm:cxn modelId="{B6B17E8D-5F8D-466A-A587-9D25B49CB00F}" type="presOf" srcId="{1974153F-49EE-4FB9-9BC1-D15D95CE1EED}" destId="{487D5D35-87E4-4E35-9C15-C8D2DB36729C}" srcOrd="1" destOrd="0" presId="urn:microsoft.com/office/officeart/2008/layout/NameandTitleOrganizationalChart"/>
    <dgm:cxn modelId="{C2EF9EE8-14F8-4995-8611-0028458CE652}" type="presOf" srcId="{A5C8ECBB-2FB7-4B8C-BFD1-85FDC43EDD39}" destId="{8A317F40-532E-403B-B3FC-A63B596CE500}" srcOrd="0" destOrd="0" presId="urn:microsoft.com/office/officeart/2008/layout/NameandTitleOrganizationalChart"/>
    <dgm:cxn modelId="{5F5150AA-4200-4481-A5B2-8B1FB6DA0A37}" type="presOf" srcId="{2D38FA06-DCDE-45DF-8E44-81C2605F25C5}" destId="{09B80697-ED8F-4272-868E-EC7391122895}" srcOrd="0" destOrd="0" presId="urn:microsoft.com/office/officeart/2008/layout/NameandTitleOrganizationalChart"/>
    <dgm:cxn modelId="{86DA43AB-4383-4BF5-9BDA-0ECFA61F9BB7}" type="presOf" srcId="{BEBD63BC-B79A-4CAD-82B4-F85777E6C0CC}" destId="{418470A5-693B-4A0F-AC44-8A9AD637628D}" srcOrd="0" destOrd="0" presId="urn:microsoft.com/office/officeart/2008/layout/NameandTitleOrganizationalChart"/>
    <dgm:cxn modelId="{826D236D-7A5F-46AC-BB45-51926FC80D98}" type="presOf" srcId="{5F19EB7E-0A60-4F1B-A1E9-42521C13DB68}" destId="{84FC1E8E-3A30-4DA6-8E27-7EBF80DAD062}" srcOrd="0" destOrd="0" presId="urn:microsoft.com/office/officeart/2008/layout/NameandTitleOrganizationalChart"/>
    <dgm:cxn modelId="{052EF625-54F7-48B2-9F99-161E47E71835}" type="presOf" srcId="{0059DBAD-23AA-42AF-A1CF-96543B4823C9}" destId="{462EFC9B-D5FF-4BDC-BCEC-67C1DC9184E7}" srcOrd="0" destOrd="0" presId="urn:microsoft.com/office/officeart/2008/layout/NameandTitleOrganizationalChart"/>
    <dgm:cxn modelId="{66E20450-9489-4CC4-ADD6-E93DED7B4B31}" type="presParOf" srcId="{D6AC364D-88F2-442D-A89C-C3F1BF82CB17}" destId="{6ED9259E-C462-4F1F-A4AF-1CD2B611C46F}" srcOrd="0" destOrd="0" presId="urn:microsoft.com/office/officeart/2008/layout/NameandTitleOrganizationalChart"/>
    <dgm:cxn modelId="{AED95ADB-D084-4F51-9D17-B4514AFF4978}" type="presParOf" srcId="{6ED9259E-C462-4F1F-A4AF-1CD2B611C46F}" destId="{EF407487-777E-47C9-B8B7-F5070DB1B338}" srcOrd="0" destOrd="0" presId="urn:microsoft.com/office/officeart/2008/layout/NameandTitleOrganizationalChart"/>
    <dgm:cxn modelId="{3C0D2CA9-DDE6-42BE-BD41-9C660C930CE3}" type="presParOf" srcId="{EF407487-777E-47C9-B8B7-F5070DB1B338}" destId="{C8CFFBAD-CEF4-441B-86EE-F61670D613E8}" srcOrd="0" destOrd="0" presId="urn:microsoft.com/office/officeart/2008/layout/NameandTitleOrganizationalChart"/>
    <dgm:cxn modelId="{A24BCC59-7B1E-44A3-972C-FDBD1FB04449}" type="presParOf" srcId="{EF407487-777E-47C9-B8B7-F5070DB1B338}" destId="{84FC1E8E-3A30-4DA6-8E27-7EBF80DAD062}" srcOrd="1" destOrd="0" presId="urn:microsoft.com/office/officeart/2008/layout/NameandTitleOrganizationalChart"/>
    <dgm:cxn modelId="{12149FFE-7C23-421C-8CF1-F4836735ACBA}" type="presParOf" srcId="{EF407487-777E-47C9-B8B7-F5070DB1B338}" destId="{487D5D35-87E4-4E35-9C15-C8D2DB36729C}" srcOrd="2" destOrd="0" presId="urn:microsoft.com/office/officeart/2008/layout/NameandTitleOrganizationalChart"/>
    <dgm:cxn modelId="{13D33858-77E1-4756-9215-B14521BAFF0E}" type="presParOf" srcId="{6ED9259E-C462-4F1F-A4AF-1CD2B611C46F}" destId="{4EF1B492-E249-466D-B337-50583A589474}" srcOrd="1" destOrd="0" presId="urn:microsoft.com/office/officeart/2008/layout/NameandTitleOrganizationalChart"/>
    <dgm:cxn modelId="{E5B0D11C-E44B-4BF2-A3C2-2DF051E7C841}" type="presParOf" srcId="{4EF1B492-E249-466D-B337-50583A589474}" destId="{418470A5-693B-4A0F-AC44-8A9AD637628D}" srcOrd="0" destOrd="0" presId="urn:microsoft.com/office/officeart/2008/layout/NameandTitleOrganizationalChart"/>
    <dgm:cxn modelId="{2356F912-6C44-4CA7-A88A-C374BDE8F232}" type="presParOf" srcId="{4EF1B492-E249-466D-B337-50583A589474}" destId="{29A0560E-31F1-4B2C-BE49-62D3387CC268}" srcOrd="1" destOrd="0" presId="urn:microsoft.com/office/officeart/2008/layout/NameandTitleOrganizationalChart"/>
    <dgm:cxn modelId="{90740281-9B1C-41AA-9424-4F5DF9495A64}" type="presParOf" srcId="{29A0560E-31F1-4B2C-BE49-62D3387CC268}" destId="{2A822AEE-8CA1-48A7-A9A0-234F2FC4FC91}" srcOrd="0" destOrd="0" presId="urn:microsoft.com/office/officeart/2008/layout/NameandTitleOrganizationalChart"/>
    <dgm:cxn modelId="{4296004D-1953-46EC-B447-69B487844143}" type="presParOf" srcId="{2A822AEE-8CA1-48A7-A9A0-234F2FC4FC91}" destId="{8A317F40-532E-403B-B3FC-A63B596CE500}" srcOrd="0" destOrd="0" presId="urn:microsoft.com/office/officeart/2008/layout/NameandTitleOrganizationalChart"/>
    <dgm:cxn modelId="{B3EDC1A2-76E1-4053-B055-1F9763669723}" type="presParOf" srcId="{2A822AEE-8CA1-48A7-A9A0-234F2FC4FC91}" destId="{462EFC9B-D5FF-4BDC-BCEC-67C1DC9184E7}" srcOrd="1" destOrd="0" presId="urn:microsoft.com/office/officeart/2008/layout/NameandTitleOrganizationalChart"/>
    <dgm:cxn modelId="{06B170C8-8220-4CC6-9E52-94AA0DEC5564}" type="presParOf" srcId="{2A822AEE-8CA1-48A7-A9A0-234F2FC4FC91}" destId="{3D10771C-D928-49C1-9314-9ED94897D72D}" srcOrd="2" destOrd="0" presId="urn:microsoft.com/office/officeart/2008/layout/NameandTitleOrganizationalChart"/>
    <dgm:cxn modelId="{CB2C9849-CE29-4FBF-BA9E-DB60EEB2A592}" type="presParOf" srcId="{29A0560E-31F1-4B2C-BE49-62D3387CC268}" destId="{EE330908-0E05-4936-A7D9-F51978BDBAD2}" srcOrd="1" destOrd="0" presId="urn:microsoft.com/office/officeart/2008/layout/NameandTitleOrganizationalChart"/>
    <dgm:cxn modelId="{646D7F1E-A59B-498A-90BB-A766E245BCC0}" type="presParOf" srcId="{29A0560E-31F1-4B2C-BE49-62D3387CC268}" destId="{75064F36-76D5-4376-95A7-D7E7936D1ECE}" srcOrd="2" destOrd="0" presId="urn:microsoft.com/office/officeart/2008/layout/NameandTitleOrganizationalChart"/>
    <dgm:cxn modelId="{E1D364E0-3789-4AE0-BB55-EA197E6ADBEC}" type="presParOf" srcId="{4EF1B492-E249-466D-B337-50583A589474}" destId="{53738069-3BF6-41F3-8416-6CEDF6D0FA51}" srcOrd="2" destOrd="0" presId="urn:microsoft.com/office/officeart/2008/layout/NameandTitleOrganizationalChart"/>
    <dgm:cxn modelId="{01A5D6CD-3774-4334-B93A-8F05E5CFF875}" type="presParOf" srcId="{4EF1B492-E249-466D-B337-50583A589474}" destId="{18ACE680-93D7-4475-9C7C-2AA521459E7D}" srcOrd="3" destOrd="0" presId="urn:microsoft.com/office/officeart/2008/layout/NameandTitleOrganizationalChart"/>
    <dgm:cxn modelId="{2D1B2F41-C778-4ED1-A525-F6BFB2828105}" type="presParOf" srcId="{18ACE680-93D7-4475-9C7C-2AA521459E7D}" destId="{B9F524FF-A7D4-401D-8378-29A5D235B663}" srcOrd="0" destOrd="0" presId="urn:microsoft.com/office/officeart/2008/layout/NameandTitleOrganizationalChart"/>
    <dgm:cxn modelId="{52298035-C839-4BD0-A49E-A147CA77EF2F}" type="presParOf" srcId="{B9F524FF-A7D4-401D-8378-29A5D235B663}" destId="{7279313B-5204-4268-951B-1E9C4E3F126B}" srcOrd="0" destOrd="0" presId="urn:microsoft.com/office/officeart/2008/layout/NameandTitleOrganizationalChart"/>
    <dgm:cxn modelId="{7AE4F6DC-782C-4B03-90F1-0D039074F185}" type="presParOf" srcId="{B9F524FF-A7D4-401D-8378-29A5D235B663}" destId="{DDF04EC6-D026-4265-833D-8973299D2C61}" srcOrd="1" destOrd="0" presId="urn:microsoft.com/office/officeart/2008/layout/NameandTitleOrganizationalChart"/>
    <dgm:cxn modelId="{784E8AA1-53F4-44A2-8D90-39145179DA0C}" type="presParOf" srcId="{B9F524FF-A7D4-401D-8378-29A5D235B663}" destId="{2E603258-6941-45E3-B316-2BB87F940157}" srcOrd="2" destOrd="0" presId="urn:microsoft.com/office/officeart/2008/layout/NameandTitleOrganizationalChart"/>
    <dgm:cxn modelId="{6C3D11EC-002D-49C0-868B-D7F79551BE6E}" type="presParOf" srcId="{18ACE680-93D7-4475-9C7C-2AA521459E7D}" destId="{2D987FD5-29DE-4B4B-A063-F6537FD944BA}" srcOrd="1" destOrd="0" presId="urn:microsoft.com/office/officeart/2008/layout/NameandTitleOrganizationalChart"/>
    <dgm:cxn modelId="{B0199892-548F-45EC-BB74-83BC42D46644}" type="presParOf" srcId="{18ACE680-93D7-4475-9C7C-2AA521459E7D}" destId="{1DB539F6-F19E-4AAC-8E0E-CA7DF607ED20}" srcOrd="2" destOrd="0" presId="urn:microsoft.com/office/officeart/2008/layout/NameandTitleOrganizationalChart"/>
    <dgm:cxn modelId="{5024D6CC-20C2-4DE8-9BF7-8B0E23280430}" type="presParOf" srcId="{4EF1B492-E249-466D-B337-50583A589474}" destId="{09B80697-ED8F-4272-868E-EC7391122895}" srcOrd="4" destOrd="0" presId="urn:microsoft.com/office/officeart/2008/layout/NameandTitleOrganizationalChart"/>
    <dgm:cxn modelId="{7982C357-06C4-4878-8F82-F67C5CFF751E}" type="presParOf" srcId="{4EF1B492-E249-466D-B337-50583A589474}" destId="{88DCFC06-0331-4F94-B730-E8663E9466B6}" srcOrd="5" destOrd="0" presId="urn:microsoft.com/office/officeart/2008/layout/NameandTitleOrganizationalChart"/>
    <dgm:cxn modelId="{01915E97-F39C-4760-9698-A02821E9746B}" type="presParOf" srcId="{88DCFC06-0331-4F94-B730-E8663E9466B6}" destId="{9F06B9F9-BC5A-4EE2-BB08-E3B2918FE732}" srcOrd="0" destOrd="0" presId="urn:microsoft.com/office/officeart/2008/layout/NameandTitleOrganizationalChart"/>
    <dgm:cxn modelId="{DF297013-3850-4FD7-8B65-7C9F6558DBD5}" type="presParOf" srcId="{9F06B9F9-BC5A-4EE2-BB08-E3B2918FE732}" destId="{5ADC74C0-F6F0-4EAF-9455-FD995D790D9B}" srcOrd="0" destOrd="0" presId="urn:microsoft.com/office/officeart/2008/layout/NameandTitleOrganizationalChart"/>
    <dgm:cxn modelId="{AC3DD41D-AA19-4DEF-8A85-FB3E9C4B9C60}" type="presParOf" srcId="{9F06B9F9-BC5A-4EE2-BB08-E3B2918FE732}" destId="{B90BE49B-5694-4A52-BE2E-6A0D5A278846}" srcOrd="1" destOrd="0" presId="urn:microsoft.com/office/officeart/2008/layout/NameandTitleOrganizationalChart"/>
    <dgm:cxn modelId="{BEF55FDE-C044-426F-A9EA-DAD2E64428E9}" type="presParOf" srcId="{9F06B9F9-BC5A-4EE2-BB08-E3B2918FE732}" destId="{820E4709-49BD-44D7-8496-477F2837487A}" srcOrd="2" destOrd="0" presId="urn:microsoft.com/office/officeart/2008/layout/NameandTitleOrganizationalChart"/>
    <dgm:cxn modelId="{E71114A8-1440-401E-9778-A7AB9596734E}" type="presParOf" srcId="{88DCFC06-0331-4F94-B730-E8663E9466B6}" destId="{D3EF66F3-C0E6-4063-99ED-6ACDED5E51C2}" srcOrd="1" destOrd="0" presId="urn:microsoft.com/office/officeart/2008/layout/NameandTitleOrganizationalChart"/>
    <dgm:cxn modelId="{B1A094E9-7F94-467A-9BD3-12F77677C72E}" type="presParOf" srcId="{88DCFC06-0331-4F94-B730-E8663E9466B6}" destId="{F336E8AB-A473-489B-9538-C3ABF4F6D179}" srcOrd="2" destOrd="0" presId="urn:microsoft.com/office/officeart/2008/layout/NameandTitleOrganizationalChart"/>
    <dgm:cxn modelId="{D2B7EB06-007B-4173-92D7-9D19F460BF2E}" type="presParOf" srcId="{6ED9259E-C462-4F1F-A4AF-1CD2B611C46F}" destId="{11A3812D-48E9-43E2-9B03-B1D2C7A1A130}"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5A5BE86-9641-4D40-84B9-1213AE9D1B61}" type="doc">
      <dgm:prSet loTypeId="urn:microsoft.com/office/officeart/2005/8/layout/pyramid2" loCatId="list" qsTypeId="urn:microsoft.com/office/officeart/2005/8/quickstyle/simple1" qsCatId="simple" csTypeId="urn:microsoft.com/office/officeart/2005/8/colors/accent1_2" csCatId="accent1" phldr="1"/>
      <dgm:spPr/>
    </dgm:pt>
    <dgm:pt modelId="{5F115978-E51C-4E44-94D3-A7649C8185FD}">
      <dgm:prSet phldrT="[Текст]"/>
      <dgm:spPr/>
      <dgm:t>
        <a:bodyPr/>
        <a:lstStyle/>
        <a:p>
          <a:r>
            <a:rPr lang="uk-UA" dirty="0">
              <a:latin typeface="Times New Roman" panose="02020603050405020304" pitchFamily="18" charset="0"/>
              <a:ea typeface="Calibri" panose="020F0502020204030204" pitchFamily="34" charset="0"/>
              <a:cs typeface="Times New Roman" panose="02020603050405020304" pitchFamily="18" charset="0"/>
            </a:rPr>
            <a:t>Будівництво закладу дошкільної освіти </a:t>
          </a:r>
          <a:r>
            <a:rPr lang="uk-UA" dirty="0" smtClean="0">
              <a:latin typeface="Times New Roman" panose="02020603050405020304" pitchFamily="18" charset="0"/>
              <a:ea typeface="Calibri" panose="020F0502020204030204" pitchFamily="34" charset="0"/>
              <a:cs typeface="Times New Roman" panose="02020603050405020304" pitchFamily="18" charset="0"/>
            </a:rPr>
            <a:t>по </a:t>
          </a:r>
          <a:r>
            <a:rPr lang="uk-UA" dirty="0">
              <a:latin typeface="Times New Roman" panose="02020603050405020304" pitchFamily="18" charset="0"/>
              <a:ea typeface="Calibri" panose="020F0502020204030204" pitchFamily="34" charset="0"/>
              <a:cs typeface="Times New Roman" panose="02020603050405020304" pitchFamily="18" charset="0"/>
            </a:rPr>
            <a:t>вул</a:t>
          </a:r>
          <a:r>
            <a:rPr lang="uk-UA" dirty="0" smtClean="0">
              <a:latin typeface="Times New Roman" panose="02020603050405020304" pitchFamily="18" charset="0"/>
              <a:ea typeface="Calibri" panose="020F0502020204030204" pitchFamily="34" charset="0"/>
              <a:cs typeface="Times New Roman" panose="02020603050405020304" pitchFamily="18" charset="0"/>
            </a:rPr>
            <a:t>. Центральна</a:t>
          </a:r>
          <a:r>
            <a:rPr lang="uk-UA" dirty="0">
              <a:latin typeface="Times New Roman" panose="02020603050405020304" pitchFamily="18" charset="0"/>
              <a:ea typeface="Calibri" panose="020F0502020204030204" pitchFamily="34" charset="0"/>
              <a:cs typeface="Times New Roman" panose="02020603050405020304" pitchFamily="18" charset="0"/>
            </a:rPr>
            <a:t>, 2-А в с</a:t>
          </a:r>
          <a:r>
            <a:rPr lang="uk-UA" dirty="0" smtClean="0">
              <a:latin typeface="Times New Roman" panose="02020603050405020304" pitchFamily="18" charset="0"/>
              <a:ea typeface="Calibri" panose="020F0502020204030204" pitchFamily="34" charset="0"/>
              <a:cs typeface="Times New Roman" panose="02020603050405020304" pitchFamily="18" charset="0"/>
            </a:rPr>
            <a:t>. </a:t>
          </a:r>
          <a:r>
            <a:rPr lang="uk-UA" dirty="0" err="1" smtClean="0">
              <a:latin typeface="Times New Roman" panose="02020603050405020304" pitchFamily="18" charset="0"/>
              <a:ea typeface="Calibri" panose="020F0502020204030204" pitchFamily="34" charset="0"/>
              <a:cs typeface="Times New Roman" panose="02020603050405020304" pitchFamily="18" charset="0"/>
            </a:rPr>
            <a:t>Тарасо</a:t>
          </a:r>
          <a:r>
            <a:rPr lang="uk-UA" dirty="0" smtClean="0">
              <a:latin typeface="Times New Roman" panose="02020603050405020304" pitchFamily="18" charset="0"/>
              <a:ea typeface="Calibri" panose="020F0502020204030204" pitchFamily="34" charset="0"/>
              <a:cs typeface="Times New Roman" panose="02020603050405020304" pitchFamily="18" charset="0"/>
            </a:rPr>
            <a:t> </a:t>
          </a:r>
          <a:r>
            <a:rPr lang="uk-UA" dirty="0">
              <a:latin typeface="Times New Roman" panose="02020603050405020304" pitchFamily="18" charset="0"/>
              <a:ea typeface="Calibri" panose="020F0502020204030204" pitchFamily="34" charset="0"/>
              <a:cs typeface="Times New Roman" panose="02020603050405020304" pitchFamily="18" charset="0"/>
            </a:rPr>
            <a:t>– </a:t>
          </a:r>
          <a:r>
            <a:rPr lang="uk-UA" dirty="0" err="1">
              <a:latin typeface="Times New Roman" panose="02020603050405020304" pitchFamily="18" charset="0"/>
              <a:ea typeface="Calibri" panose="020F0502020204030204" pitchFamily="34" charset="0"/>
              <a:cs typeface="Times New Roman" panose="02020603050405020304" pitchFamily="18" charset="0"/>
            </a:rPr>
            <a:t>Шевченківка</a:t>
          </a:r>
          <a:r>
            <a:rPr lang="uk-UA" dirty="0">
              <a:latin typeface="Times New Roman" panose="02020603050405020304" pitchFamily="18" charset="0"/>
              <a:ea typeface="Calibri" panose="020F0502020204030204" pitchFamily="34" charset="0"/>
              <a:cs typeface="Times New Roman" panose="02020603050405020304" pitchFamily="18" charset="0"/>
            </a:rPr>
            <a:t> Чумаківської сільської ради Дніпровського району;</a:t>
          </a:r>
          <a:endParaRPr lang="ru-RU" dirty="0"/>
        </a:p>
      </dgm:t>
    </dgm:pt>
    <dgm:pt modelId="{5D8254C6-C3C4-4CAB-A896-0BEEBBBE2533}" type="parTrans" cxnId="{ED849ACF-2827-4329-AC3F-CF14443E7AD8}">
      <dgm:prSet/>
      <dgm:spPr/>
      <dgm:t>
        <a:bodyPr/>
        <a:lstStyle/>
        <a:p>
          <a:endParaRPr lang="ru-RU"/>
        </a:p>
      </dgm:t>
    </dgm:pt>
    <dgm:pt modelId="{BEB01B9C-A437-4DC2-9D03-ACA90D260F6E}" type="sibTrans" cxnId="{ED849ACF-2827-4329-AC3F-CF14443E7AD8}">
      <dgm:prSet/>
      <dgm:spPr/>
      <dgm:t>
        <a:bodyPr/>
        <a:lstStyle/>
        <a:p>
          <a:endParaRPr lang="ru-RU"/>
        </a:p>
      </dgm:t>
    </dgm:pt>
    <dgm:pt modelId="{866A7ADE-B63C-45D7-A778-94CBF18009BB}">
      <dgm:prSet phldrT="[Текст]"/>
      <dgm:spPr/>
      <dgm:t>
        <a:bodyPr/>
        <a:lstStyle/>
        <a:p>
          <a:r>
            <a:rPr lang="uk-UA" dirty="0">
              <a:latin typeface="Times New Roman" panose="02020603050405020304" pitchFamily="18" charset="0"/>
              <a:ea typeface="Calibri" panose="020F0502020204030204" pitchFamily="34" charset="0"/>
              <a:cs typeface="Times New Roman" panose="02020603050405020304" pitchFamily="18" charset="0"/>
            </a:rPr>
            <a:t>Капітальний ремонт та облаштування їдальні (харчоблоку) </a:t>
          </a:r>
          <a:r>
            <a:rPr lang="uk-UA" dirty="0" err="1">
              <a:latin typeface="Times New Roman" panose="02020603050405020304" pitchFamily="18" charset="0"/>
              <a:ea typeface="Calibri" panose="020F0502020204030204" pitchFamily="34" charset="0"/>
              <a:cs typeface="Times New Roman" panose="02020603050405020304" pitchFamily="18" charset="0"/>
            </a:rPr>
            <a:t>Чумаківського</a:t>
          </a:r>
          <a:r>
            <a:rPr lang="uk-UA" dirty="0">
              <a:latin typeface="Times New Roman" panose="02020603050405020304" pitchFamily="18" charset="0"/>
              <a:ea typeface="Calibri" panose="020F0502020204030204" pitchFamily="34" charset="0"/>
              <a:cs typeface="Times New Roman" panose="02020603050405020304" pitchFamily="18" charset="0"/>
            </a:rPr>
            <a:t> ліцею Чумаківської сільської ради Дніпровського району Дніпропетровської області;</a:t>
          </a:r>
          <a:endParaRPr lang="ru-RU" dirty="0"/>
        </a:p>
      </dgm:t>
    </dgm:pt>
    <dgm:pt modelId="{C6562872-9F1A-4D11-AFE0-A26292D861FF}" type="parTrans" cxnId="{A43050DF-58E7-44A7-BC4D-DB25219392D0}">
      <dgm:prSet/>
      <dgm:spPr/>
      <dgm:t>
        <a:bodyPr/>
        <a:lstStyle/>
        <a:p>
          <a:endParaRPr lang="ru-RU"/>
        </a:p>
      </dgm:t>
    </dgm:pt>
    <dgm:pt modelId="{A8C7F4CF-E289-43D7-817C-AFF040EAD20C}" type="sibTrans" cxnId="{A43050DF-58E7-44A7-BC4D-DB25219392D0}">
      <dgm:prSet/>
      <dgm:spPr/>
      <dgm:t>
        <a:bodyPr/>
        <a:lstStyle/>
        <a:p>
          <a:endParaRPr lang="ru-RU"/>
        </a:p>
      </dgm:t>
    </dgm:pt>
    <dgm:pt modelId="{06A37A96-A848-4E45-A75A-93E0E1D6D999}">
      <dgm:prSet phldrT="[Текст]"/>
      <dgm:spPr/>
      <dgm:t>
        <a:bodyPr/>
        <a:lstStyle/>
        <a:p>
          <a:r>
            <a:rPr lang="uk-UA" dirty="0">
              <a:latin typeface="Times New Roman" panose="02020603050405020304" pitchFamily="18" charset="0"/>
              <a:ea typeface="Calibri" panose="020F0502020204030204" pitchFamily="34" charset="0"/>
              <a:cs typeface="Times New Roman" panose="02020603050405020304" pitchFamily="18" charset="0"/>
            </a:rPr>
            <a:t>Капітальний ремонт частини огорожі </a:t>
          </a:r>
          <a:r>
            <a:rPr lang="uk-UA" dirty="0" err="1">
              <a:latin typeface="Times New Roman" panose="02020603050405020304" pitchFamily="18" charset="0"/>
              <a:ea typeface="Calibri" panose="020F0502020204030204" pitchFamily="34" charset="0"/>
              <a:cs typeface="Times New Roman" panose="02020603050405020304" pitchFamily="18" charset="0"/>
            </a:rPr>
            <a:t>Чумаківського</a:t>
          </a:r>
          <a:r>
            <a:rPr lang="uk-UA" dirty="0">
              <a:latin typeface="Times New Roman" panose="02020603050405020304" pitchFamily="18" charset="0"/>
              <a:ea typeface="Calibri" panose="020F0502020204030204" pitchFamily="34" charset="0"/>
              <a:cs typeface="Times New Roman" panose="02020603050405020304" pitchFamily="18" charset="0"/>
            </a:rPr>
            <a:t> ліцею Чумаківської сільської ради Дніпровського району Дніпропетровської області.</a:t>
          </a:r>
          <a:endParaRPr lang="ru-RU" dirty="0"/>
        </a:p>
      </dgm:t>
    </dgm:pt>
    <dgm:pt modelId="{4000313A-48A3-44DC-BBFF-B674DDB4B905}" type="parTrans" cxnId="{5B0C9A3B-2FE1-4923-882F-280C31216B02}">
      <dgm:prSet/>
      <dgm:spPr/>
      <dgm:t>
        <a:bodyPr/>
        <a:lstStyle/>
        <a:p>
          <a:endParaRPr lang="ru-RU"/>
        </a:p>
      </dgm:t>
    </dgm:pt>
    <dgm:pt modelId="{8983349F-6BCE-41F8-8831-F407B2B60876}" type="sibTrans" cxnId="{5B0C9A3B-2FE1-4923-882F-280C31216B02}">
      <dgm:prSet/>
      <dgm:spPr/>
      <dgm:t>
        <a:bodyPr/>
        <a:lstStyle/>
        <a:p>
          <a:endParaRPr lang="ru-RU"/>
        </a:p>
      </dgm:t>
    </dgm:pt>
    <dgm:pt modelId="{A8338624-E592-4F08-A99E-89192D9DC61B}" type="pres">
      <dgm:prSet presAssocID="{35A5BE86-9641-4D40-84B9-1213AE9D1B61}" presName="compositeShape" presStyleCnt="0">
        <dgm:presLayoutVars>
          <dgm:dir/>
          <dgm:resizeHandles/>
        </dgm:presLayoutVars>
      </dgm:prSet>
      <dgm:spPr/>
    </dgm:pt>
    <dgm:pt modelId="{6027BA9D-E905-4615-A9ED-F2DDBEF9D672}" type="pres">
      <dgm:prSet presAssocID="{35A5BE86-9641-4D40-84B9-1213AE9D1B61}" presName="pyramid" presStyleLbl="node1" presStyleIdx="0" presStyleCnt="1" custLinFactNeighborX="8895"/>
      <dgm:spPr/>
    </dgm:pt>
    <dgm:pt modelId="{BEA11B17-EE14-40E1-BFA1-E3E840A9F43C}" type="pres">
      <dgm:prSet presAssocID="{35A5BE86-9641-4D40-84B9-1213AE9D1B61}" presName="theList" presStyleCnt="0"/>
      <dgm:spPr/>
    </dgm:pt>
    <dgm:pt modelId="{6B49CCD1-5283-45D0-96C4-00978E58789B}" type="pres">
      <dgm:prSet presAssocID="{5F115978-E51C-4E44-94D3-A7649C8185FD}" presName="aNode" presStyleLbl="fgAcc1" presStyleIdx="0" presStyleCnt="3" custScaleX="126282">
        <dgm:presLayoutVars>
          <dgm:bulletEnabled val="1"/>
        </dgm:presLayoutVars>
      </dgm:prSet>
      <dgm:spPr/>
      <dgm:t>
        <a:bodyPr/>
        <a:lstStyle/>
        <a:p>
          <a:endParaRPr lang="uk-UA"/>
        </a:p>
      </dgm:t>
    </dgm:pt>
    <dgm:pt modelId="{CADE8803-8656-4C1F-AF30-AC36ECB8CB5F}" type="pres">
      <dgm:prSet presAssocID="{5F115978-E51C-4E44-94D3-A7649C8185FD}" presName="aSpace" presStyleCnt="0"/>
      <dgm:spPr/>
    </dgm:pt>
    <dgm:pt modelId="{95B9C92A-D233-4995-8DFF-82DDE757CCA8}" type="pres">
      <dgm:prSet presAssocID="{866A7ADE-B63C-45D7-A778-94CBF18009BB}" presName="aNode" presStyleLbl="fgAcc1" presStyleIdx="1" presStyleCnt="3" custScaleX="127009">
        <dgm:presLayoutVars>
          <dgm:bulletEnabled val="1"/>
        </dgm:presLayoutVars>
      </dgm:prSet>
      <dgm:spPr/>
      <dgm:t>
        <a:bodyPr/>
        <a:lstStyle/>
        <a:p>
          <a:endParaRPr lang="uk-UA"/>
        </a:p>
      </dgm:t>
    </dgm:pt>
    <dgm:pt modelId="{1864D00E-23EB-4C39-ACBD-4F112E91CEA3}" type="pres">
      <dgm:prSet presAssocID="{866A7ADE-B63C-45D7-A778-94CBF18009BB}" presName="aSpace" presStyleCnt="0"/>
      <dgm:spPr/>
    </dgm:pt>
    <dgm:pt modelId="{9C2211F0-B158-4DC5-88D8-EEC80124766F}" type="pres">
      <dgm:prSet presAssocID="{06A37A96-A848-4E45-A75A-93E0E1D6D999}" presName="aNode" presStyleLbl="fgAcc1" presStyleIdx="2" presStyleCnt="3" custScaleX="126244">
        <dgm:presLayoutVars>
          <dgm:bulletEnabled val="1"/>
        </dgm:presLayoutVars>
      </dgm:prSet>
      <dgm:spPr/>
      <dgm:t>
        <a:bodyPr/>
        <a:lstStyle/>
        <a:p>
          <a:endParaRPr lang="uk-UA"/>
        </a:p>
      </dgm:t>
    </dgm:pt>
    <dgm:pt modelId="{FA3D3E64-8411-4E5B-9D84-87955D4F7174}" type="pres">
      <dgm:prSet presAssocID="{06A37A96-A848-4E45-A75A-93E0E1D6D999}" presName="aSpace" presStyleCnt="0"/>
      <dgm:spPr/>
    </dgm:pt>
  </dgm:ptLst>
  <dgm:cxnLst>
    <dgm:cxn modelId="{6EE1D798-7446-4DAA-8CC6-C3D50F92B883}" type="presOf" srcId="{5F115978-E51C-4E44-94D3-A7649C8185FD}" destId="{6B49CCD1-5283-45D0-96C4-00978E58789B}" srcOrd="0" destOrd="0" presId="urn:microsoft.com/office/officeart/2005/8/layout/pyramid2"/>
    <dgm:cxn modelId="{0B23FAF9-2770-4AB2-B054-2A35598996EC}" type="presOf" srcId="{35A5BE86-9641-4D40-84B9-1213AE9D1B61}" destId="{A8338624-E592-4F08-A99E-89192D9DC61B}" srcOrd="0" destOrd="0" presId="urn:microsoft.com/office/officeart/2005/8/layout/pyramid2"/>
    <dgm:cxn modelId="{2E71B62D-E65C-4A15-97B7-B75031556511}" type="presOf" srcId="{06A37A96-A848-4E45-A75A-93E0E1D6D999}" destId="{9C2211F0-B158-4DC5-88D8-EEC80124766F}" srcOrd="0" destOrd="0" presId="urn:microsoft.com/office/officeart/2005/8/layout/pyramid2"/>
    <dgm:cxn modelId="{A43050DF-58E7-44A7-BC4D-DB25219392D0}" srcId="{35A5BE86-9641-4D40-84B9-1213AE9D1B61}" destId="{866A7ADE-B63C-45D7-A778-94CBF18009BB}" srcOrd="1" destOrd="0" parTransId="{C6562872-9F1A-4D11-AFE0-A26292D861FF}" sibTransId="{A8C7F4CF-E289-43D7-817C-AFF040EAD20C}"/>
    <dgm:cxn modelId="{4D3374BB-849B-4D81-9543-1A85893BC76C}" type="presOf" srcId="{866A7ADE-B63C-45D7-A778-94CBF18009BB}" destId="{95B9C92A-D233-4995-8DFF-82DDE757CCA8}" srcOrd="0" destOrd="0" presId="urn:microsoft.com/office/officeart/2005/8/layout/pyramid2"/>
    <dgm:cxn modelId="{5B0C9A3B-2FE1-4923-882F-280C31216B02}" srcId="{35A5BE86-9641-4D40-84B9-1213AE9D1B61}" destId="{06A37A96-A848-4E45-A75A-93E0E1D6D999}" srcOrd="2" destOrd="0" parTransId="{4000313A-48A3-44DC-BBFF-B674DDB4B905}" sibTransId="{8983349F-6BCE-41F8-8831-F407B2B60876}"/>
    <dgm:cxn modelId="{ED849ACF-2827-4329-AC3F-CF14443E7AD8}" srcId="{35A5BE86-9641-4D40-84B9-1213AE9D1B61}" destId="{5F115978-E51C-4E44-94D3-A7649C8185FD}" srcOrd="0" destOrd="0" parTransId="{5D8254C6-C3C4-4CAB-A896-0BEEBBBE2533}" sibTransId="{BEB01B9C-A437-4DC2-9D03-ACA90D260F6E}"/>
    <dgm:cxn modelId="{D75C1403-F35B-4C9D-8C2E-8BDB06CE81B1}" type="presParOf" srcId="{A8338624-E592-4F08-A99E-89192D9DC61B}" destId="{6027BA9D-E905-4615-A9ED-F2DDBEF9D672}" srcOrd="0" destOrd="0" presId="urn:microsoft.com/office/officeart/2005/8/layout/pyramid2"/>
    <dgm:cxn modelId="{F56EDC6B-0094-4237-87A5-EA31D1163B7B}" type="presParOf" srcId="{A8338624-E592-4F08-A99E-89192D9DC61B}" destId="{BEA11B17-EE14-40E1-BFA1-E3E840A9F43C}" srcOrd="1" destOrd="0" presId="urn:microsoft.com/office/officeart/2005/8/layout/pyramid2"/>
    <dgm:cxn modelId="{425D0406-310C-47D0-85FB-503F720E5A22}" type="presParOf" srcId="{BEA11B17-EE14-40E1-BFA1-E3E840A9F43C}" destId="{6B49CCD1-5283-45D0-96C4-00978E58789B}" srcOrd="0" destOrd="0" presId="urn:microsoft.com/office/officeart/2005/8/layout/pyramid2"/>
    <dgm:cxn modelId="{8F08568E-2517-4D70-9589-49945622C03F}" type="presParOf" srcId="{BEA11B17-EE14-40E1-BFA1-E3E840A9F43C}" destId="{CADE8803-8656-4C1F-AF30-AC36ECB8CB5F}" srcOrd="1" destOrd="0" presId="urn:microsoft.com/office/officeart/2005/8/layout/pyramid2"/>
    <dgm:cxn modelId="{B4E7E523-557B-4813-8948-6CA2C9541B49}" type="presParOf" srcId="{BEA11B17-EE14-40E1-BFA1-E3E840A9F43C}" destId="{95B9C92A-D233-4995-8DFF-82DDE757CCA8}" srcOrd="2" destOrd="0" presId="urn:microsoft.com/office/officeart/2005/8/layout/pyramid2"/>
    <dgm:cxn modelId="{2D55DB05-FAE8-4F01-828D-814B0A56289F}" type="presParOf" srcId="{BEA11B17-EE14-40E1-BFA1-E3E840A9F43C}" destId="{1864D00E-23EB-4C39-ACBD-4F112E91CEA3}" srcOrd="3" destOrd="0" presId="urn:microsoft.com/office/officeart/2005/8/layout/pyramid2"/>
    <dgm:cxn modelId="{431CF7E3-F813-4387-9251-E78EC2A65EEF}" type="presParOf" srcId="{BEA11B17-EE14-40E1-BFA1-E3E840A9F43C}" destId="{9C2211F0-B158-4DC5-88D8-EEC80124766F}" srcOrd="4" destOrd="0" presId="urn:microsoft.com/office/officeart/2005/8/layout/pyramid2"/>
    <dgm:cxn modelId="{046865FB-6EA2-4A8E-B9EE-28F72F305B67}" type="presParOf" srcId="{BEA11B17-EE14-40E1-BFA1-E3E840A9F43C}" destId="{FA3D3E64-8411-4E5B-9D84-87955D4F7174}"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D53D8BB-0F49-4935-B27E-EED4747A6E55}"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0120B603-1570-4FE7-BD54-746509B858F1}">
      <dgm:prSet phldrT="[Текст]" custT="1"/>
      <dgm:spPr/>
      <dgm:t>
        <a:bodyPr/>
        <a:lstStyle/>
        <a:p>
          <a:r>
            <a:rPr lang="uk-UA" sz="1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602,81 тис. грн. на заробітну плату сестри медичної </a:t>
          </a:r>
          <a:r>
            <a:rPr lang="uk-UA" sz="1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Маївського</a:t>
          </a:r>
          <a:r>
            <a:rPr lang="uk-UA" sz="1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ФП та водія Чумаківської амбулаторії та преміювання всіх медичних працівників амбулаторії та ФП, розташованих  на території сільської ради;</a:t>
          </a:r>
          <a:endParaRPr lang="ru-RU" sz="1400" dirty="0">
            <a:solidFill>
              <a:schemeClr val="bg1"/>
            </a:solidFill>
          </a:endParaRPr>
        </a:p>
      </dgm:t>
    </dgm:pt>
    <dgm:pt modelId="{7AFE9642-6F7E-4084-AEF0-77C0E50ED1B3}" type="parTrans" cxnId="{2BE2120A-EE17-4AD3-88B4-CEC09EA5BBD0}">
      <dgm:prSet/>
      <dgm:spPr/>
      <dgm:t>
        <a:bodyPr/>
        <a:lstStyle/>
        <a:p>
          <a:endParaRPr lang="ru-RU" sz="1400">
            <a:solidFill>
              <a:schemeClr val="bg1"/>
            </a:solidFill>
          </a:endParaRPr>
        </a:p>
      </dgm:t>
    </dgm:pt>
    <dgm:pt modelId="{7D57BED9-8E4E-406A-A19D-EF19F0698C23}" type="sibTrans" cxnId="{2BE2120A-EE17-4AD3-88B4-CEC09EA5BBD0}">
      <dgm:prSet/>
      <dgm:spPr/>
      <dgm:t>
        <a:bodyPr/>
        <a:lstStyle/>
        <a:p>
          <a:endParaRPr lang="ru-RU" sz="1400">
            <a:solidFill>
              <a:schemeClr val="bg1"/>
            </a:solidFill>
          </a:endParaRPr>
        </a:p>
      </dgm:t>
    </dgm:pt>
    <dgm:pt modelId="{DED49DE7-258A-4378-96CF-F5AFD6F4C1AB}">
      <dgm:prSet phldrT="[Текст]" custT="1"/>
      <dgm:spPr/>
      <dgm:t>
        <a:bodyPr/>
        <a:lstStyle/>
        <a:p>
          <a:r>
            <a:rPr lang="uk-UA" sz="1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622,94 </a:t>
          </a:r>
          <a:r>
            <a:rPr lang="uk-UA" sz="1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uk-UA" sz="1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на оплату за енергоносії, пільгові медикаменти, паливно – мастильні матеріали;</a:t>
          </a:r>
          <a:endParaRPr lang="ru-RU" sz="1400" dirty="0">
            <a:solidFill>
              <a:schemeClr val="tx1"/>
            </a:solidFill>
          </a:endParaRPr>
        </a:p>
      </dgm:t>
    </dgm:pt>
    <dgm:pt modelId="{6AC72556-FE91-47A7-9F24-89BF97AE0EDA}" type="parTrans" cxnId="{14D39BD5-D90C-41AF-BA0C-7318F31E4278}">
      <dgm:prSet/>
      <dgm:spPr/>
      <dgm:t>
        <a:bodyPr/>
        <a:lstStyle/>
        <a:p>
          <a:endParaRPr lang="ru-RU" sz="1400">
            <a:solidFill>
              <a:schemeClr val="bg1"/>
            </a:solidFill>
          </a:endParaRPr>
        </a:p>
      </dgm:t>
    </dgm:pt>
    <dgm:pt modelId="{CAA45F11-4597-4574-B755-93453C3173BF}" type="sibTrans" cxnId="{14D39BD5-D90C-41AF-BA0C-7318F31E4278}">
      <dgm:prSet/>
      <dgm:spPr/>
      <dgm:t>
        <a:bodyPr/>
        <a:lstStyle/>
        <a:p>
          <a:endParaRPr lang="ru-RU" sz="1400">
            <a:solidFill>
              <a:schemeClr val="bg1"/>
            </a:solidFill>
          </a:endParaRPr>
        </a:p>
      </dgm:t>
    </dgm:pt>
    <dgm:pt modelId="{30CBF98F-5EC3-4AE5-88E5-8905C1417AE1}">
      <dgm:prSet phldrT="[Текст]" custT="1"/>
      <dgm:spPr/>
      <dgm:t>
        <a:bodyPr/>
        <a:lstStyle/>
        <a:p>
          <a:r>
            <a:rPr lang="uk-UA" sz="1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103,79 </a:t>
          </a:r>
          <a:r>
            <a:rPr lang="uk-UA" sz="1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uk-UA" sz="1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на придбання </a:t>
          </a:r>
          <a:r>
            <a:rPr lang="uk-UA" sz="14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вагів</a:t>
          </a:r>
          <a:r>
            <a:rPr lang="uk-UA" sz="1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для дорослих, двох ноутбуків і МФУ</a:t>
          </a:r>
          <a:r>
            <a:rPr lang="uk-UA" sz="14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r>
            <a:rPr lang="uk-UA" sz="1400" dirty="0" smtClean="0">
              <a:solidFill>
                <a:schemeClr val="bg1"/>
              </a:solidFill>
              <a:latin typeface="Times New Roman" panose="02020603050405020304" pitchFamily="18" charset="0"/>
              <a:cs typeface="Times New Roman" panose="02020603050405020304" pitchFamily="18" charset="0"/>
            </a:rPr>
            <a:t>19,5 тис. грн. – субвенція на навчання сімейного лікаря роботі на </a:t>
          </a:r>
          <a:r>
            <a:rPr lang="uk-UA" sz="1400" dirty="0" err="1" smtClean="0">
              <a:solidFill>
                <a:schemeClr val="bg1"/>
              </a:solidFill>
              <a:latin typeface="Times New Roman" panose="02020603050405020304" pitchFamily="18" charset="0"/>
              <a:cs typeface="Times New Roman" panose="02020603050405020304" pitchFamily="18" charset="0"/>
            </a:rPr>
            <a:t>апараті</a:t>
          </a:r>
          <a:r>
            <a:rPr lang="uk-UA" sz="1400" dirty="0" smtClean="0">
              <a:solidFill>
                <a:schemeClr val="bg1"/>
              </a:solidFill>
              <a:latin typeface="Times New Roman" panose="02020603050405020304" pitchFamily="18" charset="0"/>
              <a:cs typeface="Times New Roman" panose="02020603050405020304" pitchFamily="18" charset="0"/>
            </a:rPr>
            <a:t> УЗД;</a:t>
          </a:r>
          <a:endParaRPr lang="ru-RU" sz="1400" dirty="0">
            <a:solidFill>
              <a:schemeClr val="bg1"/>
            </a:solidFill>
          </a:endParaRPr>
        </a:p>
      </dgm:t>
    </dgm:pt>
    <dgm:pt modelId="{7246599D-C846-472D-8A66-CE8C8684E430}" type="parTrans" cxnId="{B0CB7A8B-0291-4301-AB54-5E63BDAA9D10}">
      <dgm:prSet/>
      <dgm:spPr/>
      <dgm:t>
        <a:bodyPr/>
        <a:lstStyle/>
        <a:p>
          <a:endParaRPr lang="ru-RU" sz="1400">
            <a:solidFill>
              <a:schemeClr val="bg1"/>
            </a:solidFill>
          </a:endParaRPr>
        </a:p>
      </dgm:t>
    </dgm:pt>
    <dgm:pt modelId="{ED15F559-BC0B-49A3-89FD-4413ADAF03A4}" type="sibTrans" cxnId="{B0CB7A8B-0291-4301-AB54-5E63BDAA9D10}">
      <dgm:prSet/>
      <dgm:spPr/>
      <dgm:t>
        <a:bodyPr/>
        <a:lstStyle/>
        <a:p>
          <a:endParaRPr lang="ru-RU" sz="1400">
            <a:solidFill>
              <a:schemeClr val="bg1"/>
            </a:solidFill>
          </a:endParaRPr>
        </a:p>
      </dgm:t>
    </dgm:pt>
    <dgm:pt modelId="{528B4CDE-314D-4283-8E08-CB110C08878D}">
      <dgm:prSet phldrT="[Текст]" custT="1"/>
      <dgm:spPr/>
      <dgm:t>
        <a:bodyPr/>
        <a:lstStyle/>
        <a:p>
          <a:r>
            <a:rPr lang="uk-UA" sz="1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13,0 </a:t>
          </a:r>
          <a:r>
            <a:rPr lang="uk-UA" sz="14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uk-UA" sz="1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на придбання аналізатора крові.</a:t>
          </a:r>
          <a:endParaRPr lang="ru-RU" sz="1400" dirty="0">
            <a:solidFill>
              <a:schemeClr val="tx1"/>
            </a:solidFill>
          </a:endParaRPr>
        </a:p>
      </dgm:t>
    </dgm:pt>
    <dgm:pt modelId="{2E3F893D-9BBF-4935-ABE6-81BDBE64299A}" type="parTrans" cxnId="{8CF5B9BB-1889-48B0-9AB7-3A047035AA97}">
      <dgm:prSet/>
      <dgm:spPr/>
      <dgm:t>
        <a:bodyPr/>
        <a:lstStyle/>
        <a:p>
          <a:endParaRPr lang="ru-RU" sz="1400">
            <a:solidFill>
              <a:schemeClr val="bg1"/>
            </a:solidFill>
          </a:endParaRPr>
        </a:p>
      </dgm:t>
    </dgm:pt>
    <dgm:pt modelId="{0169DFA3-A27E-47F1-8489-A0F13DA190C0}" type="sibTrans" cxnId="{8CF5B9BB-1889-48B0-9AB7-3A047035AA97}">
      <dgm:prSet/>
      <dgm:spPr/>
      <dgm:t>
        <a:bodyPr/>
        <a:lstStyle/>
        <a:p>
          <a:endParaRPr lang="ru-RU" sz="1400">
            <a:solidFill>
              <a:schemeClr val="bg1"/>
            </a:solidFill>
          </a:endParaRPr>
        </a:p>
      </dgm:t>
    </dgm:pt>
    <dgm:pt modelId="{7F65C8CD-224D-4BB5-9E2F-181CBFE37CF6}" type="pres">
      <dgm:prSet presAssocID="{4D53D8BB-0F49-4935-B27E-EED4747A6E55}" presName="linear" presStyleCnt="0">
        <dgm:presLayoutVars>
          <dgm:animLvl val="lvl"/>
          <dgm:resizeHandles val="exact"/>
        </dgm:presLayoutVars>
      </dgm:prSet>
      <dgm:spPr/>
      <dgm:t>
        <a:bodyPr/>
        <a:lstStyle/>
        <a:p>
          <a:endParaRPr lang="uk-UA"/>
        </a:p>
      </dgm:t>
    </dgm:pt>
    <dgm:pt modelId="{DD571ED1-456E-4EB1-A130-AB67DE57DF64}" type="pres">
      <dgm:prSet presAssocID="{0120B603-1570-4FE7-BD54-746509B858F1}" presName="parentText" presStyleLbl="node1" presStyleIdx="0" presStyleCnt="2">
        <dgm:presLayoutVars>
          <dgm:chMax val="0"/>
          <dgm:bulletEnabled val="1"/>
        </dgm:presLayoutVars>
      </dgm:prSet>
      <dgm:spPr/>
      <dgm:t>
        <a:bodyPr/>
        <a:lstStyle/>
        <a:p>
          <a:endParaRPr lang="uk-UA"/>
        </a:p>
      </dgm:t>
    </dgm:pt>
    <dgm:pt modelId="{21F0451F-356A-4DBA-9333-9523F74491DE}" type="pres">
      <dgm:prSet presAssocID="{0120B603-1570-4FE7-BD54-746509B858F1}" presName="childText" presStyleLbl="revTx" presStyleIdx="0" presStyleCnt="2">
        <dgm:presLayoutVars>
          <dgm:bulletEnabled val="1"/>
        </dgm:presLayoutVars>
      </dgm:prSet>
      <dgm:spPr/>
      <dgm:t>
        <a:bodyPr/>
        <a:lstStyle/>
        <a:p>
          <a:endParaRPr lang="uk-UA"/>
        </a:p>
      </dgm:t>
    </dgm:pt>
    <dgm:pt modelId="{1AE89E17-F770-40E5-8E48-66BEDB4047CE}" type="pres">
      <dgm:prSet presAssocID="{30CBF98F-5EC3-4AE5-88E5-8905C1417AE1}" presName="parentText" presStyleLbl="node1" presStyleIdx="1" presStyleCnt="2" custLinFactNeighborX="-315" custLinFactNeighborY="-62117">
        <dgm:presLayoutVars>
          <dgm:chMax val="0"/>
          <dgm:bulletEnabled val="1"/>
        </dgm:presLayoutVars>
      </dgm:prSet>
      <dgm:spPr/>
      <dgm:t>
        <a:bodyPr/>
        <a:lstStyle/>
        <a:p>
          <a:endParaRPr lang="uk-UA"/>
        </a:p>
      </dgm:t>
    </dgm:pt>
    <dgm:pt modelId="{5DB16642-FEFF-4B62-AF66-14CEFF9EBD39}" type="pres">
      <dgm:prSet presAssocID="{30CBF98F-5EC3-4AE5-88E5-8905C1417AE1}" presName="childText" presStyleLbl="revTx" presStyleIdx="1" presStyleCnt="2" custLinFactNeighborY="-45659">
        <dgm:presLayoutVars>
          <dgm:bulletEnabled val="1"/>
        </dgm:presLayoutVars>
      </dgm:prSet>
      <dgm:spPr/>
      <dgm:t>
        <a:bodyPr/>
        <a:lstStyle/>
        <a:p>
          <a:endParaRPr lang="uk-UA"/>
        </a:p>
      </dgm:t>
    </dgm:pt>
  </dgm:ptLst>
  <dgm:cxnLst>
    <dgm:cxn modelId="{C296BBEE-B756-4068-9B1D-4333FCFF75B2}" type="presOf" srcId="{0120B603-1570-4FE7-BD54-746509B858F1}" destId="{DD571ED1-456E-4EB1-A130-AB67DE57DF64}" srcOrd="0" destOrd="0" presId="urn:microsoft.com/office/officeart/2005/8/layout/vList2"/>
    <dgm:cxn modelId="{B0CB7A8B-0291-4301-AB54-5E63BDAA9D10}" srcId="{4D53D8BB-0F49-4935-B27E-EED4747A6E55}" destId="{30CBF98F-5EC3-4AE5-88E5-8905C1417AE1}" srcOrd="1" destOrd="0" parTransId="{7246599D-C846-472D-8A66-CE8C8684E430}" sibTransId="{ED15F559-BC0B-49A3-89FD-4413ADAF03A4}"/>
    <dgm:cxn modelId="{14D39BD5-D90C-41AF-BA0C-7318F31E4278}" srcId="{0120B603-1570-4FE7-BD54-746509B858F1}" destId="{DED49DE7-258A-4378-96CF-F5AFD6F4C1AB}" srcOrd="0" destOrd="0" parTransId="{6AC72556-FE91-47A7-9F24-89BF97AE0EDA}" sibTransId="{CAA45F11-4597-4574-B755-93453C3173BF}"/>
    <dgm:cxn modelId="{8CF5B9BB-1889-48B0-9AB7-3A047035AA97}" srcId="{30CBF98F-5EC3-4AE5-88E5-8905C1417AE1}" destId="{528B4CDE-314D-4283-8E08-CB110C08878D}" srcOrd="0" destOrd="0" parTransId="{2E3F893D-9BBF-4935-ABE6-81BDBE64299A}" sibTransId="{0169DFA3-A27E-47F1-8489-A0F13DA190C0}"/>
    <dgm:cxn modelId="{EECD3701-4AF7-46F9-918C-C29C02DCE828}" type="presOf" srcId="{4D53D8BB-0F49-4935-B27E-EED4747A6E55}" destId="{7F65C8CD-224D-4BB5-9E2F-181CBFE37CF6}" srcOrd="0" destOrd="0" presId="urn:microsoft.com/office/officeart/2005/8/layout/vList2"/>
    <dgm:cxn modelId="{D328D9E5-B3D1-47B2-817C-27FB01785EA6}" type="presOf" srcId="{528B4CDE-314D-4283-8E08-CB110C08878D}" destId="{5DB16642-FEFF-4B62-AF66-14CEFF9EBD39}" srcOrd="0" destOrd="0" presId="urn:microsoft.com/office/officeart/2005/8/layout/vList2"/>
    <dgm:cxn modelId="{CD1EFE92-D4B0-4D0B-837E-9ECE4917FF7F}" type="presOf" srcId="{DED49DE7-258A-4378-96CF-F5AFD6F4C1AB}" destId="{21F0451F-356A-4DBA-9333-9523F74491DE}" srcOrd="0" destOrd="0" presId="urn:microsoft.com/office/officeart/2005/8/layout/vList2"/>
    <dgm:cxn modelId="{2D40B6A6-D05B-4BB8-9BBD-B0A5A326BC58}" type="presOf" srcId="{30CBF98F-5EC3-4AE5-88E5-8905C1417AE1}" destId="{1AE89E17-F770-40E5-8E48-66BEDB4047CE}" srcOrd="0" destOrd="0" presId="urn:microsoft.com/office/officeart/2005/8/layout/vList2"/>
    <dgm:cxn modelId="{2BE2120A-EE17-4AD3-88B4-CEC09EA5BBD0}" srcId="{4D53D8BB-0F49-4935-B27E-EED4747A6E55}" destId="{0120B603-1570-4FE7-BD54-746509B858F1}" srcOrd="0" destOrd="0" parTransId="{7AFE9642-6F7E-4084-AEF0-77C0E50ED1B3}" sibTransId="{7D57BED9-8E4E-406A-A19D-EF19F0698C23}"/>
    <dgm:cxn modelId="{12A5BE31-20A1-45C7-81BD-088CD9E2CB1E}" type="presParOf" srcId="{7F65C8CD-224D-4BB5-9E2F-181CBFE37CF6}" destId="{DD571ED1-456E-4EB1-A130-AB67DE57DF64}" srcOrd="0" destOrd="0" presId="urn:microsoft.com/office/officeart/2005/8/layout/vList2"/>
    <dgm:cxn modelId="{8C6E60C3-ED73-4329-B3A7-9646EA160857}" type="presParOf" srcId="{7F65C8CD-224D-4BB5-9E2F-181CBFE37CF6}" destId="{21F0451F-356A-4DBA-9333-9523F74491DE}" srcOrd="1" destOrd="0" presId="urn:microsoft.com/office/officeart/2005/8/layout/vList2"/>
    <dgm:cxn modelId="{6EBC17A1-3A9B-43EE-8F1F-0340FFB8C751}" type="presParOf" srcId="{7F65C8CD-224D-4BB5-9E2F-181CBFE37CF6}" destId="{1AE89E17-F770-40E5-8E48-66BEDB4047CE}" srcOrd="2" destOrd="0" presId="urn:microsoft.com/office/officeart/2005/8/layout/vList2"/>
    <dgm:cxn modelId="{F5451AC6-B52F-4DD2-B12E-CEC57F3497F9}" type="presParOf" srcId="{7F65C8CD-224D-4BB5-9E2F-181CBFE37CF6}" destId="{5DB16642-FEFF-4B62-AF66-14CEFF9EBD39}" srcOrd="3"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649F9C1-9EC7-478F-9991-EA2BD1B0A090}"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F48F61CD-C55D-495E-835C-E067E94E5C48}">
      <dgm:prSet phldrT="[Текст]" custT="1"/>
      <dgm:spPr/>
      <dgm:t>
        <a:bodyPr/>
        <a:lstStyle/>
        <a:p>
          <a:r>
            <a:rPr lang="uk-UA" sz="18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83,34</a:t>
          </a:r>
          <a:r>
            <a:rPr lang="uk-UA"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uk-UA"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на заробітну плату медичних працівників Приютського та </a:t>
          </a:r>
          <a:r>
            <a:rPr lang="uk-UA" sz="1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Тарасо</a:t>
          </a:r>
          <a:r>
            <a:rPr lang="uk-UA"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 Шевченківського фельдшерських пунктів;</a:t>
          </a:r>
          <a:endParaRPr lang="ru-RU" sz="1600" dirty="0">
            <a:solidFill>
              <a:schemeClr val="bg1"/>
            </a:solidFill>
          </a:endParaRPr>
        </a:p>
      </dgm:t>
    </dgm:pt>
    <dgm:pt modelId="{BFEC2461-F30E-430A-AD90-9DF3725C370E}" type="parTrans" cxnId="{1BCDAFC2-EAD3-41E1-AF1E-F6E55A665A8C}">
      <dgm:prSet/>
      <dgm:spPr/>
      <dgm:t>
        <a:bodyPr/>
        <a:lstStyle/>
        <a:p>
          <a:endParaRPr lang="ru-RU" sz="1200"/>
        </a:p>
      </dgm:t>
    </dgm:pt>
    <dgm:pt modelId="{61D87D9C-50F5-4273-AE1E-1C9D6ADD0D9C}" type="sibTrans" cxnId="{1BCDAFC2-EAD3-41E1-AF1E-F6E55A665A8C}">
      <dgm:prSet/>
      <dgm:spPr/>
      <dgm:t>
        <a:bodyPr/>
        <a:lstStyle/>
        <a:p>
          <a:endParaRPr lang="ru-RU" sz="1200"/>
        </a:p>
      </dgm:t>
    </dgm:pt>
    <dgm:pt modelId="{1DF1006E-6893-42B2-AD2E-305F602D56B6}">
      <dgm:prSet phldrT="[Текст]" custT="1"/>
      <dgm:spPr/>
      <dgm:t>
        <a:bodyPr/>
        <a:lstStyle/>
        <a:p>
          <a:r>
            <a:rPr lang="uk-UA" sz="1800" b="1" dirty="0">
              <a:solidFill>
                <a:srgbClr val="3333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43,5</a:t>
          </a:r>
          <a:r>
            <a:rPr lang="uk-UA" sz="1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uk-UA" sz="1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на придбання пільгових медикаментів для мешканців Приютського </a:t>
          </a:r>
          <a:r>
            <a:rPr lang="uk-UA" sz="1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старостинського</a:t>
          </a:r>
          <a:r>
            <a:rPr lang="uk-UA" sz="1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округу;</a:t>
          </a:r>
          <a:endParaRPr lang="ru-RU" sz="1600" dirty="0"/>
        </a:p>
      </dgm:t>
    </dgm:pt>
    <dgm:pt modelId="{AEE9EAD4-798B-459A-87FA-7C7D221E5AAB}" type="parTrans" cxnId="{B8BA99AA-CD1B-4CB0-9C66-4FD39E692983}">
      <dgm:prSet/>
      <dgm:spPr/>
      <dgm:t>
        <a:bodyPr/>
        <a:lstStyle/>
        <a:p>
          <a:endParaRPr lang="ru-RU" sz="1200"/>
        </a:p>
      </dgm:t>
    </dgm:pt>
    <dgm:pt modelId="{AA71E109-08C6-4C8E-B07E-A8965DCAB843}" type="sibTrans" cxnId="{B8BA99AA-CD1B-4CB0-9C66-4FD39E692983}">
      <dgm:prSet/>
      <dgm:spPr/>
      <dgm:t>
        <a:bodyPr/>
        <a:lstStyle/>
        <a:p>
          <a:endParaRPr lang="ru-RU" sz="1200"/>
        </a:p>
      </dgm:t>
    </dgm:pt>
    <dgm:pt modelId="{3FC1EAC3-547D-496C-B7E9-A6301C0CBD31}">
      <dgm:prSet phldrT="[Текст]" custT="1"/>
      <dgm:spPr/>
      <dgm:t>
        <a:bodyPr/>
        <a:lstStyle/>
        <a:p>
          <a:r>
            <a:rPr lang="uk-UA" sz="18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68,25</a:t>
          </a:r>
          <a:r>
            <a:rPr lang="uk-UA"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uk-UA"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на придбання пільгових медикаментів для мешканців Приютського </a:t>
          </a:r>
          <a:r>
            <a:rPr lang="uk-UA" sz="1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старостинського</a:t>
          </a:r>
          <a:r>
            <a:rPr lang="uk-UA"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округу;</a:t>
          </a:r>
          <a:endParaRPr lang="ru-RU" sz="1600" dirty="0">
            <a:solidFill>
              <a:schemeClr val="bg1"/>
            </a:solidFill>
          </a:endParaRPr>
        </a:p>
      </dgm:t>
    </dgm:pt>
    <dgm:pt modelId="{5B287F59-C657-4B27-9F44-F101266DBAE6}" type="parTrans" cxnId="{4423E957-BC5B-45E7-B935-DC2EB9742002}">
      <dgm:prSet/>
      <dgm:spPr/>
      <dgm:t>
        <a:bodyPr/>
        <a:lstStyle/>
        <a:p>
          <a:endParaRPr lang="ru-RU" sz="1200"/>
        </a:p>
      </dgm:t>
    </dgm:pt>
    <dgm:pt modelId="{15AB376E-4DEA-4F58-9F67-7A4A4B828050}" type="sibTrans" cxnId="{4423E957-BC5B-45E7-B935-DC2EB9742002}">
      <dgm:prSet/>
      <dgm:spPr/>
      <dgm:t>
        <a:bodyPr/>
        <a:lstStyle/>
        <a:p>
          <a:endParaRPr lang="ru-RU" sz="1200"/>
        </a:p>
      </dgm:t>
    </dgm:pt>
    <dgm:pt modelId="{57136C85-BFED-43DB-922E-8C53C0FDB9FD}">
      <dgm:prSet phldrT="[Текст]" custT="1"/>
      <dgm:spPr/>
      <dgm:t>
        <a:bodyPr/>
        <a:lstStyle/>
        <a:p>
          <a:r>
            <a:rPr lang="uk-UA" sz="1800" b="1" dirty="0">
              <a:solidFill>
                <a:srgbClr val="3333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77,94</a:t>
          </a:r>
          <a:r>
            <a:rPr lang="uk-UA" sz="1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uk-UA" sz="1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на придбання вугілля та на електроенергію для Приютського та </a:t>
          </a:r>
          <a:r>
            <a:rPr lang="uk-UA" sz="1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Тарасо</a:t>
          </a:r>
          <a:r>
            <a:rPr lang="uk-UA" sz="1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 Шевченківського фельдшерського пунктів;</a:t>
          </a:r>
          <a:endParaRPr lang="ru-RU" sz="1600" dirty="0"/>
        </a:p>
      </dgm:t>
    </dgm:pt>
    <dgm:pt modelId="{85331038-D6A9-431E-B0B2-F797BC21575B}" type="parTrans" cxnId="{F7DC9E49-7F0E-47A7-A678-7A31A25C7451}">
      <dgm:prSet/>
      <dgm:spPr/>
      <dgm:t>
        <a:bodyPr/>
        <a:lstStyle/>
        <a:p>
          <a:endParaRPr lang="ru-RU" sz="1200"/>
        </a:p>
      </dgm:t>
    </dgm:pt>
    <dgm:pt modelId="{62AF6B49-65A7-422D-8858-2AB53851A0B3}" type="sibTrans" cxnId="{F7DC9E49-7F0E-47A7-A678-7A31A25C7451}">
      <dgm:prSet/>
      <dgm:spPr/>
      <dgm:t>
        <a:bodyPr/>
        <a:lstStyle/>
        <a:p>
          <a:endParaRPr lang="ru-RU" sz="1200"/>
        </a:p>
      </dgm:t>
    </dgm:pt>
    <dgm:pt modelId="{558A774F-49EA-489B-9708-F1CFFEAAA28F}">
      <dgm:prSet phldrT="[Текст]" custT="1"/>
      <dgm:spPr/>
      <dgm:t>
        <a:bodyPr/>
        <a:lstStyle/>
        <a:p>
          <a:r>
            <a:rPr lang="uk-UA" sz="1800"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5,2</a:t>
          </a:r>
          <a:r>
            <a:rPr lang="uk-UA"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6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uk-UA" sz="16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на водопостачання та водовідведення.</a:t>
          </a:r>
          <a:endParaRPr lang="ru-RU" sz="1600" dirty="0">
            <a:solidFill>
              <a:schemeClr val="bg1"/>
            </a:solidFill>
          </a:endParaRPr>
        </a:p>
      </dgm:t>
    </dgm:pt>
    <dgm:pt modelId="{BA80B2CD-6D0F-4E48-9F61-8729F6CF06F0}" type="parTrans" cxnId="{78DDFCA5-50B6-480E-AFFF-01A733404042}">
      <dgm:prSet/>
      <dgm:spPr/>
      <dgm:t>
        <a:bodyPr/>
        <a:lstStyle/>
        <a:p>
          <a:endParaRPr lang="ru-RU" sz="1200"/>
        </a:p>
      </dgm:t>
    </dgm:pt>
    <dgm:pt modelId="{579D1976-5CB2-44D6-8E6E-3344A7FEA037}" type="sibTrans" cxnId="{78DDFCA5-50B6-480E-AFFF-01A733404042}">
      <dgm:prSet/>
      <dgm:spPr/>
      <dgm:t>
        <a:bodyPr/>
        <a:lstStyle/>
        <a:p>
          <a:endParaRPr lang="ru-RU" sz="1200"/>
        </a:p>
      </dgm:t>
    </dgm:pt>
    <dgm:pt modelId="{8F9A9D19-CBA3-4ADB-AC38-A2BA1F79AB85}" type="pres">
      <dgm:prSet presAssocID="{9649F9C1-9EC7-478F-9991-EA2BD1B0A090}" presName="linear" presStyleCnt="0">
        <dgm:presLayoutVars>
          <dgm:animLvl val="lvl"/>
          <dgm:resizeHandles val="exact"/>
        </dgm:presLayoutVars>
      </dgm:prSet>
      <dgm:spPr/>
      <dgm:t>
        <a:bodyPr/>
        <a:lstStyle/>
        <a:p>
          <a:endParaRPr lang="uk-UA"/>
        </a:p>
      </dgm:t>
    </dgm:pt>
    <dgm:pt modelId="{16D318F8-67EC-4A5B-BFB5-B9E679218725}" type="pres">
      <dgm:prSet presAssocID="{F48F61CD-C55D-495E-835C-E067E94E5C48}" presName="parentText" presStyleLbl="node1" presStyleIdx="0" presStyleCnt="3" custScaleY="69611">
        <dgm:presLayoutVars>
          <dgm:chMax val="0"/>
          <dgm:bulletEnabled val="1"/>
        </dgm:presLayoutVars>
      </dgm:prSet>
      <dgm:spPr/>
      <dgm:t>
        <a:bodyPr/>
        <a:lstStyle/>
        <a:p>
          <a:endParaRPr lang="uk-UA"/>
        </a:p>
      </dgm:t>
    </dgm:pt>
    <dgm:pt modelId="{8FA3B2D5-1A68-4AC0-9C4C-82F60EE8E941}" type="pres">
      <dgm:prSet presAssocID="{F48F61CD-C55D-495E-835C-E067E94E5C48}" presName="childText" presStyleLbl="revTx" presStyleIdx="0" presStyleCnt="2">
        <dgm:presLayoutVars>
          <dgm:bulletEnabled val="1"/>
        </dgm:presLayoutVars>
      </dgm:prSet>
      <dgm:spPr/>
      <dgm:t>
        <a:bodyPr/>
        <a:lstStyle/>
        <a:p>
          <a:endParaRPr lang="uk-UA"/>
        </a:p>
      </dgm:t>
    </dgm:pt>
    <dgm:pt modelId="{0C27C1D3-0CCF-4BB8-B4B1-6958AE264418}" type="pres">
      <dgm:prSet presAssocID="{3FC1EAC3-547D-496C-B7E9-A6301C0CBD31}" presName="parentText" presStyleLbl="node1" presStyleIdx="1" presStyleCnt="3" custScaleY="66871" custLinFactNeighborX="-1195" custLinFactNeighborY="-60655">
        <dgm:presLayoutVars>
          <dgm:chMax val="0"/>
          <dgm:bulletEnabled val="1"/>
        </dgm:presLayoutVars>
      </dgm:prSet>
      <dgm:spPr/>
      <dgm:t>
        <a:bodyPr/>
        <a:lstStyle/>
        <a:p>
          <a:endParaRPr lang="uk-UA"/>
        </a:p>
      </dgm:t>
    </dgm:pt>
    <dgm:pt modelId="{88C24408-6087-444E-B198-39E83787802A}" type="pres">
      <dgm:prSet presAssocID="{3FC1EAC3-547D-496C-B7E9-A6301C0CBD31}" presName="childText" presStyleLbl="revTx" presStyleIdx="1" presStyleCnt="2" custLinFactNeighborX="-394" custLinFactNeighborY="-49031">
        <dgm:presLayoutVars>
          <dgm:bulletEnabled val="1"/>
        </dgm:presLayoutVars>
      </dgm:prSet>
      <dgm:spPr/>
      <dgm:t>
        <a:bodyPr/>
        <a:lstStyle/>
        <a:p>
          <a:endParaRPr lang="uk-UA"/>
        </a:p>
      </dgm:t>
    </dgm:pt>
    <dgm:pt modelId="{4E96DFD8-E573-4015-8D7B-62218C136E45}" type="pres">
      <dgm:prSet presAssocID="{558A774F-49EA-489B-9708-F1CFFEAAA28F}" presName="parentText" presStyleLbl="node1" presStyleIdx="2" presStyleCnt="3" custScaleY="65050" custLinFactY="-5661" custLinFactNeighborX="-98" custLinFactNeighborY="-100000">
        <dgm:presLayoutVars>
          <dgm:chMax val="0"/>
          <dgm:bulletEnabled val="1"/>
        </dgm:presLayoutVars>
      </dgm:prSet>
      <dgm:spPr/>
      <dgm:t>
        <a:bodyPr/>
        <a:lstStyle/>
        <a:p>
          <a:endParaRPr lang="uk-UA"/>
        </a:p>
      </dgm:t>
    </dgm:pt>
  </dgm:ptLst>
  <dgm:cxnLst>
    <dgm:cxn modelId="{D25FEC92-51C0-4532-B153-BF42C2A6A860}" type="presOf" srcId="{1DF1006E-6893-42B2-AD2E-305F602D56B6}" destId="{8FA3B2D5-1A68-4AC0-9C4C-82F60EE8E941}" srcOrd="0" destOrd="0" presId="urn:microsoft.com/office/officeart/2005/8/layout/vList2"/>
    <dgm:cxn modelId="{D93547AF-07B9-4A92-A5C5-3D03D78D77FE}" type="presOf" srcId="{9649F9C1-9EC7-478F-9991-EA2BD1B0A090}" destId="{8F9A9D19-CBA3-4ADB-AC38-A2BA1F79AB85}" srcOrd="0" destOrd="0" presId="urn:microsoft.com/office/officeart/2005/8/layout/vList2"/>
    <dgm:cxn modelId="{F7DC9E49-7F0E-47A7-A678-7A31A25C7451}" srcId="{3FC1EAC3-547D-496C-B7E9-A6301C0CBD31}" destId="{57136C85-BFED-43DB-922E-8C53C0FDB9FD}" srcOrd="0" destOrd="0" parTransId="{85331038-D6A9-431E-B0B2-F797BC21575B}" sibTransId="{62AF6B49-65A7-422D-8858-2AB53851A0B3}"/>
    <dgm:cxn modelId="{DF1E2B21-36CE-4360-B516-D3D71E86E329}" type="presOf" srcId="{3FC1EAC3-547D-496C-B7E9-A6301C0CBD31}" destId="{0C27C1D3-0CCF-4BB8-B4B1-6958AE264418}" srcOrd="0" destOrd="0" presId="urn:microsoft.com/office/officeart/2005/8/layout/vList2"/>
    <dgm:cxn modelId="{78DDFCA5-50B6-480E-AFFF-01A733404042}" srcId="{9649F9C1-9EC7-478F-9991-EA2BD1B0A090}" destId="{558A774F-49EA-489B-9708-F1CFFEAAA28F}" srcOrd="2" destOrd="0" parTransId="{BA80B2CD-6D0F-4E48-9F61-8729F6CF06F0}" sibTransId="{579D1976-5CB2-44D6-8E6E-3344A7FEA037}"/>
    <dgm:cxn modelId="{298B7D1D-9DA3-46EF-A0CA-9A09B6EA408C}" type="presOf" srcId="{558A774F-49EA-489B-9708-F1CFFEAAA28F}" destId="{4E96DFD8-E573-4015-8D7B-62218C136E45}" srcOrd="0" destOrd="0" presId="urn:microsoft.com/office/officeart/2005/8/layout/vList2"/>
    <dgm:cxn modelId="{20B19DCB-9F8F-4B79-926D-E1263A03C727}" type="presOf" srcId="{F48F61CD-C55D-495E-835C-E067E94E5C48}" destId="{16D318F8-67EC-4A5B-BFB5-B9E679218725}" srcOrd="0" destOrd="0" presId="urn:microsoft.com/office/officeart/2005/8/layout/vList2"/>
    <dgm:cxn modelId="{5A49F246-1425-4C26-9AF2-133FABBCDE5D}" type="presOf" srcId="{57136C85-BFED-43DB-922E-8C53C0FDB9FD}" destId="{88C24408-6087-444E-B198-39E83787802A}" srcOrd="0" destOrd="0" presId="urn:microsoft.com/office/officeart/2005/8/layout/vList2"/>
    <dgm:cxn modelId="{B8BA99AA-CD1B-4CB0-9C66-4FD39E692983}" srcId="{F48F61CD-C55D-495E-835C-E067E94E5C48}" destId="{1DF1006E-6893-42B2-AD2E-305F602D56B6}" srcOrd="0" destOrd="0" parTransId="{AEE9EAD4-798B-459A-87FA-7C7D221E5AAB}" sibTransId="{AA71E109-08C6-4C8E-B07E-A8965DCAB843}"/>
    <dgm:cxn modelId="{1BCDAFC2-EAD3-41E1-AF1E-F6E55A665A8C}" srcId="{9649F9C1-9EC7-478F-9991-EA2BD1B0A090}" destId="{F48F61CD-C55D-495E-835C-E067E94E5C48}" srcOrd="0" destOrd="0" parTransId="{BFEC2461-F30E-430A-AD90-9DF3725C370E}" sibTransId="{61D87D9C-50F5-4273-AE1E-1C9D6ADD0D9C}"/>
    <dgm:cxn modelId="{4423E957-BC5B-45E7-B935-DC2EB9742002}" srcId="{9649F9C1-9EC7-478F-9991-EA2BD1B0A090}" destId="{3FC1EAC3-547D-496C-B7E9-A6301C0CBD31}" srcOrd="1" destOrd="0" parTransId="{5B287F59-C657-4B27-9F44-F101266DBAE6}" sibTransId="{15AB376E-4DEA-4F58-9F67-7A4A4B828050}"/>
    <dgm:cxn modelId="{0792AE49-D1C3-4EEF-90F3-F08DA30EB0EF}" type="presParOf" srcId="{8F9A9D19-CBA3-4ADB-AC38-A2BA1F79AB85}" destId="{16D318F8-67EC-4A5B-BFB5-B9E679218725}" srcOrd="0" destOrd="0" presId="urn:microsoft.com/office/officeart/2005/8/layout/vList2"/>
    <dgm:cxn modelId="{C020DB4E-6E44-4FE7-9AA2-CEA68CA8433C}" type="presParOf" srcId="{8F9A9D19-CBA3-4ADB-AC38-A2BA1F79AB85}" destId="{8FA3B2D5-1A68-4AC0-9C4C-82F60EE8E941}" srcOrd="1" destOrd="0" presId="urn:microsoft.com/office/officeart/2005/8/layout/vList2"/>
    <dgm:cxn modelId="{360E19EF-3629-4BE6-A806-BA91F675D9F6}" type="presParOf" srcId="{8F9A9D19-CBA3-4ADB-AC38-A2BA1F79AB85}" destId="{0C27C1D3-0CCF-4BB8-B4B1-6958AE264418}" srcOrd="2" destOrd="0" presId="urn:microsoft.com/office/officeart/2005/8/layout/vList2"/>
    <dgm:cxn modelId="{47AB2BFD-30DA-45AC-A754-7CA665E5C745}" type="presParOf" srcId="{8F9A9D19-CBA3-4ADB-AC38-A2BA1F79AB85}" destId="{88C24408-6087-444E-B198-39E83787802A}" srcOrd="3" destOrd="0" presId="urn:microsoft.com/office/officeart/2005/8/layout/vList2"/>
    <dgm:cxn modelId="{63B3E49F-7071-41B0-996F-C1B0D64FA43E}" type="presParOf" srcId="{8F9A9D19-CBA3-4ADB-AC38-A2BA1F79AB85}" destId="{4E96DFD8-E573-4015-8D7B-62218C136E45}"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1D86DDF3-F82B-4702-B49B-BBBF88829671}"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ru-RU"/>
        </a:p>
      </dgm:t>
    </dgm:pt>
    <dgm:pt modelId="{F5F19269-9040-48DF-846A-37E6036C09B6}">
      <dgm:prSet phldrT="[Текст]"/>
      <dgm:spPr/>
      <dgm:t>
        <a:bodyPr/>
        <a:lstStyle/>
        <a:p>
          <a:r>
            <a:rPr lang="uk-UA"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135,82 </a:t>
          </a:r>
          <a:r>
            <a:rPr lang="uk-UA"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uk-UA"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на заробітну плату;</a:t>
          </a:r>
          <a:endParaRPr lang="ru-RU" dirty="0">
            <a:solidFill>
              <a:schemeClr val="bg1"/>
            </a:solidFill>
          </a:endParaRPr>
        </a:p>
      </dgm:t>
    </dgm:pt>
    <dgm:pt modelId="{9F9BAA9F-E62F-4DF9-9068-F81EDB88F26E}" type="parTrans" cxnId="{78C6F03C-2E65-4B0F-9E96-91CF0EB44E6D}">
      <dgm:prSet/>
      <dgm:spPr/>
      <dgm:t>
        <a:bodyPr/>
        <a:lstStyle/>
        <a:p>
          <a:endParaRPr lang="ru-RU"/>
        </a:p>
      </dgm:t>
    </dgm:pt>
    <dgm:pt modelId="{2BF195AB-D368-48F2-B4AE-9C5BA8D7F4D6}" type="sibTrans" cxnId="{78C6F03C-2E65-4B0F-9E96-91CF0EB44E6D}">
      <dgm:prSet/>
      <dgm:spPr/>
      <dgm:t>
        <a:bodyPr/>
        <a:lstStyle/>
        <a:p>
          <a:endParaRPr lang="ru-RU"/>
        </a:p>
      </dgm:t>
    </dgm:pt>
    <dgm:pt modelId="{ADD1B61C-2F13-45C5-90F3-129102F9BEA0}">
      <dgm:prSet phldrT="[Текст]" custT="1"/>
      <dgm:spPr/>
      <dgm:t>
        <a:bodyPr/>
        <a:lstStyle/>
        <a:p>
          <a:r>
            <a:rPr lang="uk-UA" sz="1600" b="1" dirty="0">
              <a:solidFill>
                <a:srgbClr val="3333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19,29 </a:t>
          </a:r>
          <a:r>
            <a:rPr lang="uk-UA" sz="1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uk-UA" sz="1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на харчування;</a:t>
          </a:r>
          <a:endParaRPr lang="ru-RU" sz="1600" dirty="0"/>
        </a:p>
      </dgm:t>
    </dgm:pt>
    <dgm:pt modelId="{E9C4E6DD-EF19-4203-86DE-B794E4064D4E}" type="parTrans" cxnId="{C611AAD0-B50D-44BA-9C31-07B2E879C179}">
      <dgm:prSet/>
      <dgm:spPr/>
      <dgm:t>
        <a:bodyPr/>
        <a:lstStyle/>
        <a:p>
          <a:endParaRPr lang="ru-RU"/>
        </a:p>
      </dgm:t>
    </dgm:pt>
    <dgm:pt modelId="{2B19E622-3D24-4ABA-88C5-DDF80BF61588}" type="sibTrans" cxnId="{C611AAD0-B50D-44BA-9C31-07B2E879C179}">
      <dgm:prSet/>
      <dgm:spPr/>
      <dgm:t>
        <a:bodyPr/>
        <a:lstStyle/>
        <a:p>
          <a:endParaRPr lang="ru-RU"/>
        </a:p>
      </dgm:t>
    </dgm:pt>
    <dgm:pt modelId="{88F4C54D-ACE8-400D-ADCC-7A4C82862C41}">
      <dgm:prSet phldrT="[Текст]"/>
      <dgm:spPr/>
      <dgm:t>
        <a:bodyPr/>
        <a:lstStyle/>
        <a:p>
          <a:r>
            <a:rPr lang="uk-UA"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20,26</a:t>
          </a:r>
          <a:r>
            <a:rPr lang="uk-UA"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uk-UA"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на медикаменти та перев’язувальні матеріали;</a:t>
          </a:r>
          <a:endParaRPr lang="ru-RU" dirty="0">
            <a:solidFill>
              <a:schemeClr val="bg1"/>
            </a:solidFill>
          </a:endParaRPr>
        </a:p>
      </dgm:t>
    </dgm:pt>
    <dgm:pt modelId="{D34EA01A-422B-4583-A7FE-5EC8FE12AD9B}" type="parTrans" cxnId="{FDCD925F-6131-4052-A2E5-525EFD5F4CDB}">
      <dgm:prSet/>
      <dgm:spPr/>
      <dgm:t>
        <a:bodyPr/>
        <a:lstStyle/>
        <a:p>
          <a:endParaRPr lang="ru-RU"/>
        </a:p>
      </dgm:t>
    </dgm:pt>
    <dgm:pt modelId="{52065429-43B9-429C-894F-5D0609EF306A}" type="sibTrans" cxnId="{FDCD925F-6131-4052-A2E5-525EFD5F4CDB}">
      <dgm:prSet/>
      <dgm:spPr/>
      <dgm:t>
        <a:bodyPr/>
        <a:lstStyle/>
        <a:p>
          <a:endParaRPr lang="ru-RU"/>
        </a:p>
      </dgm:t>
    </dgm:pt>
    <dgm:pt modelId="{3634D923-B2D1-4EAD-8B91-C2491CCF186E}">
      <dgm:prSet phldrT="[Текст]"/>
      <dgm:spPr/>
      <dgm:t>
        <a:bodyPr/>
        <a:lstStyle/>
        <a:p>
          <a:endParaRPr lang="ru-RU" sz="1200" dirty="0"/>
        </a:p>
      </dgm:t>
    </dgm:pt>
    <dgm:pt modelId="{EA045D37-D3B9-4403-8B9C-FFE1E77292A7}" type="parTrans" cxnId="{4B156363-80BF-43E3-884F-2C6CDC230249}">
      <dgm:prSet/>
      <dgm:spPr/>
      <dgm:t>
        <a:bodyPr/>
        <a:lstStyle/>
        <a:p>
          <a:endParaRPr lang="ru-RU"/>
        </a:p>
      </dgm:t>
    </dgm:pt>
    <dgm:pt modelId="{F02ABEAA-BDC0-4590-BB3C-167A546824D0}" type="sibTrans" cxnId="{4B156363-80BF-43E3-884F-2C6CDC230249}">
      <dgm:prSet/>
      <dgm:spPr/>
      <dgm:t>
        <a:bodyPr/>
        <a:lstStyle/>
        <a:p>
          <a:endParaRPr lang="ru-RU"/>
        </a:p>
      </dgm:t>
    </dgm:pt>
    <dgm:pt modelId="{47EF5C0F-BF92-48E6-9221-1DB05F845628}">
      <dgm:prSet phldrT="[Текст]"/>
      <dgm:spPr/>
      <dgm:t>
        <a:bodyPr/>
        <a:lstStyle/>
        <a:p>
          <a:r>
            <a:rPr lang="uk-UA"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12,00</a:t>
          </a:r>
          <a:r>
            <a:rPr lang="uk-UA"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uk-UA"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на оплату послуг;</a:t>
          </a:r>
          <a:endParaRPr lang="en-US"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uk-UA" b="1"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36,1</a:t>
          </a:r>
          <a:r>
            <a:rPr lang="uk-UA"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uk-UA"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на оплату теплопостачання.</a:t>
          </a:r>
          <a:endParaRPr lang="ru-RU" dirty="0">
            <a:solidFill>
              <a:schemeClr val="bg1"/>
            </a:solidFill>
          </a:endParaRPr>
        </a:p>
      </dgm:t>
    </dgm:pt>
    <dgm:pt modelId="{49D4657F-B5BD-4AF9-B05B-05E5CE260815}" type="parTrans" cxnId="{CBAE9030-D733-463F-A60B-B255AC1F693D}">
      <dgm:prSet/>
      <dgm:spPr/>
      <dgm:t>
        <a:bodyPr/>
        <a:lstStyle/>
        <a:p>
          <a:endParaRPr lang="ru-RU"/>
        </a:p>
      </dgm:t>
    </dgm:pt>
    <dgm:pt modelId="{C740EE48-2D87-491C-92BA-0FB74DE6C042}" type="sibTrans" cxnId="{CBAE9030-D733-463F-A60B-B255AC1F693D}">
      <dgm:prSet/>
      <dgm:spPr/>
      <dgm:t>
        <a:bodyPr/>
        <a:lstStyle/>
        <a:p>
          <a:endParaRPr lang="ru-RU"/>
        </a:p>
      </dgm:t>
    </dgm:pt>
    <dgm:pt modelId="{C02DDA5D-E3DB-4C3E-8DD2-91854820B1C9}">
      <dgm:prSet custT="1"/>
      <dgm:spPr/>
      <dgm:t>
        <a:bodyPr/>
        <a:lstStyle/>
        <a:p>
          <a:r>
            <a:rPr lang="uk-UA" sz="1600" b="1" dirty="0">
              <a:solidFill>
                <a:srgbClr val="3333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117,40</a:t>
          </a:r>
          <a:r>
            <a:rPr lang="uk-UA" sz="1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6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uk-UA" sz="16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на оплату електроенергії;</a:t>
          </a:r>
          <a:endParaRPr lang="en-US" sz="1600" dirty="0">
            <a:latin typeface="Calibri" panose="020F0502020204030204" pitchFamily="34" charset="0"/>
            <a:ea typeface="Calibri" panose="020F0502020204030204" pitchFamily="34" charset="0"/>
            <a:cs typeface="Times New Roman" panose="02020603050405020304" pitchFamily="18" charset="0"/>
          </a:endParaRPr>
        </a:p>
      </dgm:t>
    </dgm:pt>
    <dgm:pt modelId="{D7335DC8-BFAD-4097-82FD-3BAAAB2EB911}" type="parTrans" cxnId="{58B1AA15-7766-46C5-BF3D-6F2AED5FABE0}">
      <dgm:prSet/>
      <dgm:spPr/>
      <dgm:t>
        <a:bodyPr/>
        <a:lstStyle/>
        <a:p>
          <a:endParaRPr lang="ru-RU"/>
        </a:p>
      </dgm:t>
    </dgm:pt>
    <dgm:pt modelId="{3C0BECCE-B3C8-4B00-BEC8-61EC3B2DC27A}" type="sibTrans" cxnId="{58B1AA15-7766-46C5-BF3D-6F2AED5FABE0}">
      <dgm:prSet/>
      <dgm:spPr/>
      <dgm:t>
        <a:bodyPr/>
        <a:lstStyle/>
        <a:p>
          <a:endParaRPr lang="ru-RU"/>
        </a:p>
      </dgm:t>
    </dgm:pt>
    <dgm:pt modelId="{7D60D6A5-246F-4F04-B985-BE02A9D3E6F6}" type="pres">
      <dgm:prSet presAssocID="{1D86DDF3-F82B-4702-B49B-BBBF88829671}" presName="linear" presStyleCnt="0">
        <dgm:presLayoutVars>
          <dgm:animLvl val="lvl"/>
          <dgm:resizeHandles val="exact"/>
        </dgm:presLayoutVars>
      </dgm:prSet>
      <dgm:spPr/>
      <dgm:t>
        <a:bodyPr/>
        <a:lstStyle/>
        <a:p>
          <a:endParaRPr lang="uk-UA"/>
        </a:p>
      </dgm:t>
    </dgm:pt>
    <dgm:pt modelId="{A114410B-AFD3-4747-9513-604F4406A56E}" type="pres">
      <dgm:prSet presAssocID="{F5F19269-9040-48DF-846A-37E6036C09B6}" presName="parentText" presStyleLbl="node1" presStyleIdx="0" presStyleCnt="3" custScaleX="98513" custScaleY="46967" custLinFactNeighborX="-369" custLinFactNeighborY="-5637">
        <dgm:presLayoutVars>
          <dgm:chMax val="0"/>
          <dgm:bulletEnabled val="1"/>
        </dgm:presLayoutVars>
      </dgm:prSet>
      <dgm:spPr/>
      <dgm:t>
        <a:bodyPr/>
        <a:lstStyle/>
        <a:p>
          <a:endParaRPr lang="uk-UA"/>
        </a:p>
      </dgm:t>
    </dgm:pt>
    <dgm:pt modelId="{2BE829CF-E30C-41CA-8ED0-21249007BFA2}" type="pres">
      <dgm:prSet presAssocID="{F5F19269-9040-48DF-846A-37E6036C09B6}" presName="childText" presStyleLbl="revTx" presStyleIdx="0" presStyleCnt="2">
        <dgm:presLayoutVars>
          <dgm:bulletEnabled val="1"/>
        </dgm:presLayoutVars>
      </dgm:prSet>
      <dgm:spPr/>
      <dgm:t>
        <a:bodyPr/>
        <a:lstStyle/>
        <a:p>
          <a:endParaRPr lang="uk-UA"/>
        </a:p>
      </dgm:t>
    </dgm:pt>
    <dgm:pt modelId="{6DFC75FF-1DD1-49C9-A426-23B826695E79}" type="pres">
      <dgm:prSet presAssocID="{88F4C54D-ACE8-400D-ADCC-7A4C82862C41}" presName="parentText" presStyleLbl="node1" presStyleIdx="1" presStyleCnt="3" custScaleX="98474" custScaleY="45938" custLinFactNeighborX="-3304" custLinFactNeighborY="-32814">
        <dgm:presLayoutVars>
          <dgm:chMax val="0"/>
          <dgm:bulletEnabled val="1"/>
        </dgm:presLayoutVars>
      </dgm:prSet>
      <dgm:spPr/>
      <dgm:t>
        <a:bodyPr/>
        <a:lstStyle/>
        <a:p>
          <a:endParaRPr lang="uk-UA"/>
        </a:p>
      </dgm:t>
    </dgm:pt>
    <dgm:pt modelId="{E825E11F-FCFE-49F6-8EC6-5B654A75480A}" type="pres">
      <dgm:prSet presAssocID="{88F4C54D-ACE8-400D-ADCC-7A4C82862C41}" presName="childText" presStyleLbl="revTx" presStyleIdx="1" presStyleCnt="2" custLinFactNeighborX="381" custLinFactNeighborY="-10237">
        <dgm:presLayoutVars>
          <dgm:bulletEnabled val="1"/>
        </dgm:presLayoutVars>
      </dgm:prSet>
      <dgm:spPr/>
      <dgm:t>
        <a:bodyPr/>
        <a:lstStyle/>
        <a:p>
          <a:endParaRPr lang="uk-UA"/>
        </a:p>
      </dgm:t>
    </dgm:pt>
    <dgm:pt modelId="{925291BA-DB6E-4DF6-B65D-D459D3731832}" type="pres">
      <dgm:prSet presAssocID="{47EF5C0F-BF92-48E6-9221-1DB05F845628}" presName="parentText" presStyleLbl="node1" presStyleIdx="2" presStyleCnt="3" custScaleX="100000" custScaleY="34138" custLinFactNeighborX="2182" custLinFactNeighborY="-70470">
        <dgm:presLayoutVars>
          <dgm:chMax val="0"/>
          <dgm:bulletEnabled val="1"/>
        </dgm:presLayoutVars>
      </dgm:prSet>
      <dgm:spPr/>
      <dgm:t>
        <a:bodyPr/>
        <a:lstStyle/>
        <a:p>
          <a:endParaRPr lang="uk-UA"/>
        </a:p>
      </dgm:t>
    </dgm:pt>
  </dgm:ptLst>
  <dgm:cxnLst>
    <dgm:cxn modelId="{30B97F72-E214-4863-9900-4DB35A06B0A1}" type="presOf" srcId="{88F4C54D-ACE8-400D-ADCC-7A4C82862C41}" destId="{6DFC75FF-1DD1-49C9-A426-23B826695E79}" srcOrd="0" destOrd="0" presId="urn:microsoft.com/office/officeart/2005/8/layout/vList2"/>
    <dgm:cxn modelId="{61EAC618-2191-431D-B6F9-0140250DA0EC}" type="presOf" srcId="{ADD1B61C-2F13-45C5-90F3-129102F9BEA0}" destId="{2BE829CF-E30C-41CA-8ED0-21249007BFA2}" srcOrd="0" destOrd="0" presId="urn:microsoft.com/office/officeart/2005/8/layout/vList2"/>
    <dgm:cxn modelId="{D01AF4A0-2217-4816-9EA8-0BF8DFC37C62}" type="presOf" srcId="{1D86DDF3-F82B-4702-B49B-BBBF88829671}" destId="{7D60D6A5-246F-4F04-B985-BE02A9D3E6F6}" srcOrd="0" destOrd="0" presId="urn:microsoft.com/office/officeart/2005/8/layout/vList2"/>
    <dgm:cxn modelId="{78C6F03C-2E65-4B0F-9E96-91CF0EB44E6D}" srcId="{1D86DDF3-F82B-4702-B49B-BBBF88829671}" destId="{F5F19269-9040-48DF-846A-37E6036C09B6}" srcOrd="0" destOrd="0" parTransId="{9F9BAA9F-E62F-4DF9-9068-F81EDB88F26E}" sibTransId="{2BF195AB-D368-48F2-B4AE-9C5BA8D7F4D6}"/>
    <dgm:cxn modelId="{FDCD925F-6131-4052-A2E5-525EFD5F4CDB}" srcId="{1D86DDF3-F82B-4702-B49B-BBBF88829671}" destId="{88F4C54D-ACE8-400D-ADCC-7A4C82862C41}" srcOrd="1" destOrd="0" parTransId="{D34EA01A-422B-4583-A7FE-5EC8FE12AD9B}" sibTransId="{52065429-43B9-429C-894F-5D0609EF306A}"/>
    <dgm:cxn modelId="{60FD4686-31DB-4B2C-9EEE-C75420166661}" type="presOf" srcId="{47EF5C0F-BF92-48E6-9221-1DB05F845628}" destId="{925291BA-DB6E-4DF6-B65D-D459D3731832}" srcOrd="0" destOrd="0" presId="urn:microsoft.com/office/officeart/2005/8/layout/vList2"/>
    <dgm:cxn modelId="{D6155F27-FE7B-4918-B54F-B947082B0433}" type="presOf" srcId="{C02DDA5D-E3DB-4C3E-8DD2-91854820B1C9}" destId="{E825E11F-FCFE-49F6-8EC6-5B654A75480A}" srcOrd="0" destOrd="1" presId="urn:microsoft.com/office/officeart/2005/8/layout/vList2"/>
    <dgm:cxn modelId="{C611AAD0-B50D-44BA-9C31-07B2E879C179}" srcId="{F5F19269-9040-48DF-846A-37E6036C09B6}" destId="{ADD1B61C-2F13-45C5-90F3-129102F9BEA0}" srcOrd="0" destOrd="0" parTransId="{E9C4E6DD-EF19-4203-86DE-B794E4064D4E}" sibTransId="{2B19E622-3D24-4ABA-88C5-DDF80BF61588}"/>
    <dgm:cxn modelId="{58B1AA15-7766-46C5-BF3D-6F2AED5FABE0}" srcId="{3634D923-B2D1-4EAD-8B91-C2491CCF186E}" destId="{C02DDA5D-E3DB-4C3E-8DD2-91854820B1C9}" srcOrd="0" destOrd="0" parTransId="{D7335DC8-BFAD-4097-82FD-3BAAAB2EB911}" sibTransId="{3C0BECCE-B3C8-4B00-BEC8-61EC3B2DC27A}"/>
    <dgm:cxn modelId="{4B156363-80BF-43E3-884F-2C6CDC230249}" srcId="{88F4C54D-ACE8-400D-ADCC-7A4C82862C41}" destId="{3634D923-B2D1-4EAD-8B91-C2491CCF186E}" srcOrd="0" destOrd="0" parTransId="{EA045D37-D3B9-4403-8B9C-FFE1E77292A7}" sibTransId="{F02ABEAA-BDC0-4590-BB3C-167A546824D0}"/>
    <dgm:cxn modelId="{CBAE9030-D733-463F-A60B-B255AC1F693D}" srcId="{1D86DDF3-F82B-4702-B49B-BBBF88829671}" destId="{47EF5C0F-BF92-48E6-9221-1DB05F845628}" srcOrd="2" destOrd="0" parTransId="{49D4657F-B5BD-4AF9-B05B-05E5CE260815}" sibTransId="{C740EE48-2D87-491C-92BA-0FB74DE6C042}"/>
    <dgm:cxn modelId="{2F742A22-EA4D-4652-B2AF-60DDCB4D5CE6}" type="presOf" srcId="{3634D923-B2D1-4EAD-8B91-C2491CCF186E}" destId="{E825E11F-FCFE-49F6-8EC6-5B654A75480A}" srcOrd="0" destOrd="0" presId="urn:microsoft.com/office/officeart/2005/8/layout/vList2"/>
    <dgm:cxn modelId="{64279ADB-BEC8-4FF1-A278-E2D35770B98D}" type="presOf" srcId="{F5F19269-9040-48DF-846A-37E6036C09B6}" destId="{A114410B-AFD3-4747-9513-604F4406A56E}" srcOrd="0" destOrd="0" presId="urn:microsoft.com/office/officeart/2005/8/layout/vList2"/>
    <dgm:cxn modelId="{757454A6-07C6-4A65-9214-1D8E2D7EBCEB}" type="presParOf" srcId="{7D60D6A5-246F-4F04-B985-BE02A9D3E6F6}" destId="{A114410B-AFD3-4747-9513-604F4406A56E}" srcOrd="0" destOrd="0" presId="urn:microsoft.com/office/officeart/2005/8/layout/vList2"/>
    <dgm:cxn modelId="{FE35E3D4-7393-4AC1-99FE-C184E39960D4}" type="presParOf" srcId="{7D60D6A5-246F-4F04-B985-BE02A9D3E6F6}" destId="{2BE829CF-E30C-41CA-8ED0-21249007BFA2}" srcOrd="1" destOrd="0" presId="urn:microsoft.com/office/officeart/2005/8/layout/vList2"/>
    <dgm:cxn modelId="{BA80A426-8D8C-4506-9964-6FC809CC1DBC}" type="presParOf" srcId="{7D60D6A5-246F-4F04-B985-BE02A9D3E6F6}" destId="{6DFC75FF-1DD1-49C9-A426-23B826695E79}" srcOrd="2" destOrd="0" presId="urn:microsoft.com/office/officeart/2005/8/layout/vList2"/>
    <dgm:cxn modelId="{930C963F-BB86-42CD-9916-75A169CB435F}" type="presParOf" srcId="{7D60D6A5-246F-4F04-B985-BE02A9D3E6F6}" destId="{E825E11F-FCFE-49F6-8EC6-5B654A75480A}" srcOrd="3" destOrd="0" presId="urn:microsoft.com/office/officeart/2005/8/layout/vList2"/>
    <dgm:cxn modelId="{D6210844-2F7F-4802-852F-2D25178EDACE}" type="presParOf" srcId="{7D60D6A5-246F-4F04-B985-BE02A9D3E6F6}" destId="{925291BA-DB6E-4DF6-B65D-D459D3731832}"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35BCFBE-9C0D-434D-BA56-BC9E38B131D7}">
      <dsp:nvSpPr>
        <dsp:cNvPr id="0" name=""/>
        <dsp:cNvSpPr/>
      </dsp:nvSpPr>
      <dsp:spPr>
        <a:xfrm rot="5400000">
          <a:off x="970199" y="848188"/>
          <a:ext cx="744893" cy="848034"/>
        </a:xfrm>
        <a:prstGeom prst="bentUpArrow">
          <a:avLst>
            <a:gd name="adj1" fmla="val 32840"/>
            <a:gd name="adj2" fmla="val 25000"/>
            <a:gd name="adj3" fmla="val 35780"/>
          </a:avLst>
        </a:prstGeom>
        <a:solidFill>
          <a:schemeClr val="accent3">
            <a:tint val="50000"/>
            <a:hueOff val="0"/>
            <a:satOff val="0"/>
            <a:lumOff val="0"/>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0122053C-C51D-496A-865B-AA72226C2114}">
      <dsp:nvSpPr>
        <dsp:cNvPr id="0" name=""/>
        <dsp:cNvSpPr/>
      </dsp:nvSpPr>
      <dsp:spPr>
        <a:xfrm>
          <a:off x="772848" y="22458"/>
          <a:ext cx="1253962" cy="877732"/>
        </a:xfrm>
        <a:prstGeom prst="roundRect">
          <a:avLst>
            <a:gd name="adj" fmla="val 16670"/>
          </a:avLst>
        </a:prstGeom>
        <a:solidFill>
          <a:schemeClr val="accent3">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ru-RU" sz="1100" i="1" kern="1200">
              <a:effectLst>
                <a:outerShdw blurRad="38100" dist="38100" dir="2700000" algn="tl">
                  <a:srgbClr val="000000">
                    <a:alpha val="43137"/>
                  </a:srgbClr>
                </a:outerShdw>
              </a:effectLst>
            </a:rPr>
            <a:t>Постійні комісії сільської ради</a:t>
          </a:r>
          <a:endParaRPr lang="ru-RU" sz="1100" i="1" kern="1200" dirty="0">
            <a:effectLst>
              <a:outerShdw blurRad="38100" dist="38100" dir="2700000" algn="tl">
                <a:srgbClr val="000000">
                  <a:alpha val="43137"/>
                </a:srgbClr>
              </a:outerShdw>
            </a:effectLst>
          </a:endParaRPr>
        </a:p>
      </dsp:txBody>
      <dsp:txXfrm>
        <a:off x="815703" y="65313"/>
        <a:ext cx="1168252" cy="792022"/>
      </dsp:txXfrm>
    </dsp:sp>
    <dsp:sp modelId="{0FCD6845-9343-4DCC-9273-2314A20F0263}">
      <dsp:nvSpPr>
        <dsp:cNvPr id="0" name=""/>
        <dsp:cNvSpPr/>
      </dsp:nvSpPr>
      <dsp:spPr>
        <a:xfrm>
          <a:off x="2026810" y="106170"/>
          <a:ext cx="912012" cy="709422"/>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0F81D859-421F-4876-9F19-9C591BE614F9}">
      <dsp:nvSpPr>
        <dsp:cNvPr id="0" name=""/>
        <dsp:cNvSpPr/>
      </dsp:nvSpPr>
      <dsp:spPr>
        <a:xfrm rot="5400000">
          <a:off x="2009867" y="1834171"/>
          <a:ext cx="744893" cy="848034"/>
        </a:xfrm>
        <a:prstGeom prst="bentUpArrow">
          <a:avLst>
            <a:gd name="adj1" fmla="val 32840"/>
            <a:gd name="adj2" fmla="val 25000"/>
            <a:gd name="adj3" fmla="val 35780"/>
          </a:avLst>
        </a:prstGeom>
        <a:solidFill>
          <a:schemeClr val="accent3">
            <a:tint val="50000"/>
            <a:hueOff val="414686"/>
            <a:satOff val="1403"/>
            <a:lumOff val="4876"/>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BBA1EF3A-E5A8-47C9-96B8-BDEE52205B7B}">
      <dsp:nvSpPr>
        <dsp:cNvPr id="0" name=""/>
        <dsp:cNvSpPr/>
      </dsp:nvSpPr>
      <dsp:spPr>
        <a:xfrm>
          <a:off x="1812515" y="1008442"/>
          <a:ext cx="1253962" cy="877732"/>
        </a:xfrm>
        <a:prstGeom prst="roundRect">
          <a:avLst>
            <a:gd name="adj" fmla="val 16670"/>
          </a:avLst>
        </a:prstGeom>
        <a:solidFill>
          <a:schemeClr val="accent3">
            <a:hueOff val="367148"/>
            <a:satOff val="1411"/>
            <a:lumOff val="196"/>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ru-RU" sz="1100" i="1" kern="1200">
              <a:effectLst>
                <a:outerShdw blurRad="38100" dist="38100" dir="2700000" algn="tl">
                  <a:srgbClr val="000000">
                    <a:alpha val="43137"/>
                  </a:srgbClr>
                </a:outerShdw>
              </a:effectLst>
            </a:rPr>
            <a:t>Погоджувальна рада</a:t>
          </a:r>
          <a:endParaRPr lang="ru-RU" sz="1100" i="1" kern="1200" dirty="0">
            <a:effectLst>
              <a:outerShdw blurRad="38100" dist="38100" dir="2700000" algn="tl">
                <a:srgbClr val="000000">
                  <a:alpha val="43137"/>
                </a:srgbClr>
              </a:outerShdw>
            </a:effectLst>
          </a:endParaRPr>
        </a:p>
      </dsp:txBody>
      <dsp:txXfrm>
        <a:off x="1855370" y="1051297"/>
        <a:ext cx="1168252" cy="792022"/>
      </dsp:txXfrm>
    </dsp:sp>
    <dsp:sp modelId="{7509E108-A7E3-4B64-B75C-C1C19256381D}">
      <dsp:nvSpPr>
        <dsp:cNvPr id="0" name=""/>
        <dsp:cNvSpPr/>
      </dsp:nvSpPr>
      <dsp:spPr>
        <a:xfrm>
          <a:off x="3066478" y="1092154"/>
          <a:ext cx="912012" cy="709422"/>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12F79F9-59FE-43C0-A1C8-791A9B76D9AC}">
      <dsp:nvSpPr>
        <dsp:cNvPr id="0" name=""/>
        <dsp:cNvSpPr/>
      </dsp:nvSpPr>
      <dsp:spPr>
        <a:xfrm rot="5400000">
          <a:off x="3049535" y="2820155"/>
          <a:ext cx="744893" cy="848034"/>
        </a:xfrm>
        <a:prstGeom prst="bentUpArrow">
          <a:avLst>
            <a:gd name="adj1" fmla="val 32840"/>
            <a:gd name="adj2" fmla="val 25000"/>
            <a:gd name="adj3" fmla="val 35780"/>
          </a:avLst>
        </a:prstGeom>
        <a:solidFill>
          <a:schemeClr val="accent3">
            <a:tint val="50000"/>
            <a:hueOff val="829372"/>
            <a:satOff val="2805"/>
            <a:lumOff val="9752"/>
            <a:alphaOff val="0"/>
          </a:schemeClr>
        </a:solidFill>
        <a:ln>
          <a:noFill/>
        </a:ln>
        <a:effectLst/>
        <a:scene3d>
          <a:camera prst="orthographicFront">
            <a:rot lat="0" lon="0" rev="0"/>
          </a:camera>
          <a:lightRig rig="contrasting" dir="t">
            <a:rot lat="0" lon="0" rev="1200000"/>
          </a:lightRig>
        </a:scene3d>
        <a:sp3d contourW="12700" prstMaterial="flat">
          <a:bevelT w="177800" h="254000"/>
          <a:bevelB w="152400"/>
        </a:sp3d>
      </dsp:spPr>
      <dsp:style>
        <a:lnRef idx="0">
          <a:scrgbClr r="0" g="0" b="0"/>
        </a:lnRef>
        <a:fillRef idx="1">
          <a:scrgbClr r="0" g="0" b="0"/>
        </a:fillRef>
        <a:effectRef idx="1">
          <a:scrgbClr r="0" g="0" b="0"/>
        </a:effectRef>
        <a:fontRef idx="minor"/>
      </dsp:style>
    </dsp:sp>
    <dsp:sp modelId="{D85CA13D-5363-4392-97FD-28B5922A463A}">
      <dsp:nvSpPr>
        <dsp:cNvPr id="0" name=""/>
        <dsp:cNvSpPr/>
      </dsp:nvSpPr>
      <dsp:spPr>
        <a:xfrm>
          <a:off x="2852183" y="1994425"/>
          <a:ext cx="1253962" cy="877732"/>
        </a:xfrm>
        <a:prstGeom prst="roundRect">
          <a:avLst>
            <a:gd name="adj" fmla="val 16670"/>
          </a:avLst>
        </a:prstGeom>
        <a:solidFill>
          <a:schemeClr val="accent3">
            <a:hueOff val="734297"/>
            <a:satOff val="2823"/>
            <a:lumOff val="392"/>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ru-RU" sz="1100" i="1" kern="1200">
              <a:effectLst>
                <a:outerShdw blurRad="38100" dist="38100" dir="2700000" algn="tl">
                  <a:srgbClr val="000000">
                    <a:alpha val="43137"/>
                  </a:srgbClr>
                </a:outerShdw>
              </a:effectLst>
            </a:rPr>
            <a:t>Проекти рішень</a:t>
          </a:r>
          <a:endParaRPr lang="ru-RU" sz="1100" i="1" kern="1200" dirty="0">
            <a:effectLst>
              <a:outerShdw blurRad="38100" dist="38100" dir="2700000" algn="tl">
                <a:srgbClr val="000000">
                  <a:alpha val="43137"/>
                </a:srgbClr>
              </a:outerShdw>
            </a:effectLst>
          </a:endParaRPr>
        </a:p>
      </dsp:txBody>
      <dsp:txXfrm>
        <a:off x="2895038" y="2037280"/>
        <a:ext cx="1168252" cy="792022"/>
      </dsp:txXfrm>
    </dsp:sp>
    <dsp:sp modelId="{40DD0812-D3A2-4565-8EFD-1F74DAA6C1E9}">
      <dsp:nvSpPr>
        <dsp:cNvPr id="0" name=""/>
        <dsp:cNvSpPr/>
      </dsp:nvSpPr>
      <dsp:spPr>
        <a:xfrm>
          <a:off x="4106146" y="2078137"/>
          <a:ext cx="912012" cy="709422"/>
        </a:xfrm>
        <a:prstGeom prst="rect">
          <a:avLst/>
        </a:prstGeom>
        <a:noFill/>
        <a:ln w="9525" cap="rnd"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E1EC3315-C1B3-4CD1-90D6-0ABC902E5553}">
      <dsp:nvSpPr>
        <dsp:cNvPr id="0" name=""/>
        <dsp:cNvSpPr/>
      </dsp:nvSpPr>
      <dsp:spPr>
        <a:xfrm>
          <a:off x="3891851" y="2980409"/>
          <a:ext cx="1253962" cy="877732"/>
        </a:xfrm>
        <a:prstGeom prst="roundRect">
          <a:avLst>
            <a:gd name="adj" fmla="val 16670"/>
          </a:avLst>
        </a:prstGeom>
        <a:solidFill>
          <a:schemeClr val="accent3">
            <a:hueOff val="1101445"/>
            <a:satOff val="4234"/>
            <a:lumOff val="588"/>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ru-RU" sz="1100" i="1" kern="1200">
              <a:effectLst>
                <a:outerShdw blurRad="38100" dist="38100" dir="2700000" algn="tl">
                  <a:srgbClr val="000000">
                    <a:alpha val="43137"/>
                  </a:srgbClr>
                </a:outerShdw>
              </a:effectLst>
            </a:rPr>
            <a:t>Розгляд сесії</a:t>
          </a:r>
          <a:endParaRPr lang="ru-RU" sz="1100" i="1" kern="1200" dirty="0">
            <a:effectLst>
              <a:outerShdw blurRad="38100" dist="38100" dir="2700000" algn="tl">
                <a:srgbClr val="000000">
                  <a:alpha val="43137"/>
                </a:srgbClr>
              </a:outerShdw>
            </a:effectLst>
          </a:endParaRPr>
        </a:p>
      </dsp:txBody>
      <dsp:txXfrm>
        <a:off x="3934706" y="3023264"/>
        <a:ext cx="1168252" cy="7920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B53C58-25AC-4329-B3C0-DADA3C82C89D}">
      <dsp:nvSpPr>
        <dsp:cNvPr id="0" name=""/>
        <dsp:cNvSpPr/>
      </dsp:nvSpPr>
      <dsp:spPr>
        <a:xfrm>
          <a:off x="1710657" y="249"/>
          <a:ext cx="2345641" cy="1172820"/>
        </a:xfrm>
        <a:prstGeom prst="roundRect">
          <a:avLst>
            <a:gd name="adj" fmla="val 10000"/>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0010" tIns="53340" rIns="80010" bIns="53340" numCol="1" spcCol="1270" anchor="ctr" anchorCtr="0">
          <a:noAutofit/>
        </a:bodyPr>
        <a:lstStyle/>
        <a:p>
          <a:pPr lvl="0" algn="ctr" defTabSz="1866900">
            <a:lnSpc>
              <a:spcPct val="90000"/>
            </a:lnSpc>
            <a:spcBef>
              <a:spcPct val="0"/>
            </a:spcBef>
            <a:spcAft>
              <a:spcPct val="35000"/>
            </a:spcAft>
          </a:pPr>
          <a:r>
            <a:rPr lang="en-US" sz="4200" kern="1200" dirty="0"/>
            <a:t>65</a:t>
          </a:r>
          <a:r>
            <a:rPr lang="uk-UA" sz="4200" kern="1200" dirty="0"/>
            <a:t> </a:t>
          </a:r>
          <a:r>
            <a:rPr lang="en-US" sz="4200" kern="1200" dirty="0"/>
            <a:t>27</a:t>
          </a:r>
          <a:r>
            <a:rPr lang="uk-UA" sz="4200" kern="1200" dirty="0"/>
            <a:t>9</a:t>
          </a:r>
          <a:r>
            <a:rPr lang="en-US" sz="4200" kern="1200" dirty="0"/>
            <a:t>,4</a:t>
          </a:r>
          <a:endParaRPr lang="ru-RU" sz="4200" kern="1200" dirty="0"/>
        </a:p>
      </dsp:txBody>
      <dsp:txXfrm>
        <a:off x="1745008" y="34600"/>
        <a:ext cx="2276939" cy="1104118"/>
      </dsp:txXfrm>
    </dsp:sp>
    <dsp:sp modelId="{719499EE-B828-43D6-92E3-BF00A7AD50E1}">
      <dsp:nvSpPr>
        <dsp:cNvPr id="0" name=""/>
        <dsp:cNvSpPr/>
      </dsp:nvSpPr>
      <dsp:spPr>
        <a:xfrm>
          <a:off x="1945221" y="1173070"/>
          <a:ext cx="234564" cy="879615"/>
        </a:xfrm>
        <a:custGeom>
          <a:avLst/>
          <a:gdLst/>
          <a:ahLst/>
          <a:cxnLst/>
          <a:rect l="0" t="0" r="0" b="0"/>
          <a:pathLst>
            <a:path>
              <a:moveTo>
                <a:pt x="0" y="0"/>
              </a:moveTo>
              <a:lnTo>
                <a:pt x="0" y="879615"/>
              </a:lnTo>
              <a:lnTo>
                <a:pt x="234564" y="879615"/>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D86A74-AAC3-4620-A7D2-BD66767C2A4B}">
      <dsp:nvSpPr>
        <dsp:cNvPr id="0" name=""/>
        <dsp:cNvSpPr/>
      </dsp:nvSpPr>
      <dsp:spPr>
        <a:xfrm>
          <a:off x="2179785" y="1466276"/>
          <a:ext cx="1876513" cy="117282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a:t>64</a:t>
          </a:r>
          <a:r>
            <a:rPr lang="uk-UA" sz="2000" kern="1200" dirty="0"/>
            <a:t> </a:t>
          </a:r>
          <a:r>
            <a:rPr lang="en-US" sz="2000" kern="1200" dirty="0"/>
            <a:t>78</a:t>
          </a:r>
          <a:r>
            <a:rPr lang="uk-UA" sz="2000" kern="1200" dirty="0"/>
            <a:t>6</a:t>
          </a:r>
          <a:r>
            <a:rPr lang="en-US" sz="2000" kern="1200" dirty="0"/>
            <a:t>,2</a:t>
          </a:r>
          <a:r>
            <a:rPr lang="uk-UA" sz="2000" kern="1200" dirty="0"/>
            <a:t> загального фонду</a:t>
          </a:r>
          <a:r>
            <a:rPr lang="en-US" sz="2000" kern="1200" dirty="0"/>
            <a:t> </a:t>
          </a:r>
          <a:endParaRPr lang="ru-RU" sz="2000" kern="1200" dirty="0"/>
        </a:p>
      </dsp:txBody>
      <dsp:txXfrm>
        <a:off x="2214136" y="1500627"/>
        <a:ext cx="1807811" cy="1104118"/>
      </dsp:txXfrm>
    </dsp:sp>
    <dsp:sp modelId="{D55E32A0-2212-45F7-B0D0-175ED4EADEC9}">
      <dsp:nvSpPr>
        <dsp:cNvPr id="0" name=""/>
        <dsp:cNvSpPr/>
      </dsp:nvSpPr>
      <dsp:spPr>
        <a:xfrm>
          <a:off x="1945221" y="1173070"/>
          <a:ext cx="234564" cy="2345641"/>
        </a:xfrm>
        <a:custGeom>
          <a:avLst/>
          <a:gdLst/>
          <a:ahLst/>
          <a:cxnLst/>
          <a:rect l="0" t="0" r="0" b="0"/>
          <a:pathLst>
            <a:path>
              <a:moveTo>
                <a:pt x="0" y="0"/>
              </a:moveTo>
              <a:lnTo>
                <a:pt x="0" y="2345641"/>
              </a:lnTo>
              <a:lnTo>
                <a:pt x="234564" y="2345641"/>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F2724F-63FC-4301-A01C-E1DBF1629EEB}">
      <dsp:nvSpPr>
        <dsp:cNvPr id="0" name=""/>
        <dsp:cNvSpPr/>
      </dsp:nvSpPr>
      <dsp:spPr>
        <a:xfrm>
          <a:off x="2179785" y="2932302"/>
          <a:ext cx="1876513" cy="1172820"/>
        </a:xfrm>
        <a:prstGeom prst="roundRect">
          <a:avLst>
            <a:gd name="adj" fmla="val 10000"/>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25400" rIns="38100" bIns="25400" numCol="1" spcCol="1270" anchor="ctr" anchorCtr="0">
          <a:noAutofit/>
        </a:bodyPr>
        <a:lstStyle/>
        <a:p>
          <a:pPr lvl="0" algn="ctr" defTabSz="889000">
            <a:lnSpc>
              <a:spcPct val="90000"/>
            </a:lnSpc>
            <a:spcBef>
              <a:spcPct val="0"/>
            </a:spcBef>
            <a:spcAft>
              <a:spcPct val="35000"/>
            </a:spcAft>
          </a:pPr>
          <a:r>
            <a:rPr lang="en-US" sz="2000" kern="1200" dirty="0"/>
            <a:t>493,2</a:t>
          </a:r>
          <a:r>
            <a:rPr lang="uk-UA" sz="2000" kern="1200" dirty="0"/>
            <a:t> спеціального фонду</a:t>
          </a:r>
          <a:endParaRPr lang="ru-RU" sz="2000" kern="1200" dirty="0"/>
        </a:p>
      </dsp:txBody>
      <dsp:txXfrm>
        <a:off x="2214136" y="2966653"/>
        <a:ext cx="1807811" cy="110411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2A63A4-C4C0-409F-973D-EB864FFC22D1}">
      <dsp:nvSpPr>
        <dsp:cNvPr id="0" name=""/>
        <dsp:cNvSpPr/>
      </dsp:nvSpPr>
      <dsp:spPr>
        <a:xfrm rot="10800000">
          <a:off x="2167922" y="1901"/>
          <a:ext cx="7963339" cy="648476"/>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960" tIns="68580" rIns="128016" bIns="68580" numCol="1" spcCol="1270" anchor="ctr" anchorCtr="0">
          <a:noAutofit/>
        </a:bodyPr>
        <a:lstStyle/>
        <a:p>
          <a:pPr lvl="0" algn="ctr" defTabSz="800100">
            <a:lnSpc>
              <a:spcPct val="90000"/>
            </a:lnSpc>
            <a:spcBef>
              <a:spcPct val="0"/>
            </a:spcBef>
            <a:spcAft>
              <a:spcPct val="35000"/>
            </a:spcAft>
          </a:pPr>
          <a:r>
            <a:rPr lang="ru-RU" sz="1800" kern="1200" dirty="0">
              <a:solidFill>
                <a:schemeClr val="bg1"/>
              </a:solidFill>
              <a:latin typeface="Times New Roman" panose="02020603050405020304" pitchFamily="18" charset="0"/>
              <a:cs typeface="Times New Roman" panose="02020603050405020304" pitchFamily="18" charset="0"/>
            </a:rPr>
            <a:t>ПП «Перемога АВК» - директор Клименко </a:t>
          </a:r>
          <a:r>
            <a:rPr lang="ru-RU" sz="1800" kern="1200" dirty="0" err="1">
              <a:solidFill>
                <a:schemeClr val="bg1"/>
              </a:solidFill>
              <a:latin typeface="Times New Roman" panose="02020603050405020304" pitchFamily="18" charset="0"/>
              <a:cs typeface="Times New Roman" panose="02020603050405020304" pitchFamily="18" charset="0"/>
            </a:rPr>
            <a:t>Володимир</a:t>
          </a:r>
          <a:r>
            <a:rPr lang="ru-RU" sz="1800" kern="1200" dirty="0">
              <a:solidFill>
                <a:schemeClr val="bg1"/>
              </a:solidFill>
              <a:latin typeface="Times New Roman" panose="02020603050405020304" pitchFamily="18" charset="0"/>
              <a:cs typeface="Times New Roman" panose="02020603050405020304" pitchFamily="18" charset="0"/>
            </a:rPr>
            <a:t> </a:t>
          </a:r>
          <a:r>
            <a:rPr lang="ru-RU" sz="1800" kern="1200" dirty="0" err="1">
              <a:solidFill>
                <a:schemeClr val="bg1"/>
              </a:solidFill>
              <a:latin typeface="Times New Roman" panose="02020603050405020304" pitchFamily="18" charset="0"/>
              <a:cs typeface="Times New Roman" panose="02020603050405020304" pitchFamily="18" charset="0"/>
            </a:rPr>
            <a:t>Іванович</a:t>
          </a:r>
          <a:r>
            <a:rPr lang="ru-RU" sz="1800" kern="1200" dirty="0">
              <a:solidFill>
                <a:schemeClr val="bg1"/>
              </a:solidFill>
              <a:latin typeface="Times New Roman" panose="02020603050405020304" pitchFamily="18" charset="0"/>
              <a:cs typeface="Times New Roman" panose="02020603050405020304" pitchFamily="18" charset="0"/>
            </a:rPr>
            <a:t> ;</a:t>
          </a:r>
          <a:endParaRPr lang="ru-RU" sz="1800" kern="1200" dirty="0">
            <a:solidFill>
              <a:schemeClr val="bg1"/>
            </a:solidFill>
          </a:endParaRPr>
        </a:p>
      </dsp:txBody>
      <dsp:txXfrm rot="10800000">
        <a:off x="2330041" y="1901"/>
        <a:ext cx="7801220" cy="648476"/>
      </dsp:txXfrm>
    </dsp:sp>
    <dsp:sp modelId="{CF3320AD-08CF-4125-B97F-EE095BFCF43A}">
      <dsp:nvSpPr>
        <dsp:cNvPr id="0" name=""/>
        <dsp:cNvSpPr/>
      </dsp:nvSpPr>
      <dsp:spPr>
        <a:xfrm>
          <a:off x="1843684" y="1901"/>
          <a:ext cx="648476" cy="64847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73C00FF-A4C4-48AF-B8FB-C9F6A52547EF}">
      <dsp:nvSpPr>
        <dsp:cNvPr id="0" name=""/>
        <dsp:cNvSpPr/>
      </dsp:nvSpPr>
      <dsp:spPr>
        <a:xfrm rot="10800000">
          <a:off x="2167922" y="812497"/>
          <a:ext cx="7963339" cy="648476"/>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960" tIns="68580" rIns="128016" bIns="68580" numCol="1" spcCol="1270" anchor="ctr" anchorCtr="0">
          <a:noAutofit/>
        </a:bodyPr>
        <a:lstStyle/>
        <a:p>
          <a:pPr lvl="0" algn="ctr" defTabSz="800100">
            <a:lnSpc>
              <a:spcPct val="90000"/>
            </a:lnSpc>
            <a:spcBef>
              <a:spcPct val="0"/>
            </a:spcBef>
            <a:spcAft>
              <a:spcPct val="35000"/>
            </a:spcAft>
          </a:pPr>
          <a:r>
            <a:rPr lang="ru-RU" sz="1800" kern="1200" dirty="0" smtClean="0">
              <a:solidFill>
                <a:schemeClr val="bg1"/>
              </a:solidFill>
              <a:latin typeface="Times New Roman" pitchFamily="18" charset="0"/>
              <a:cs typeface="Times New Roman" pitchFamily="18" charset="0"/>
            </a:rPr>
            <a:t>ТОВ «Нова Зоря </a:t>
          </a:r>
          <a:r>
            <a:rPr lang="ru-RU" sz="1800" kern="1200" dirty="0" err="1" smtClean="0">
              <a:solidFill>
                <a:schemeClr val="bg1"/>
              </a:solidFill>
              <a:latin typeface="Times New Roman" pitchFamily="18" charset="0"/>
              <a:cs typeface="Times New Roman" pitchFamily="18" charset="0"/>
            </a:rPr>
            <a:t>Дніпра</a:t>
          </a:r>
          <a:r>
            <a:rPr lang="ru-RU" sz="1800" kern="1200" dirty="0" smtClean="0">
              <a:solidFill>
                <a:schemeClr val="bg1"/>
              </a:solidFill>
              <a:latin typeface="Times New Roman" pitchFamily="18" charset="0"/>
              <a:cs typeface="Times New Roman" pitchFamily="18" charset="0"/>
            </a:rPr>
            <a:t>» – директор Нестеров </a:t>
          </a:r>
          <a:r>
            <a:rPr lang="ru-RU" sz="1800" kern="1200" dirty="0" err="1" smtClean="0">
              <a:solidFill>
                <a:schemeClr val="bg1"/>
              </a:solidFill>
              <a:latin typeface="Times New Roman" pitchFamily="18" charset="0"/>
              <a:cs typeface="Times New Roman" pitchFamily="18" charset="0"/>
            </a:rPr>
            <a:t>Сергій</a:t>
          </a:r>
          <a:r>
            <a:rPr lang="ru-RU" sz="1800" kern="1200" dirty="0" smtClean="0">
              <a:solidFill>
                <a:schemeClr val="bg1"/>
              </a:solidFill>
              <a:latin typeface="Times New Roman" pitchFamily="18" charset="0"/>
              <a:cs typeface="Times New Roman" pitchFamily="18" charset="0"/>
            </a:rPr>
            <a:t> </a:t>
          </a:r>
          <a:r>
            <a:rPr lang="ru-RU" sz="1800" kern="1200" dirty="0" err="1" smtClean="0">
              <a:solidFill>
                <a:schemeClr val="bg1"/>
              </a:solidFill>
              <a:latin typeface="Times New Roman" pitchFamily="18" charset="0"/>
              <a:cs typeface="Times New Roman" pitchFamily="18" charset="0"/>
            </a:rPr>
            <a:t>Володимирович</a:t>
          </a:r>
          <a:r>
            <a:rPr lang="ru-RU" sz="1800" kern="1200" dirty="0" smtClean="0">
              <a:solidFill>
                <a:schemeClr val="bg1"/>
              </a:solidFill>
              <a:latin typeface="Times New Roman" pitchFamily="18" charset="0"/>
              <a:cs typeface="Times New Roman" pitchFamily="18" charset="0"/>
            </a:rPr>
            <a:t>;</a:t>
          </a:r>
          <a:endParaRPr lang="ru-RU" sz="1800" kern="1200" dirty="0">
            <a:solidFill>
              <a:schemeClr val="bg1"/>
            </a:solidFill>
            <a:latin typeface="Times New Roman" pitchFamily="18" charset="0"/>
            <a:cs typeface="Times New Roman" pitchFamily="18" charset="0"/>
          </a:endParaRPr>
        </a:p>
      </dsp:txBody>
      <dsp:txXfrm rot="10800000">
        <a:off x="2330041" y="812497"/>
        <a:ext cx="7801220" cy="648476"/>
      </dsp:txXfrm>
    </dsp:sp>
    <dsp:sp modelId="{C06FB92B-4808-496E-B830-31B822B38BE2}">
      <dsp:nvSpPr>
        <dsp:cNvPr id="0" name=""/>
        <dsp:cNvSpPr/>
      </dsp:nvSpPr>
      <dsp:spPr>
        <a:xfrm>
          <a:off x="1843684" y="812497"/>
          <a:ext cx="648476" cy="64847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C3074F4-45CD-4D7D-A51C-12DA59FB9579}">
      <dsp:nvSpPr>
        <dsp:cNvPr id="0" name=""/>
        <dsp:cNvSpPr/>
      </dsp:nvSpPr>
      <dsp:spPr>
        <a:xfrm rot="10800000">
          <a:off x="2167922" y="1623094"/>
          <a:ext cx="7963339" cy="648476"/>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960" tIns="68580" rIns="128016" bIns="68580" numCol="1" spcCol="1270" anchor="ctr" anchorCtr="0">
          <a:noAutofit/>
        </a:bodyPr>
        <a:lstStyle/>
        <a:p>
          <a:pPr lvl="0" algn="ctr" defTabSz="800100">
            <a:lnSpc>
              <a:spcPct val="90000"/>
            </a:lnSpc>
            <a:spcBef>
              <a:spcPct val="0"/>
            </a:spcBef>
            <a:spcAft>
              <a:spcPct val="35000"/>
            </a:spcAft>
          </a:pPr>
          <a:r>
            <a:rPr lang="ru-RU" sz="1800" kern="1200" dirty="0" smtClean="0">
              <a:solidFill>
                <a:schemeClr val="bg1"/>
              </a:solidFill>
              <a:latin typeface="Times New Roman" panose="02020603050405020304" pitchFamily="18" charset="0"/>
              <a:cs typeface="Times New Roman" panose="02020603050405020304" pitchFamily="18" charset="0"/>
            </a:rPr>
            <a:t>ТОВ «ВПК АГРО» </a:t>
          </a:r>
          <a:r>
            <a:rPr lang="ru-RU" sz="1800" kern="1200" dirty="0">
              <a:solidFill>
                <a:schemeClr val="bg1"/>
              </a:solidFill>
              <a:latin typeface="Times New Roman" panose="02020603050405020304" pitchFamily="18" charset="0"/>
              <a:cs typeface="Times New Roman" panose="02020603050405020304" pitchFamily="18" charset="0"/>
            </a:rPr>
            <a:t>- директор Гавриленко </a:t>
          </a:r>
          <a:r>
            <a:rPr lang="ru-RU" sz="1800" kern="1200" dirty="0" err="1">
              <a:solidFill>
                <a:schemeClr val="bg1"/>
              </a:solidFill>
              <a:latin typeface="Times New Roman" panose="02020603050405020304" pitchFamily="18" charset="0"/>
              <a:cs typeface="Times New Roman" panose="02020603050405020304" pitchFamily="18" charset="0"/>
            </a:rPr>
            <a:t>Олександр</a:t>
          </a:r>
          <a:r>
            <a:rPr lang="ru-RU" sz="1800" kern="1200" dirty="0">
              <a:solidFill>
                <a:schemeClr val="bg1"/>
              </a:solidFill>
              <a:latin typeface="Times New Roman" panose="02020603050405020304" pitchFamily="18" charset="0"/>
              <a:cs typeface="Times New Roman" panose="02020603050405020304" pitchFamily="18" charset="0"/>
            </a:rPr>
            <a:t> </a:t>
          </a:r>
          <a:r>
            <a:rPr lang="ru-RU" sz="1800" kern="1200" dirty="0" err="1">
              <a:solidFill>
                <a:schemeClr val="bg1"/>
              </a:solidFill>
              <a:latin typeface="Times New Roman" panose="02020603050405020304" pitchFamily="18" charset="0"/>
              <a:cs typeface="Times New Roman" panose="02020603050405020304" pitchFamily="18" charset="0"/>
            </a:rPr>
            <a:t>Анатолійович</a:t>
          </a:r>
          <a:r>
            <a:rPr lang="ru-RU" sz="1800" kern="1200" dirty="0">
              <a:solidFill>
                <a:schemeClr val="bg1"/>
              </a:solidFill>
              <a:latin typeface="Times New Roman" panose="02020603050405020304" pitchFamily="18" charset="0"/>
              <a:cs typeface="Times New Roman" panose="02020603050405020304" pitchFamily="18" charset="0"/>
            </a:rPr>
            <a:t> ;</a:t>
          </a:r>
          <a:endParaRPr lang="ru-RU" sz="1800" kern="1200" dirty="0">
            <a:solidFill>
              <a:schemeClr val="bg1"/>
            </a:solidFill>
          </a:endParaRPr>
        </a:p>
      </dsp:txBody>
      <dsp:txXfrm rot="10800000">
        <a:off x="2330041" y="1623094"/>
        <a:ext cx="7801220" cy="648476"/>
      </dsp:txXfrm>
    </dsp:sp>
    <dsp:sp modelId="{CB7E578C-782F-4ADF-8C72-F0FEC9445237}">
      <dsp:nvSpPr>
        <dsp:cNvPr id="0" name=""/>
        <dsp:cNvSpPr/>
      </dsp:nvSpPr>
      <dsp:spPr>
        <a:xfrm>
          <a:off x="1843684" y="1623094"/>
          <a:ext cx="648476" cy="64847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0742DC9-C3F1-4128-80E2-0141B28D2879}">
      <dsp:nvSpPr>
        <dsp:cNvPr id="0" name=""/>
        <dsp:cNvSpPr/>
      </dsp:nvSpPr>
      <dsp:spPr>
        <a:xfrm rot="10800000">
          <a:off x="2167922" y="2433690"/>
          <a:ext cx="7963339" cy="648476"/>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960" tIns="68580" rIns="128016" bIns="68580" numCol="1" spcCol="1270" anchor="ctr" anchorCtr="0">
          <a:noAutofit/>
        </a:bodyPr>
        <a:lstStyle/>
        <a:p>
          <a:pPr lvl="0" algn="ctr" defTabSz="800100">
            <a:lnSpc>
              <a:spcPct val="90000"/>
            </a:lnSpc>
            <a:spcBef>
              <a:spcPct val="0"/>
            </a:spcBef>
            <a:spcAft>
              <a:spcPct val="35000"/>
            </a:spcAft>
          </a:pPr>
          <a:r>
            <a:rPr lang="ru-RU" sz="1800" kern="1200" dirty="0">
              <a:solidFill>
                <a:schemeClr val="bg1"/>
              </a:solidFill>
              <a:latin typeface="Times New Roman" panose="02020603050405020304" pitchFamily="18" charset="0"/>
              <a:cs typeface="Times New Roman" panose="02020603050405020304" pitchFamily="18" charset="0"/>
            </a:rPr>
            <a:t>ТОВ «</a:t>
          </a:r>
          <a:r>
            <a:rPr lang="ru-RU" sz="1800" kern="1200" dirty="0" err="1">
              <a:solidFill>
                <a:schemeClr val="bg1"/>
              </a:solidFill>
              <a:latin typeface="Times New Roman" panose="02020603050405020304" pitchFamily="18" charset="0"/>
              <a:cs typeface="Times New Roman" panose="02020603050405020304" pitchFamily="18" charset="0"/>
            </a:rPr>
            <a:t>Торгівельно</a:t>
          </a:r>
          <a:r>
            <a:rPr lang="ru-RU" sz="1800" kern="1200" dirty="0">
              <a:solidFill>
                <a:schemeClr val="bg1"/>
              </a:solidFill>
              <a:latin typeface="Times New Roman" panose="02020603050405020304" pitchFamily="18" charset="0"/>
              <a:cs typeface="Times New Roman" panose="02020603050405020304" pitchFamily="18" charset="0"/>
            </a:rPr>
            <a:t> - </a:t>
          </a:r>
          <a:r>
            <a:rPr lang="ru-RU" sz="1800" kern="1200" dirty="0" err="1">
              <a:solidFill>
                <a:schemeClr val="bg1"/>
              </a:solidFill>
              <a:latin typeface="Times New Roman" panose="02020603050405020304" pitchFamily="18" charset="0"/>
              <a:cs typeface="Times New Roman" panose="02020603050405020304" pitchFamily="18" charset="0"/>
            </a:rPr>
            <a:t>транспортна</a:t>
          </a:r>
          <a:r>
            <a:rPr lang="ru-RU" sz="1800" kern="1200" dirty="0">
              <a:solidFill>
                <a:schemeClr val="bg1"/>
              </a:solidFill>
              <a:latin typeface="Times New Roman" panose="02020603050405020304" pitchFamily="18" charset="0"/>
              <a:cs typeface="Times New Roman" panose="02020603050405020304" pitchFamily="18" charset="0"/>
            </a:rPr>
            <a:t> </a:t>
          </a:r>
          <a:r>
            <a:rPr lang="ru-RU" sz="1800" kern="1200" dirty="0" err="1">
              <a:solidFill>
                <a:schemeClr val="bg1"/>
              </a:solidFill>
              <a:latin typeface="Times New Roman" panose="02020603050405020304" pitchFamily="18" charset="0"/>
              <a:cs typeface="Times New Roman" panose="02020603050405020304" pitchFamily="18" charset="0"/>
            </a:rPr>
            <a:t>компанія</a:t>
          </a:r>
          <a:r>
            <a:rPr lang="ru-RU" sz="1800" kern="1200" dirty="0">
              <a:solidFill>
                <a:schemeClr val="bg1"/>
              </a:solidFill>
              <a:latin typeface="Times New Roman" panose="02020603050405020304" pitchFamily="18" charset="0"/>
              <a:cs typeface="Times New Roman" panose="02020603050405020304" pitchFamily="18" charset="0"/>
            </a:rPr>
            <a:t>» - директор</a:t>
          </a:r>
          <a:r>
            <a:rPr lang="uk-UA"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Виблий</a:t>
          </a: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Олег</a:t>
          </a:r>
          <a:r>
            <a:rPr lang="en-US" sz="1800" kern="1200" dirty="0">
              <a:solidFill>
                <a:schemeClr val="bg1"/>
              </a:solidFill>
              <a:latin typeface="Times New Roman" panose="02020603050405020304" pitchFamily="18" charset="0"/>
              <a:cs typeface="Times New Roman" panose="02020603050405020304" pitchFamily="18" charset="0"/>
            </a:rPr>
            <a:t> </a:t>
          </a:r>
          <a:r>
            <a:rPr lang="en-US" sz="1800" kern="1200" dirty="0" err="1">
              <a:solidFill>
                <a:schemeClr val="bg1"/>
              </a:solidFill>
              <a:latin typeface="Times New Roman" panose="02020603050405020304" pitchFamily="18" charset="0"/>
              <a:cs typeface="Times New Roman" panose="02020603050405020304" pitchFamily="18" charset="0"/>
            </a:rPr>
            <a:t>Миколайови</a:t>
          </a:r>
          <a:r>
            <a:rPr lang="en-US" sz="1800" kern="1200" dirty="0">
              <a:solidFill>
                <a:schemeClr val="bg1"/>
              </a:solidFill>
              <a:latin typeface="Times New Roman" panose="02020603050405020304" pitchFamily="18" charset="0"/>
              <a:cs typeface="Times New Roman" panose="02020603050405020304" pitchFamily="18" charset="0"/>
            </a:rPr>
            <a:t> </a:t>
          </a:r>
          <a:r>
            <a:rPr lang="uk-UA" sz="1800" kern="1200" dirty="0">
              <a:solidFill>
                <a:schemeClr val="bg1"/>
              </a:solidFill>
              <a:latin typeface="Times New Roman" panose="02020603050405020304" pitchFamily="18" charset="0"/>
              <a:cs typeface="Times New Roman" panose="02020603050405020304" pitchFamily="18" charset="0"/>
            </a:rPr>
            <a:t>;</a:t>
          </a:r>
          <a:endParaRPr lang="ru-RU" sz="1800" kern="1200" dirty="0">
            <a:solidFill>
              <a:schemeClr val="bg1"/>
            </a:solidFill>
          </a:endParaRPr>
        </a:p>
      </dsp:txBody>
      <dsp:txXfrm rot="10800000">
        <a:off x="2330041" y="2433690"/>
        <a:ext cx="7801220" cy="648476"/>
      </dsp:txXfrm>
    </dsp:sp>
    <dsp:sp modelId="{B378E9DA-C374-4A0E-8584-87EBFABF7495}">
      <dsp:nvSpPr>
        <dsp:cNvPr id="0" name=""/>
        <dsp:cNvSpPr/>
      </dsp:nvSpPr>
      <dsp:spPr>
        <a:xfrm>
          <a:off x="1843684" y="2433690"/>
          <a:ext cx="648476" cy="64847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EE97FD-F431-4580-A340-6CFF9BD85A3B}">
      <dsp:nvSpPr>
        <dsp:cNvPr id="0" name=""/>
        <dsp:cNvSpPr/>
      </dsp:nvSpPr>
      <dsp:spPr>
        <a:xfrm rot="10800000">
          <a:off x="2167922" y="3244286"/>
          <a:ext cx="7963339" cy="648476"/>
        </a:xfrm>
        <a:prstGeom prst="homePlat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85960" tIns="68580" rIns="128016"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latin typeface="Times New Roman" panose="02020603050405020304" pitchFamily="18" charset="0"/>
              <a:cs typeface="Times New Roman" panose="02020603050405020304" pitchFamily="18" charset="0"/>
            </a:rPr>
            <a:t>СПП «</a:t>
          </a:r>
          <a:r>
            <a:rPr lang="en-US" sz="1800" kern="1200" dirty="0" err="1" smtClean="0">
              <a:solidFill>
                <a:schemeClr val="bg1"/>
              </a:solidFill>
              <a:latin typeface="Times New Roman" panose="02020603050405020304" pitchFamily="18" charset="0"/>
              <a:cs typeface="Times New Roman" panose="02020603050405020304" pitchFamily="18" charset="0"/>
            </a:rPr>
            <a:t>Чумаки</a:t>
          </a:r>
          <a:r>
            <a:rPr lang="en-US" sz="1800" kern="1200" dirty="0" smtClean="0">
              <a:solidFill>
                <a:schemeClr val="bg1"/>
              </a:solidFill>
              <a:latin typeface="Times New Roman" panose="02020603050405020304" pitchFamily="18" charset="0"/>
              <a:cs typeface="Times New Roman" panose="02020603050405020304" pitchFamily="18" charset="0"/>
            </a:rPr>
            <a:t>» - </a:t>
          </a:r>
          <a:r>
            <a:rPr lang="en-US" sz="1800" kern="1200" dirty="0" err="1" smtClean="0">
              <a:solidFill>
                <a:schemeClr val="bg1"/>
              </a:solidFill>
              <a:latin typeface="Times New Roman" panose="02020603050405020304" pitchFamily="18" charset="0"/>
              <a:cs typeface="Times New Roman" panose="02020603050405020304" pitchFamily="18" charset="0"/>
            </a:rPr>
            <a:t>директор</a:t>
          </a:r>
          <a:r>
            <a:rPr lang="en-US" sz="1800" kern="1200" dirty="0" smtClean="0">
              <a:solidFill>
                <a:schemeClr val="bg1"/>
              </a:solidFill>
              <a:latin typeface="Times New Roman" panose="02020603050405020304" pitchFamily="18" charset="0"/>
              <a:cs typeface="Times New Roman" panose="02020603050405020304" pitchFamily="18" charset="0"/>
            </a:rPr>
            <a:t>   </a:t>
          </a:r>
          <a:r>
            <a:rPr lang="ru-RU" sz="1800" kern="1200" dirty="0" err="1" smtClean="0">
              <a:solidFill>
                <a:schemeClr val="bg1"/>
              </a:solidFill>
              <a:latin typeface="Times New Roman" panose="02020603050405020304" pitchFamily="18" charset="0"/>
              <a:cs typeface="Times New Roman" panose="02020603050405020304" pitchFamily="18" charset="0"/>
            </a:rPr>
            <a:t>Гарбуз</a:t>
          </a:r>
          <a:r>
            <a:rPr lang="ru-RU" sz="1800" kern="1200" dirty="0" smtClean="0">
              <a:solidFill>
                <a:schemeClr val="bg1"/>
              </a:solidFill>
              <a:latin typeface="Times New Roman" panose="02020603050405020304" pitchFamily="18" charset="0"/>
              <a:cs typeface="Times New Roman" panose="02020603050405020304" pitchFamily="18" charset="0"/>
            </a:rPr>
            <a:t> </a:t>
          </a:r>
          <a:r>
            <a:rPr lang="ru-RU" sz="1800" kern="1200" dirty="0" err="1" smtClean="0">
              <a:solidFill>
                <a:schemeClr val="bg1"/>
              </a:solidFill>
              <a:latin typeface="Times New Roman" panose="02020603050405020304" pitchFamily="18" charset="0"/>
              <a:cs typeface="Times New Roman" panose="02020603050405020304" pitchFamily="18" charset="0"/>
            </a:rPr>
            <a:t>Сергій</a:t>
          </a:r>
          <a:r>
            <a:rPr lang="ru-RU" sz="1800" kern="1200" dirty="0" smtClean="0">
              <a:solidFill>
                <a:schemeClr val="bg1"/>
              </a:solidFill>
              <a:latin typeface="Times New Roman" panose="02020603050405020304" pitchFamily="18" charset="0"/>
              <a:cs typeface="Times New Roman" panose="02020603050405020304" pitchFamily="18" charset="0"/>
            </a:rPr>
            <a:t> </a:t>
          </a:r>
          <a:r>
            <a:rPr lang="ru-RU" sz="1800" kern="1200" dirty="0" err="1" smtClean="0">
              <a:solidFill>
                <a:schemeClr val="bg1"/>
              </a:solidFill>
              <a:latin typeface="Times New Roman" panose="02020603050405020304" pitchFamily="18" charset="0"/>
              <a:cs typeface="Times New Roman" panose="02020603050405020304" pitchFamily="18" charset="0"/>
            </a:rPr>
            <a:t>Васильович</a:t>
          </a:r>
          <a:r>
            <a:rPr lang="uk-UA" sz="1800" kern="1200" dirty="0" smtClean="0">
              <a:solidFill>
                <a:schemeClr val="bg1"/>
              </a:solidFill>
              <a:latin typeface="Times New Roman" panose="02020603050405020304" pitchFamily="18" charset="0"/>
              <a:cs typeface="Times New Roman" panose="02020603050405020304" pitchFamily="18" charset="0"/>
            </a:rPr>
            <a:t>.</a:t>
          </a:r>
          <a:endParaRPr lang="ru-RU" sz="1800" kern="1200" dirty="0">
            <a:solidFill>
              <a:schemeClr val="bg1"/>
            </a:solidFill>
          </a:endParaRPr>
        </a:p>
      </dsp:txBody>
      <dsp:txXfrm rot="10800000">
        <a:off x="2330041" y="3244286"/>
        <a:ext cx="7801220" cy="648476"/>
      </dsp:txXfrm>
    </dsp:sp>
    <dsp:sp modelId="{F1C4C412-9382-4490-AFA5-168E10942DB7}">
      <dsp:nvSpPr>
        <dsp:cNvPr id="0" name=""/>
        <dsp:cNvSpPr/>
      </dsp:nvSpPr>
      <dsp:spPr>
        <a:xfrm>
          <a:off x="1843684" y="3244286"/>
          <a:ext cx="648476" cy="648476"/>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B80697-ED8F-4272-868E-EC7391122895}">
      <dsp:nvSpPr>
        <dsp:cNvPr id="0" name=""/>
        <dsp:cNvSpPr/>
      </dsp:nvSpPr>
      <dsp:spPr>
        <a:xfrm>
          <a:off x="3122525" y="2491997"/>
          <a:ext cx="2228949" cy="497000"/>
        </a:xfrm>
        <a:custGeom>
          <a:avLst/>
          <a:gdLst/>
          <a:ahLst/>
          <a:cxnLst/>
          <a:rect l="0" t="0" r="0" b="0"/>
          <a:pathLst>
            <a:path>
              <a:moveTo>
                <a:pt x="0" y="0"/>
              </a:moveTo>
              <a:lnTo>
                <a:pt x="0" y="296288"/>
              </a:lnTo>
              <a:lnTo>
                <a:pt x="2228949" y="296288"/>
              </a:lnTo>
              <a:lnTo>
                <a:pt x="2228949" y="497000"/>
              </a:lnTo>
            </a:path>
          </a:pathLst>
        </a:custGeom>
        <a:noFill/>
        <a:ln w="19050" cap="rnd"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53738069-3BF6-41F3-8416-6CEDF6D0FA51}">
      <dsp:nvSpPr>
        <dsp:cNvPr id="0" name=""/>
        <dsp:cNvSpPr/>
      </dsp:nvSpPr>
      <dsp:spPr>
        <a:xfrm>
          <a:off x="3076805" y="2491997"/>
          <a:ext cx="91440" cy="497000"/>
        </a:xfrm>
        <a:custGeom>
          <a:avLst/>
          <a:gdLst/>
          <a:ahLst/>
          <a:cxnLst/>
          <a:rect l="0" t="0" r="0" b="0"/>
          <a:pathLst>
            <a:path>
              <a:moveTo>
                <a:pt x="45720" y="0"/>
              </a:moveTo>
              <a:lnTo>
                <a:pt x="45720" y="497000"/>
              </a:lnTo>
            </a:path>
          </a:pathLst>
        </a:custGeom>
        <a:noFill/>
        <a:ln w="19050" cap="rnd"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418470A5-693B-4A0F-AC44-8A9AD637628D}">
      <dsp:nvSpPr>
        <dsp:cNvPr id="0" name=""/>
        <dsp:cNvSpPr/>
      </dsp:nvSpPr>
      <dsp:spPr>
        <a:xfrm>
          <a:off x="893576" y="2491997"/>
          <a:ext cx="2228949" cy="497000"/>
        </a:xfrm>
        <a:custGeom>
          <a:avLst/>
          <a:gdLst/>
          <a:ahLst/>
          <a:cxnLst/>
          <a:rect l="0" t="0" r="0" b="0"/>
          <a:pathLst>
            <a:path>
              <a:moveTo>
                <a:pt x="2228949" y="0"/>
              </a:moveTo>
              <a:lnTo>
                <a:pt x="2228949" y="296288"/>
              </a:lnTo>
              <a:lnTo>
                <a:pt x="0" y="296288"/>
              </a:lnTo>
              <a:lnTo>
                <a:pt x="0" y="497000"/>
              </a:lnTo>
            </a:path>
          </a:pathLst>
        </a:custGeom>
        <a:noFill/>
        <a:ln w="19050" cap="rnd" cmpd="sng" algn="ctr">
          <a:solidFill>
            <a:schemeClr val="accent4">
              <a:hueOff val="0"/>
              <a:satOff val="0"/>
              <a:lumOff val="0"/>
              <a:alphaOff val="0"/>
            </a:schemeClr>
          </a:solidFill>
          <a:prstDash val="solid"/>
        </a:ln>
        <a:effectLst/>
        <a:scene3d>
          <a:camera prst="orthographicFront">
            <a:rot lat="0" lon="0" rev="0"/>
          </a:camera>
          <a:lightRig rig="contrasting" dir="t">
            <a:rot lat="0" lon="0" rev="1200000"/>
          </a:lightRig>
        </a:scene3d>
        <a:sp3d z="-110000"/>
      </dsp:spPr>
      <dsp:style>
        <a:lnRef idx="2">
          <a:scrgbClr r="0" g="0" b="0"/>
        </a:lnRef>
        <a:fillRef idx="0">
          <a:scrgbClr r="0" g="0" b="0"/>
        </a:fillRef>
        <a:effectRef idx="0">
          <a:scrgbClr r="0" g="0" b="0"/>
        </a:effectRef>
        <a:fontRef idx="minor"/>
      </dsp:style>
    </dsp:sp>
    <dsp:sp modelId="{C8CFFBAD-CEF4-441B-86EE-F61670D613E8}">
      <dsp:nvSpPr>
        <dsp:cNvPr id="0" name=""/>
        <dsp:cNvSpPr/>
      </dsp:nvSpPr>
      <dsp:spPr>
        <a:xfrm>
          <a:off x="2291831" y="1631805"/>
          <a:ext cx="1661387" cy="860192"/>
        </a:xfrm>
        <a:prstGeom prst="rect">
          <a:avLst/>
        </a:prstGeom>
        <a:solidFill>
          <a:schemeClr val="accent2">
            <a:hueOff val="0"/>
            <a:satOff val="0"/>
            <a:lumOff val="0"/>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1">
          <a:scrgbClr r="0" g="0" b="0"/>
        </a:effectRef>
        <a:fontRef idx="minor">
          <a:schemeClr val="lt1"/>
        </a:fontRef>
      </dsp:style>
      <dsp:txBody>
        <a:bodyPr spcFirstLastPara="0" vert="horz" wrap="square" lIns="7620" tIns="7620" rIns="7620" bIns="121383" numCol="1" spcCol="1270" anchor="ctr" anchorCtr="0">
          <a:noAutofit/>
        </a:bodyPr>
        <a:lstStyle/>
        <a:p>
          <a:pPr lvl="0" algn="ctr" defTabSz="533400">
            <a:lnSpc>
              <a:spcPct val="90000"/>
            </a:lnSpc>
            <a:spcBef>
              <a:spcPct val="0"/>
            </a:spcBef>
            <a:spcAft>
              <a:spcPct val="35000"/>
            </a:spcAft>
          </a:pPr>
          <a:r>
            <a:rPr lang="ru-RU" sz="1200" i="1" u="none" kern="1200" dirty="0" err="1">
              <a:effectLst>
                <a:outerShdw blurRad="38100" dist="38100" dir="2700000" algn="tl">
                  <a:srgbClr val="000000">
                    <a:alpha val="43137"/>
                  </a:srgbClr>
                </a:outerShdw>
              </a:effectLst>
            </a:rPr>
            <a:t>Обсяг</a:t>
          </a:r>
          <a:r>
            <a:rPr lang="ru-RU" sz="1200" i="1" u="none" kern="1200" dirty="0">
              <a:effectLst>
                <a:outerShdw blurRad="38100" dist="38100" dir="2700000" algn="tl">
                  <a:srgbClr val="000000">
                    <a:alpha val="43137"/>
                  </a:srgbClr>
                </a:outerShdw>
              </a:effectLst>
            </a:rPr>
            <a:t> </a:t>
          </a:r>
          <a:r>
            <a:rPr lang="ru-RU" sz="1200" i="1" u="none" kern="1200" dirty="0" err="1">
              <a:effectLst>
                <a:outerShdw blurRad="38100" dist="38100" dir="2700000" algn="tl">
                  <a:srgbClr val="000000">
                    <a:alpha val="43137"/>
                  </a:srgbClr>
                </a:outerShdw>
              </a:effectLst>
            </a:rPr>
            <a:t>видатків</a:t>
          </a:r>
          <a:r>
            <a:rPr lang="ru-RU" sz="1200" i="1" u="none" kern="1200" dirty="0">
              <a:effectLst>
                <a:outerShdw blurRad="38100" dist="38100" dir="2700000" algn="tl">
                  <a:srgbClr val="000000">
                    <a:alpha val="43137"/>
                  </a:srgbClr>
                </a:outerShdw>
              </a:effectLst>
            </a:rPr>
            <a:t> на </a:t>
          </a:r>
          <a:r>
            <a:rPr lang="ru-RU" sz="1200" i="1" u="none" kern="1200" dirty="0" err="1">
              <a:effectLst>
                <a:outerShdw blurRad="38100" dist="38100" dir="2700000" algn="tl">
                  <a:srgbClr val="000000">
                    <a:alpha val="43137"/>
                  </a:srgbClr>
                </a:outerShdw>
              </a:effectLst>
            </a:rPr>
            <a:t>утримання</a:t>
          </a:r>
          <a:r>
            <a:rPr lang="ru-RU" sz="1200" i="1" u="none" kern="1200" dirty="0">
              <a:effectLst>
                <a:outerShdw blurRad="38100" dist="38100" dir="2700000" algn="tl">
                  <a:srgbClr val="000000">
                    <a:alpha val="43137"/>
                  </a:srgbClr>
                </a:outerShdw>
              </a:effectLst>
            </a:rPr>
            <a:t> </a:t>
          </a:r>
          <a:r>
            <a:rPr lang="ru-RU" sz="1200" i="1" u="none" kern="1200" dirty="0" err="1">
              <a:effectLst>
                <a:outerShdw blurRad="38100" dist="38100" dir="2700000" algn="tl">
                  <a:srgbClr val="000000">
                    <a:alpha val="43137"/>
                  </a:srgbClr>
                </a:outerShdw>
              </a:effectLst>
            </a:rPr>
            <a:t>закладів</a:t>
          </a:r>
          <a:r>
            <a:rPr lang="ru-RU" sz="1200" i="1" u="none" kern="1200" dirty="0">
              <a:effectLst>
                <a:outerShdw blurRad="38100" dist="38100" dir="2700000" algn="tl">
                  <a:srgbClr val="000000">
                    <a:alpha val="43137"/>
                  </a:srgbClr>
                </a:outerShdw>
              </a:effectLst>
            </a:rPr>
            <a:t> </a:t>
          </a:r>
          <a:r>
            <a:rPr lang="ru-RU" sz="1200" i="1" u="none" kern="1200" dirty="0" err="1">
              <a:effectLst>
                <a:outerShdw blurRad="38100" dist="38100" dir="2700000" algn="tl">
                  <a:srgbClr val="000000">
                    <a:alpha val="43137"/>
                  </a:srgbClr>
                </a:outerShdw>
              </a:effectLst>
            </a:rPr>
            <a:t>освіти</a:t>
          </a:r>
          <a:endParaRPr lang="ru-RU" sz="1200" i="1" u="none" kern="1200" dirty="0">
            <a:effectLst>
              <a:outerShdw blurRad="38100" dist="38100" dir="2700000" algn="tl">
                <a:srgbClr val="000000">
                  <a:alpha val="43137"/>
                </a:srgbClr>
              </a:outerShdw>
            </a:effectLst>
          </a:endParaRPr>
        </a:p>
      </dsp:txBody>
      <dsp:txXfrm>
        <a:off x="2291831" y="1631805"/>
        <a:ext cx="1661387" cy="860192"/>
      </dsp:txXfrm>
    </dsp:sp>
    <dsp:sp modelId="{84FC1E8E-3A30-4DA6-8E27-7EBF80DAD062}">
      <dsp:nvSpPr>
        <dsp:cNvPr id="0" name=""/>
        <dsp:cNvSpPr/>
      </dsp:nvSpPr>
      <dsp:spPr>
        <a:xfrm>
          <a:off x="2624109" y="2300843"/>
          <a:ext cx="1495248" cy="28673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lvl="0" algn="r" defTabSz="622300">
            <a:lnSpc>
              <a:spcPct val="90000"/>
            </a:lnSpc>
            <a:spcBef>
              <a:spcPct val="0"/>
            </a:spcBef>
            <a:spcAft>
              <a:spcPct val="35000"/>
            </a:spcAft>
          </a:pPr>
          <a:r>
            <a:rPr lang="ru-RU" sz="1400" i="1" u="none" kern="1200" dirty="0">
              <a:effectLst>
                <a:outerShdw blurRad="38100" dist="38100" dir="2700000" algn="tl">
                  <a:srgbClr val="000000">
                    <a:alpha val="43137"/>
                  </a:srgbClr>
                </a:outerShdw>
              </a:effectLst>
            </a:rPr>
            <a:t>36156,7 </a:t>
          </a:r>
          <a:r>
            <a:rPr lang="ru-RU" sz="1400" i="1" u="none" kern="1200" dirty="0" err="1">
              <a:effectLst>
                <a:outerShdw blurRad="38100" dist="38100" dir="2700000" algn="tl">
                  <a:srgbClr val="000000">
                    <a:alpha val="43137"/>
                  </a:srgbClr>
                </a:outerShdw>
              </a:effectLst>
            </a:rPr>
            <a:t>тис.грн</a:t>
          </a:r>
          <a:r>
            <a:rPr lang="ru-RU" sz="1400" i="1" u="none" kern="1200" dirty="0">
              <a:effectLst>
                <a:outerShdw blurRad="38100" dist="38100" dir="2700000" algn="tl">
                  <a:srgbClr val="000000">
                    <a:alpha val="43137"/>
                  </a:srgbClr>
                </a:outerShdw>
              </a:effectLst>
            </a:rPr>
            <a:t>.</a:t>
          </a:r>
        </a:p>
      </dsp:txBody>
      <dsp:txXfrm>
        <a:off x="2624109" y="2300843"/>
        <a:ext cx="1495248" cy="286730"/>
      </dsp:txXfrm>
    </dsp:sp>
    <dsp:sp modelId="{8A317F40-532E-403B-B3FC-A63B596CE500}">
      <dsp:nvSpPr>
        <dsp:cNvPr id="0" name=""/>
        <dsp:cNvSpPr/>
      </dsp:nvSpPr>
      <dsp:spPr>
        <a:xfrm>
          <a:off x="62882" y="2988998"/>
          <a:ext cx="1661387" cy="860192"/>
        </a:xfrm>
        <a:prstGeom prst="rect">
          <a:avLst/>
        </a:prstGeom>
        <a:solidFill>
          <a:schemeClr val="accent3">
            <a:hueOff val="0"/>
            <a:satOff val="0"/>
            <a:lumOff val="0"/>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90" tIns="8890" rIns="8890" bIns="121383" numCol="1" spcCol="1270" anchor="ctr" anchorCtr="0">
          <a:noAutofit/>
        </a:bodyPr>
        <a:lstStyle/>
        <a:p>
          <a:pPr lvl="0" algn="ctr" defTabSz="622300">
            <a:lnSpc>
              <a:spcPct val="90000"/>
            </a:lnSpc>
            <a:spcBef>
              <a:spcPct val="0"/>
            </a:spcBef>
            <a:spcAft>
              <a:spcPct val="35000"/>
            </a:spcAft>
          </a:pPr>
          <a:r>
            <a:rPr lang="ru-RU" sz="1400" i="1" u="none" kern="1200" dirty="0" err="1">
              <a:effectLst>
                <a:outerShdw blurRad="38100" dist="38100" dir="2700000" algn="tl">
                  <a:srgbClr val="000000">
                    <a:alpha val="43137"/>
                  </a:srgbClr>
                </a:outerShdw>
              </a:effectLst>
            </a:rPr>
            <a:t>Заробітна</a:t>
          </a:r>
          <a:r>
            <a:rPr lang="ru-RU" sz="1400" i="1" u="none" kern="1200" dirty="0">
              <a:effectLst>
                <a:outerShdw blurRad="38100" dist="38100" dir="2700000" algn="tl">
                  <a:srgbClr val="000000">
                    <a:alpha val="43137"/>
                  </a:srgbClr>
                </a:outerShdw>
              </a:effectLst>
            </a:rPr>
            <a:t> плата з </a:t>
          </a:r>
          <a:r>
            <a:rPr lang="ru-RU" sz="1400" i="1" u="none" kern="1200" dirty="0" err="1">
              <a:effectLst>
                <a:outerShdw blurRad="38100" dist="38100" dir="2700000" algn="tl">
                  <a:srgbClr val="000000">
                    <a:alpha val="43137"/>
                  </a:srgbClr>
                </a:outerShdw>
              </a:effectLst>
            </a:rPr>
            <a:t>нарахуваннями</a:t>
          </a:r>
          <a:endParaRPr lang="ru-RU" sz="1400" i="1" u="none" kern="1200" dirty="0">
            <a:effectLst>
              <a:outerShdw blurRad="38100" dist="38100" dir="2700000" algn="tl">
                <a:srgbClr val="000000">
                  <a:alpha val="43137"/>
                </a:srgbClr>
              </a:outerShdw>
            </a:effectLst>
          </a:endParaRPr>
        </a:p>
      </dsp:txBody>
      <dsp:txXfrm>
        <a:off x="62882" y="2988998"/>
        <a:ext cx="1661387" cy="860192"/>
      </dsp:txXfrm>
    </dsp:sp>
    <dsp:sp modelId="{462EFC9B-D5FF-4BDC-BCEC-67C1DC9184E7}">
      <dsp:nvSpPr>
        <dsp:cNvPr id="0" name=""/>
        <dsp:cNvSpPr/>
      </dsp:nvSpPr>
      <dsp:spPr>
        <a:xfrm>
          <a:off x="395159" y="3658036"/>
          <a:ext cx="1495248" cy="28673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5560" tIns="8890" rIns="35560" bIns="8890" numCol="1" spcCol="1270" anchor="ctr" anchorCtr="0">
          <a:noAutofit/>
        </a:bodyPr>
        <a:lstStyle/>
        <a:p>
          <a:pPr lvl="0" algn="r" defTabSz="622300">
            <a:lnSpc>
              <a:spcPct val="90000"/>
            </a:lnSpc>
            <a:spcBef>
              <a:spcPct val="0"/>
            </a:spcBef>
            <a:spcAft>
              <a:spcPct val="35000"/>
            </a:spcAft>
          </a:pPr>
          <a:r>
            <a:rPr lang="ru-RU" sz="1400" i="1" u="none" kern="1200" dirty="0">
              <a:effectLst>
                <a:outerShdw blurRad="38100" dist="38100" dir="2700000" algn="tl">
                  <a:srgbClr val="000000">
                    <a:alpha val="43137"/>
                  </a:srgbClr>
                </a:outerShdw>
              </a:effectLst>
            </a:rPr>
            <a:t>21488,0 </a:t>
          </a:r>
          <a:r>
            <a:rPr lang="ru-RU" sz="1400" i="1" u="none" kern="1200" dirty="0" err="1">
              <a:effectLst>
                <a:outerShdw blurRad="38100" dist="38100" dir="2700000" algn="tl">
                  <a:srgbClr val="000000">
                    <a:alpha val="43137"/>
                  </a:srgbClr>
                </a:outerShdw>
              </a:effectLst>
            </a:rPr>
            <a:t>тис.грн</a:t>
          </a:r>
          <a:r>
            <a:rPr lang="ru-RU" sz="1400" i="1" u="none" kern="1200" dirty="0">
              <a:effectLst>
                <a:outerShdw blurRad="38100" dist="38100" dir="2700000" algn="tl">
                  <a:srgbClr val="000000">
                    <a:alpha val="43137"/>
                  </a:srgbClr>
                </a:outerShdw>
              </a:effectLst>
            </a:rPr>
            <a:t>.</a:t>
          </a:r>
        </a:p>
      </dsp:txBody>
      <dsp:txXfrm>
        <a:off x="395159" y="3658036"/>
        <a:ext cx="1495248" cy="286730"/>
      </dsp:txXfrm>
    </dsp:sp>
    <dsp:sp modelId="{7279313B-5204-4268-951B-1E9C4E3F126B}">
      <dsp:nvSpPr>
        <dsp:cNvPr id="0" name=""/>
        <dsp:cNvSpPr/>
      </dsp:nvSpPr>
      <dsp:spPr>
        <a:xfrm>
          <a:off x="2291831" y="2988998"/>
          <a:ext cx="1661387" cy="860192"/>
        </a:xfrm>
        <a:prstGeom prst="rect">
          <a:avLst/>
        </a:prstGeom>
        <a:solidFill>
          <a:schemeClr val="accent3">
            <a:hueOff val="550722"/>
            <a:satOff val="2117"/>
            <a:lumOff val="294"/>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8890" tIns="8890" rIns="8890" bIns="121383" numCol="1" spcCol="1270" anchor="ctr" anchorCtr="0">
          <a:noAutofit/>
        </a:bodyPr>
        <a:lstStyle/>
        <a:p>
          <a:pPr lvl="0" algn="ctr" defTabSz="622300">
            <a:lnSpc>
              <a:spcPct val="90000"/>
            </a:lnSpc>
            <a:spcBef>
              <a:spcPct val="0"/>
            </a:spcBef>
            <a:spcAft>
              <a:spcPct val="35000"/>
            </a:spcAft>
          </a:pPr>
          <a:r>
            <a:rPr lang="ru-RU" sz="1400" i="1" u="none" kern="1200" dirty="0" err="1">
              <a:effectLst>
                <a:outerShdw blurRad="38100" dist="38100" dir="2700000" algn="tl">
                  <a:srgbClr val="000000">
                    <a:alpha val="43137"/>
                  </a:srgbClr>
                </a:outerShdw>
              </a:effectLst>
            </a:rPr>
            <a:t>Енергоносії</a:t>
          </a:r>
          <a:endParaRPr lang="ru-RU" sz="1400" i="1" u="none" kern="1200" dirty="0">
            <a:effectLst>
              <a:outerShdw blurRad="38100" dist="38100" dir="2700000" algn="tl">
                <a:srgbClr val="000000">
                  <a:alpha val="43137"/>
                </a:srgbClr>
              </a:outerShdw>
            </a:effectLst>
          </a:endParaRPr>
        </a:p>
      </dsp:txBody>
      <dsp:txXfrm>
        <a:off x="2291831" y="2988998"/>
        <a:ext cx="1661387" cy="860192"/>
      </dsp:txXfrm>
    </dsp:sp>
    <dsp:sp modelId="{DDF04EC6-D026-4265-833D-8973299D2C61}">
      <dsp:nvSpPr>
        <dsp:cNvPr id="0" name=""/>
        <dsp:cNvSpPr/>
      </dsp:nvSpPr>
      <dsp:spPr>
        <a:xfrm>
          <a:off x="2624109" y="3658036"/>
          <a:ext cx="1495248" cy="28673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38100" tIns="9525" rIns="38100" bIns="9525" numCol="1" spcCol="1270" anchor="ctr" anchorCtr="0">
          <a:noAutofit/>
        </a:bodyPr>
        <a:lstStyle/>
        <a:p>
          <a:pPr lvl="0" algn="r" defTabSz="666750">
            <a:lnSpc>
              <a:spcPct val="90000"/>
            </a:lnSpc>
            <a:spcBef>
              <a:spcPct val="0"/>
            </a:spcBef>
            <a:spcAft>
              <a:spcPct val="35000"/>
            </a:spcAft>
          </a:pPr>
          <a:r>
            <a:rPr lang="ru-RU" sz="1500" i="1" u="none" kern="1200" dirty="0">
              <a:effectLst>
                <a:outerShdw blurRad="38100" dist="38100" dir="2700000" algn="tl">
                  <a:srgbClr val="000000">
                    <a:alpha val="43137"/>
                  </a:srgbClr>
                </a:outerShdw>
              </a:effectLst>
            </a:rPr>
            <a:t>2126,6 </a:t>
          </a:r>
          <a:r>
            <a:rPr lang="ru-RU" sz="1500" i="1" u="none" kern="1200" dirty="0" err="1">
              <a:effectLst>
                <a:outerShdw blurRad="38100" dist="38100" dir="2700000" algn="tl">
                  <a:srgbClr val="000000">
                    <a:alpha val="43137"/>
                  </a:srgbClr>
                </a:outerShdw>
              </a:effectLst>
            </a:rPr>
            <a:t>тис.грн</a:t>
          </a:r>
          <a:r>
            <a:rPr lang="ru-RU" sz="1500" i="1" u="none" kern="1200" dirty="0">
              <a:effectLst>
                <a:outerShdw blurRad="38100" dist="38100" dir="2700000" algn="tl">
                  <a:srgbClr val="000000">
                    <a:alpha val="43137"/>
                  </a:srgbClr>
                </a:outerShdw>
              </a:effectLst>
            </a:rPr>
            <a:t>.</a:t>
          </a:r>
        </a:p>
      </dsp:txBody>
      <dsp:txXfrm>
        <a:off x="2624109" y="3658036"/>
        <a:ext cx="1495248" cy="286730"/>
      </dsp:txXfrm>
    </dsp:sp>
    <dsp:sp modelId="{5ADC74C0-F6F0-4EAF-9455-FD995D790D9B}">
      <dsp:nvSpPr>
        <dsp:cNvPr id="0" name=""/>
        <dsp:cNvSpPr/>
      </dsp:nvSpPr>
      <dsp:spPr>
        <a:xfrm>
          <a:off x="4520781" y="2988998"/>
          <a:ext cx="1661387" cy="860192"/>
        </a:xfrm>
        <a:prstGeom prst="rect">
          <a:avLst/>
        </a:prstGeom>
        <a:solidFill>
          <a:schemeClr val="accent3">
            <a:hueOff val="1101445"/>
            <a:satOff val="4234"/>
            <a:lumOff val="588"/>
            <a:alphaOff val="0"/>
          </a:schemeClr>
        </a:solidFill>
        <a:ln>
          <a:noFill/>
        </a:ln>
        <a:effectLst>
          <a:outerShdw blurRad="38100" dist="25400" dir="5400000" rotWithShape="0">
            <a:srgbClr val="000000">
              <a:alpha val="45000"/>
            </a:srgbClr>
          </a:outerShdw>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6985" tIns="6985" rIns="6985" bIns="121383" numCol="1" spcCol="1270" anchor="ctr" anchorCtr="0">
          <a:noAutofit/>
        </a:bodyPr>
        <a:lstStyle/>
        <a:p>
          <a:pPr lvl="0" algn="ctr" defTabSz="488950">
            <a:lnSpc>
              <a:spcPct val="90000"/>
            </a:lnSpc>
            <a:spcBef>
              <a:spcPct val="0"/>
            </a:spcBef>
            <a:spcAft>
              <a:spcPct val="35000"/>
            </a:spcAft>
          </a:pPr>
          <a:r>
            <a:rPr lang="ru-RU" sz="1100" i="1" u="none" kern="1200" dirty="0" err="1">
              <a:effectLst>
                <a:outerShdw blurRad="38100" dist="38100" dir="2700000" algn="tl">
                  <a:srgbClr val="000000">
                    <a:alpha val="43137"/>
                  </a:srgbClr>
                </a:outerShdw>
              </a:effectLst>
            </a:rPr>
            <a:t>Прибання</a:t>
          </a:r>
          <a:r>
            <a:rPr lang="ru-RU" sz="1100" i="1" u="none" kern="1200" dirty="0">
              <a:effectLst>
                <a:outerShdw blurRad="38100" dist="38100" dir="2700000" algn="tl">
                  <a:srgbClr val="000000">
                    <a:alpha val="43137"/>
                  </a:srgbClr>
                </a:outerShdw>
              </a:effectLst>
            </a:rPr>
            <a:t> </a:t>
          </a:r>
          <a:r>
            <a:rPr lang="ru-RU" sz="1100" i="1" u="none" kern="1200" dirty="0" err="1">
              <a:effectLst>
                <a:outerShdw blurRad="38100" dist="38100" dir="2700000" algn="tl">
                  <a:srgbClr val="000000">
                    <a:alpha val="43137"/>
                  </a:srgbClr>
                </a:outerShdw>
              </a:effectLst>
            </a:rPr>
            <a:t>техніки</a:t>
          </a:r>
          <a:r>
            <a:rPr lang="ru-RU" sz="1100" i="1" u="none" kern="1200" dirty="0">
              <a:effectLst>
                <a:outerShdw blurRad="38100" dist="38100" dir="2700000" algn="tl">
                  <a:srgbClr val="000000">
                    <a:alpha val="43137"/>
                  </a:srgbClr>
                </a:outerShdw>
              </a:effectLst>
            </a:rPr>
            <a:t> та </a:t>
          </a:r>
          <a:r>
            <a:rPr lang="ru-RU" sz="1100" i="1" u="none" kern="1200" dirty="0" err="1">
              <a:effectLst>
                <a:outerShdw blurRad="38100" dist="38100" dir="2700000" algn="tl">
                  <a:srgbClr val="000000">
                    <a:alpha val="43137"/>
                  </a:srgbClr>
                </a:outerShdw>
              </a:effectLst>
            </a:rPr>
            <a:t>мультимедійного</a:t>
          </a:r>
          <a:r>
            <a:rPr lang="ru-RU" sz="1100" i="1" u="none" kern="1200" dirty="0">
              <a:effectLst>
                <a:outerShdw blurRad="38100" dist="38100" dir="2700000" algn="tl">
                  <a:srgbClr val="000000">
                    <a:alpha val="43137"/>
                  </a:srgbClr>
                </a:outerShdw>
              </a:effectLst>
            </a:rPr>
            <a:t> </a:t>
          </a:r>
          <a:r>
            <a:rPr lang="ru-RU" sz="1100" i="1" u="none" kern="1200" dirty="0" err="1">
              <a:effectLst>
                <a:outerShdw blurRad="38100" dist="38100" dir="2700000" algn="tl">
                  <a:srgbClr val="000000">
                    <a:alpha val="43137"/>
                  </a:srgbClr>
                </a:outerShdw>
              </a:effectLst>
            </a:rPr>
            <a:t>обладнання</a:t>
          </a:r>
          <a:endParaRPr lang="ru-RU" sz="1100" i="1" u="none" kern="1200" dirty="0">
            <a:effectLst>
              <a:outerShdw blurRad="38100" dist="38100" dir="2700000" algn="tl">
                <a:srgbClr val="000000">
                  <a:alpha val="43137"/>
                </a:srgbClr>
              </a:outerShdw>
            </a:effectLst>
          </a:endParaRPr>
        </a:p>
      </dsp:txBody>
      <dsp:txXfrm>
        <a:off x="4520781" y="2988998"/>
        <a:ext cx="1661387" cy="860192"/>
      </dsp:txXfrm>
    </dsp:sp>
    <dsp:sp modelId="{B90BE49B-5694-4A52-BE2E-6A0D5A278846}">
      <dsp:nvSpPr>
        <dsp:cNvPr id="0" name=""/>
        <dsp:cNvSpPr/>
      </dsp:nvSpPr>
      <dsp:spPr>
        <a:xfrm>
          <a:off x="4853058" y="3658036"/>
          <a:ext cx="1495248" cy="286730"/>
        </a:xfrm>
        <a:prstGeom prst="rect">
          <a:avLst/>
        </a:prstGeom>
        <a:solidFill>
          <a:schemeClr val="lt1">
            <a:alpha val="90000"/>
            <a:hueOff val="0"/>
            <a:satOff val="0"/>
            <a:lumOff val="0"/>
            <a:alphaOff val="0"/>
          </a:schemeClr>
        </a:solidFill>
        <a:ln>
          <a:noFill/>
        </a:ln>
        <a:effectLst/>
        <a:scene3d>
          <a:camera prst="orthographicFront">
            <a:rot lat="0" lon="0" rev="0"/>
          </a:camera>
          <a:lightRig rig="contrasting" dir="t">
            <a:rot lat="0" lon="0" rev="1200000"/>
          </a:lightRig>
        </a:scene3d>
        <a:sp3d z="300000" contourW="19050" prstMaterial="metal">
          <a:bevelT w="88900" h="203200"/>
          <a:bevelB w="165100" h="254000"/>
        </a:sp3d>
      </dsp:spPr>
      <dsp:style>
        <a:lnRef idx="0">
          <a:scrgbClr r="0" g="0" b="0"/>
        </a:lnRef>
        <a:fillRef idx="1">
          <a:scrgbClr r="0" g="0" b="0"/>
        </a:fillRef>
        <a:effectRef idx="0">
          <a:scrgbClr r="0" g="0" b="0"/>
        </a:effectRef>
        <a:fontRef idx="minor"/>
      </dsp:style>
      <dsp:txBody>
        <a:bodyPr spcFirstLastPara="0" vert="horz" wrap="square" lIns="40640" tIns="10160" rIns="40640" bIns="10160" numCol="1" spcCol="1270" anchor="ctr" anchorCtr="0">
          <a:noAutofit/>
        </a:bodyPr>
        <a:lstStyle/>
        <a:p>
          <a:pPr lvl="0" algn="r" defTabSz="711200">
            <a:lnSpc>
              <a:spcPct val="90000"/>
            </a:lnSpc>
            <a:spcBef>
              <a:spcPct val="0"/>
            </a:spcBef>
            <a:spcAft>
              <a:spcPct val="35000"/>
            </a:spcAft>
          </a:pPr>
          <a:r>
            <a:rPr lang="ru-RU" sz="1600" i="1" u="none" kern="1200" dirty="0">
              <a:effectLst>
                <a:outerShdw blurRad="38100" dist="38100" dir="2700000" algn="tl">
                  <a:srgbClr val="000000">
                    <a:alpha val="43137"/>
                  </a:srgbClr>
                </a:outerShdw>
              </a:effectLst>
            </a:rPr>
            <a:t>167,8 </a:t>
          </a:r>
          <a:r>
            <a:rPr lang="ru-RU" sz="1600" i="1" u="none" kern="1200" dirty="0" err="1">
              <a:effectLst>
                <a:outerShdw blurRad="38100" dist="38100" dir="2700000" algn="tl">
                  <a:srgbClr val="000000">
                    <a:alpha val="43137"/>
                  </a:srgbClr>
                </a:outerShdw>
              </a:effectLst>
            </a:rPr>
            <a:t>тис.грн</a:t>
          </a:r>
          <a:r>
            <a:rPr lang="ru-RU" sz="1600" i="1" u="none" kern="1200" dirty="0">
              <a:effectLst>
                <a:outerShdw blurRad="38100" dist="38100" dir="2700000" algn="tl">
                  <a:srgbClr val="000000">
                    <a:alpha val="43137"/>
                  </a:srgbClr>
                </a:outerShdw>
              </a:effectLst>
            </a:rPr>
            <a:t>.</a:t>
          </a:r>
        </a:p>
      </dsp:txBody>
      <dsp:txXfrm>
        <a:off x="4853058" y="3658036"/>
        <a:ext cx="1495248" cy="28673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27BA9D-E905-4615-A9ED-F2DDBEF9D672}">
      <dsp:nvSpPr>
        <dsp:cNvPr id="0" name=""/>
        <dsp:cNvSpPr/>
      </dsp:nvSpPr>
      <dsp:spPr>
        <a:xfrm>
          <a:off x="3002189" y="0"/>
          <a:ext cx="5665931" cy="5665931"/>
        </a:xfrm>
        <a:prstGeom prst="triangle">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B49CCD1-5283-45D0-96C4-00978E58789B}">
      <dsp:nvSpPr>
        <dsp:cNvPr id="0" name=""/>
        <dsp:cNvSpPr/>
      </dsp:nvSpPr>
      <dsp:spPr>
        <a:xfrm>
          <a:off x="4847206" y="569636"/>
          <a:ext cx="4650783" cy="1341232"/>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uk-UA" sz="1700" kern="1200" dirty="0">
              <a:latin typeface="Times New Roman" panose="02020603050405020304" pitchFamily="18" charset="0"/>
              <a:ea typeface="Calibri" panose="020F0502020204030204" pitchFamily="34" charset="0"/>
              <a:cs typeface="Times New Roman" panose="02020603050405020304" pitchFamily="18" charset="0"/>
            </a:rPr>
            <a:t>Будівництво закладу дошкільної освіти </a:t>
          </a:r>
          <a:r>
            <a:rPr lang="uk-UA" sz="1700" kern="1200" dirty="0" smtClean="0">
              <a:latin typeface="Times New Roman" panose="02020603050405020304" pitchFamily="18" charset="0"/>
              <a:ea typeface="Calibri" panose="020F0502020204030204" pitchFamily="34" charset="0"/>
              <a:cs typeface="Times New Roman" panose="02020603050405020304" pitchFamily="18" charset="0"/>
            </a:rPr>
            <a:t>по </a:t>
          </a:r>
          <a:r>
            <a:rPr lang="uk-UA" sz="1700" kern="1200" dirty="0">
              <a:latin typeface="Times New Roman" panose="02020603050405020304" pitchFamily="18" charset="0"/>
              <a:ea typeface="Calibri" panose="020F0502020204030204" pitchFamily="34" charset="0"/>
              <a:cs typeface="Times New Roman" panose="02020603050405020304" pitchFamily="18" charset="0"/>
            </a:rPr>
            <a:t>вул</a:t>
          </a:r>
          <a:r>
            <a:rPr lang="uk-UA" sz="1700" kern="1200" dirty="0" smtClean="0">
              <a:latin typeface="Times New Roman" panose="02020603050405020304" pitchFamily="18" charset="0"/>
              <a:ea typeface="Calibri" panose="020F0502020204030204" pitchFamily="34" charset="0"/>
              <a:cs typeface="Times New Roman" panose="02020603050405020304" pitchFamily="18" charset="0"/>
            </a:rPr>
            <a:t>. Центральна</a:t>
          </a:r>
          <a:r>
            <a:rPr lang="uk-UA" sz="1700" kern="1200" dirty="0">
              <a:latin typeface="Times New Roman" panose="02020603050405020304" pitchFamily="18" charset="0"/>
              <a:ea typeface="Calibri" panose="020F0502020204030204" pitchFamily="34" charset="0"/>
              <a:cs typeface="Times New Roman" panose="02020603050405020304" pitchFamily="18" charset="0"/>
            </a:rPr>
            <a:t>, 2-А в с</a:t>
          </a:r>
          <a:r>
            <a:rPr lang="uk-UA" sz="1700" kern="1200" dirty="0" smtClean="0">
              <a:latin typeface="Times New Roman" panose="02020603050405020304" pitchFamily="18" charset="0"/>
              <a:ea typeface="Calibri" panose="020F0502020204030204" pitchFamily="34" charset="0"/>
              <a:cs typeface="Times New Roman" panose="02020603050405020304" pitchFamily="18" charset="0"/>
            </a:rPr>
            <a:t>. </a:t>
          </a:r>
          <a:r>
            <a:rPr lang="uk-UA" sz="1700" kern="1200" dirty="0" err="1" smtClean="0">
              <a:latin typeface="Times New Roman" panose="02020603050405020304" pitchFamily="18" charset="0"/>
              <a:ea typeface="Calibri" panose="020F0502020204030204" pitchFamily="34" charset="0"/>
              <a:cs typeface="Times New Roman" panose="02020603050405020304" pitchFamily="18" charset="0"/>
            </a:rPr>
            <a:t>Тарасо</a:t>
          </a:r>
          <a:r>
            <a:rPr lang="uk-UA" sz="1700" kern="1200" dirty="0" smtClean="0">
              <a:latin typeface="Times New Roman" panose="02020603050405020304" pitchFamily="18" charset="0"/>
              <a:ea typeface="Calibri" panose="020F0502020204030204" pitchFamily="34" charset="0"/>
              <a:cs typeface="Times New Roman" panose="02020603050405020304" pitchFamily="18" charset="0"/>
            </a:rPr>
            <a:t> </a:t>
          </a:r>
          <a:r>
            <a:rPr lang="uk-UA" sz="1700" kern="1200" dirty="0">
              <a:latin typeface="Times New Roman" panose="02020603050405020304" pitchFamily="18" charset="0"/>
              <a:ea typeface="Calibri" panose="020F0502020204030204" pitchFamily="34" charset="0"/>
              <a:cs typeface="Times New Roman" panose="02020603050405020304" pitchFamily="18" charset="0"/>
            </a:rPr>
            <a:t>– </a:t>
          </a:r>
          <a:r>
            <a:rPr lang="uk-UA" sz="1700" kern="1200" dirty="0" err="1">
              <a:latin typeface="Times New Roman" panose="02020603050405020304" pitchFamily="18" charset="0"/>
              <a:ea typeface="Calibri" panose="020F0502020204030204" pitchFamily="34" charset="0"/>
              <a:cs typeface="Times New Roman" panose="02020603050405020304" pitchFamily="18" charset="0"/>
            </a:rPr>
            <a:t>Шевченківка</a:t>
          </a:r>
          <a:r>
            <a:rPr lang="uk-UA" sz="1700" kern="1200" dirty="0">
              <a:latin typeface="Times New Roman" panose="02020603050405020304" pitchFamily="18" charset="0"/>
              <a:ea typeface="Calibri" panose="020F0502020204030204" pitchFamily="34" charset="0"/>
              <a:cs typeface="Times New Roman" panose="02020603050405020304" pitchFamily="18" charset="0"/>
            </a:rPr>
            <a:t> Чумаківської сільської ради Дніпровського району;</a:t>
          </a:r>
          <a:endParaRPr lang="ru-RU" sz="1700" kern="1200" dirty="0"/>
        </a:p>
      </dsp:txBody>
      <dsp:txXfrm>
        <a:off x="4912680" y="635110"/>
        <a:ext cx="4519835" cy="1210284"/>
      </dsp:txXfrm>
    </dsp:sp>
    <dsp:sp modelId="{95B9C92A-D233-4995-8DFF-82DDE757CCA8}">
      <dsp:nvSpPr>
        <dsp:cNvPr id="0" name=""/>
        <dsp:cNvSpPr/>
      </dsp:nvSpPr>
      <dsp:spPr>
        <a:xfrm>
          <a:off x="4833819" y="2078522"/>
          <a:ext cx="4677557" cy="1341232"/>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uk-UA" sz="1600" kern="1200" dirty="0">
              <a:latin typeface="Times New Roman" panose="02020603050405020304" pitchFamily="18" charset="0"/>
              <a:ea typeface="Calibri" panose="020F0502020204030204" pitchFamily="34" charset="0"/>
              <a:cs typeface="Times New Roman" panose="02020603050405020304" pitchFamily="18" charset="0"/>
            </a:rPr>
            <a:t>Капітальний ремонт та облаштування їдальні (харчоблоку) </a:t>
          </a:r>
          <a:r>
            <a:rPr lang="uk-UA" sz="1600" kern="1200" dirty="0" err="1">
              <a:latin typeface="Times New Roman" panose="02020603050405020304" pitchFamily="18" charset="0"/>
              <a:ea typeface="Calibri" panose="020F0502020204030204" pitchFamily="34" charset="0"/>
              <a:cs typeface="Times New Roman" panose="02020603050405020304" pitchFamily="18" charset="0"/>
            </a:rPr>
            <a:t>Чумаківського</a:t>
          </a:r>
          <a:r>
            <a:rPr lang="uk-UA" sz="1600" kern="1200" dirty="0">
              <a:latin typeface="Times New Roman" panose="02020603050405020304" pitchFamily="18" charset="0"/>
              <a:ea typeface="Calibri" panose="020F0502020204030204" pitchFamily="34" charset="0"/>
              <a:cs typeface="Times New Roman" panose="02020603050405020304" pitchFamily="18" charset="0"/>
            </a:rPr>
            <a:t> ліцею Чумаківської сільської ради Дніпровського району Дніпропетровської області;</a:t>
          </a:r>
          <a:endParaRPr lang="ru-RU" sz="1600" kern="1200" dirty="0"/>
        </a:p>
      </dsp:txBody>
      <dsp:txXfrm>
        <a:off x="4899293" y="2143996"/>
        <a:ext cx="4546609" cy="1210284"/>
      </dsp:txXfrm>
    </dsp:sp>
    <dsp:sp modelId="{9C2211F0-B158-4DC5-88D8-EEC80124766F}">
      <dsp:nvSpPr>
        <dsp:cNvPr id="0" name=""/>
        <dsp:cNvSpPr/>
      </dsp:nvSpPr>
      <dsp:spPr>
        <a:xfrm>
          <a:off x="4847906" y="3587408"/>
          <a:ext cx="4649383" cy="1341232"/>
        </a:xfrm>
        <a:prstGeom prst="roundRect">
          <a:avLst/>
        </a:prstGeom>
        <a:solidFill>
          <a:schemeClr val="lt1">
            <a:alpha val="90000"/>
            <a:hueOff val="0"/>
            <a:satOff val="0"/>
            <a:lumOff val="0"/>
            <a:alphaOff val="0"/>
          </a:schemeClr>
        </a:solidFill>
        <a:ln w="19050"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uk-UA" sz="1600" kern="1200" dirty="0">
              <a:latin typeface="Times New Roman" panose="02020603050405020304" pitchFamily="18" charset="0"/>
              <a:ea typeface="Calibri" panose="020F0502020204030204" pitchFamily="34" charset="0"/>
              <a:cs typeface="Times New Roman" panose="02020603050405020304" pitchFamily="18" charset="0"/>
            </a:rPr>
            <a:t>Капітальний ремонт частини огорожі </a:t>
          </a:r>
          <a:r>
            <a:rPr lang="uk-UA" sz="1600" kern="1200" dirty="0" err="1">
              <a:latin typeface="Times New Roman" panose="02020603050405020304" pitchFamily="18" charset="0"/>
              <a:ea typeface="Calibri" panose="020F0502020204030204" pitchFamily="34" charset="0"/>
              <a:cs typeface="Times New Roman" panose="02020603050405020304" pitchFamily="18" charset="0"/>
            </a:rPr>
            <a:t>Чумаківського</a:t>
          </a:r>
          <a:r>
            <a:rPr lang="uk-UA" sz="1600" kern="1200" dirty="0">
              <a:latin typeface="Times New Roman" panose="02020603050405020304" pitchFamily="18" charset="0"/>
              <a:ea typeface="Calibri" panose="020F0502020204030204" pitchFamily="34" charset="0"/>
              <a:cs typeface="Times New Roman" panose="02020603050405020304" pitchFamily="18" charset="0"/>
            </a:rPr>
            <a:t> ліцею Чумаківської сільської ради Дніпровського району Дніпропетровської області.</a:t>
          </a:r>
          <a:endParaRPr lang="ru-RU" sz="1600" kern="1200" dirty="0"/>
        </a:p>
      </dsp:txBody>
      <dsp:txXfrm>
        <a:off x="4913380" y="3652882"/>
        <a:ext cx="4518435" cy="121028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571ED1-456E-4EB1-A130-AB67DE57DF64}">
      <dsp:nvSpPr>
        <dsp:cNvPr id="0" name=""/>
        <dsp:cNvSpPr/>
      </dsp:nvSpPr>
      <dsp:spPr>
        <a:xfrm>
          <a:off x="0" y="74097"/>
          <a:ext cx="7213385" cy="1216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uk-UA" sz="14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602,81 тис. грн. на заробітну плату сестри медичної </a:t>
          </a:r>
          <a:r>
            <a:rPr lang="uk-UA" sz="1400" kern="1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Маївського</a:t>
          </a:r>
          <a:r>
            <a:rPr lang="uk-UA" sz="14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ФП та водія Чумаківської амбулаторії та преміювання всіх медичних працівників амбулаторії та ФП, розташованих  на території сільської ради;</a:t>
          </a:r>
          <a:endParaRPr lang="ru-RU" sz="1400" kern="1200" dirty="0">
            <a:solidFill>
              <a:schemeClr val="bg1"/>
            </a:solidFill>
          </a:endParaRPr>
        </a:p>
      </dsp:txBody>
      <dsp:txXfrm>
        <a:off x="59399" y="133496"/>
        <a:ext cx="7094587" cy="1098002"/>
      </dsp:txXfrm>
    </dsp:sp>
    <dsp:sp modelId="{21F0451F-356A-4DBA-9333-9523F74491DE}">
      <dsp:nvSpPr>
        <dsp:cNvPr id="0" name=""/>
        <dsp:cNvSpPr/>
      </dsp:nvSpPr>
      <dsp:spPr>
        <a:xfrm>
          <a:off x="0" y="1290898"/>
          <a:ext cx="7213385"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9025" tIns="17780" rIns="99568" bIns="17780" numCol="1" spcCol="1270" anchor="t" anchorCtr="0">
          <a:noAutofit/>
        </a:bodyPr>
        <a:lstStyle/>
        <a:p>
          <a:pPr marL="114300" lvl="1" indent="-114300" algn="l" defTabSz="622300">
            <a:lnSpc>
              <a:spcPct val="90000"/>
            </a:lnSpc>
            <a:spcBef>
              <a:spcPct val="0"/>
            </a:spcBef>
            <a:spcAft>
              <a:spcPct val="20000"/>
            </a:spcAft>
            <a:buChar char="••"/>
          </a:pPr>
          <a:r>
            <a:rPr lang="uk-UA" sz="1400" kern="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622,94 </a:t>
          </a:r>
          <a:r>
            <a:rPr lang="uk-UA" sz="1400" kern="1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uk-UA" sz="1400" kern="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на оплату за енергоносії, пільгові медикаменти, паливно – мастильні матеріали;</a:t>
          </a:r>
          <a:endParaRPr lang="ru-RU" sz="1400" kern="1200" dirty="0">
            <a:solidFill>
              <a:schemeClr val="tx1"/>
            </a:solidFill>
          </a:endParaRPr>
        </a:p>
      </dsp:txBody>
      <dsp:txXfrm>
        <a:off x="0" y="1290898"/>
        <a:ext cx="7213385" cy="1076400"/>
      </dsp:txXfrm>
    </dsp:sp>
    <dsp:sp modelId="{1AE89E17-F770-40E5-8E48-66BEDB4047CE}">
      <dsp:nvSpPr>
        <dsp:cNvPr id="0" name=""/>
        <dsp:cNvSpPr/>
      </dsp:nvSpPr>
      <dsp:spPr>
        <a:xfrm>
          <a:off x="0" y="1698670"/>
          <a:ext cx="7213385" cy="1216800"/>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l" defTabSz="622300">
            <a:lnSpc>
              <a:spcPct val="90000"/>
            </a:lnSpc>
            <a:spcBef>
              <a:spcPct val="0"/>
            </a:spcBef>
            <a:spcAft>
              <a:spcPct val="35000"/>
            </a:spcAft>
          </a:pPr>
          <a:r>
            <a:rPr lang="uk-UA" sz="14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103,79 </a:t>
          </a:r>
          <a:r>
            <a:rPr lang="uk-UA" sz="1400" kern="1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uk-UA" sz="14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на придбання </a:t>
          </a:r>
          <a:r>
            <a:rPr lang="uk-UA" sz="1400" kern="1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вагів</a:t>
          </a:r>
          <a:r>
            <a:rPr lang="uk-UA" sz="14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для дорослих, двох ноутбуків і МФУ</a:t>
          </a:r>
          <a:r>
            <a:rPr lang="uk-UA" sz="1400" kern="1200" dirty="0" smtClean="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p>
        <a:p>
          <a:pPr lvl="0" algn="l" defTabSz="622300">
            <a:lnSpc>
              <a:spcPct val="90000"/>
            </a:lnSpc>
            <a:spcBef>
              <a:spcPct val="0"/>
            </a:spcBef>
            <a:spcAft>
              <a:spcPct val="35000"/>
            </a:spcAft>
          </a:pPr>
          <a:r>
            <a:rPr lang="uk-UA" sz="1400" kern="1200" dirty="0" smtClean="0">
              <a:solidFill>
                <a:schemeClr val="bg1"/>
              </a:solidFill>
              <a:latin typeface="Times New Roman" panose="02020603050405020304" pitchFamily="18" charset="0"/>
              <a:cs typeface="Times New Roman" panose="02020603050405020304" pitchFamily="18" charset="0"/>
            </a:rPr>
            <a:t>19,5 тис. грн. – субвенція на навчання сімейного лікаря роботі на </a:t>
          </a:r>
          <a:r>
            <a:rPr lang="uk-UA" sz="1400" kern="1200" dirty="0" err="1" smtClean="0">
              <a:solidFill>
                <a:schemeClr val="bg1"/>
              </a:solidFill>
              <a:latin typeface="Times New Roman" panose="02020603050405020304" pitchFamily="18" charset="0"/>
              <a:cs typeface="Times New Roman" panose="02020603050405020304" pitchFamily="18" charset="0"/>
            </a:rPr>
            <a:t>апараті</a:t>
          </a:r>
          <a:r>
            <a:rPr lang="uk-UA" sz="1400" kern="1200" dirty="0" smtClean="0">
              <a:solidFill>
                <a:schemeClr val="bg1"/>
              </a:solidFill>
              <a:latin typeface="Times New Roman" panose="02020603050405020304" pitchFamily="18" charset="0"/>
              <a:cs typeface="Times New Roman" panose="02020603050405020304" pitchFamily="18" charset="0"/>
            </a:rPr>
            <a:t> УЗД;</a:t>
          </a:r>
          <a:endParaRPr lang="ru-RU" sz="1400" kern="1200" dirty="0">
            <a:solidFill>
              <a:schemeClr val="bg1"/>
            </a:solidFill>
          </a:endParaRPr>
        </a:p>
      </dsp:txBody>
      <dsp:txXfrm>
        <a:off x="59399" y="1758069"/>
        <a:ext cx="7094587" cy="1098002"/>
      </dsp:txXfrm>
    </dsp:sp>
    <dsp:sp modelId="{5DB16642-FEFF-4B62-AF66-14CEFF9EBD39}">
      <dsp:nvSpPr>
        <dsp:cNvPr id="0" name=""/>
        <dsp:cNvSpPr/>
      </dsp:nvSpPr>
      <dsp:spPr>
        <a:xfrm>
          <a:off x="0" y="3028519"/>
          <a:ext cx="7213385"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9025" tIns="17780" rIns="99568" bIns="17780" numCol="1" spcCol="1270" anchor="t" anchorCtr="0">
          <a:noAutofit/>
        </a:bodyPr>
        <a:lstStyle/>
        <a:p>
          <a:pPr marL="114300" lvl="1" indent="-114300" algn="l" defTabSz="622300">
            <a:lnSpc>
              <a:spcPct val="90000"/>
            </a:lnSpc>
            <a:spcBef>
              <a:spcPct val="0"/>
            </a:spcBef>
            <a:spcAft>
              <a:spcPct val="20000"/>
            </a:spcAft>
            <a:buChar char="••"/>
          </a:pPr>
          <a:r>
            <a:rPr lang="uk-UA" sz="1400" kern="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13,0 </a:t>
          </a:r>
          <a:r>
            <a:rPr lang="uk-UA" sz="1400" kern="1200" dirty="0" err="1">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uk-UA" sz="1400" kern="12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на придбання аналізатора крові.</a:t>
          </a:r>
          <a:endParaRPr lang="ru-RU" sz="1400" kern="1200" dirty="0">
            <a:solidFill>
              <a:schemeClr val="tx1"/>
            </a:solidFill>
          </a:endParaRPr>
        </a:p>
      </dsp:txBody>
      <dsp:txXfrm>
        <a:off x="0" y="3028519"/>
        <a:ext cx="7213385" cy="10764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D318F8-67EC-4A5B-BFB5-B9E679218725}">
      <dsp:nvSpPr>
        <dsp:cNvPr id="0" name=""/>
        <dsp:cNvSpPr/>
      </dsp:nvSpPr>
      <dsp:spPr>
        <a:xfrm>
          <a:off x="0" y="147883"/>
          <a:ext cx="10561782" cy="84702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uk-UA" sz="1800" b="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83,34</a:t>
          </a:r>
          <a:r>
            <a:rPr lang="uk-UA" sz="16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600" kern="1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uk-UA" sz="16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на заробітну плату медичних працівників Приютського та </a:t>
          </a:r>
          <a:r>
            <a:rPr lang="uk-UA" sz="1600" kern="1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Тарасо</a:t>
          </a:r>
          <a:r>
            <a:rPr lang="uk-UA" sz="16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 Шевченківського фельдшерських пунктів;</a:t>
          </a:r>
          <a:endParaRPr lang="ru-RU" sz="1600" kern="1200" dirty="0">
            <a:solidFill>
              <a:schemeClr val="bg1"/>
            </a:solidFill>
          </a:endParaRPr>
        </a:p>
      </dsp:txBody>
      <dsp:txXfrm>
        <a:off x="41348" y="189231"/>
        <a:ext cx="10479086" cy="764330"/>
      </dsp:txXfrm>
    </dsp:sp>
    <dsp:sp modelId="{8FA3B2D5-1A68-4AC0-9C4C-82F60EE8E941}">
      <dsp:nvSpPr>
        <dsp:cNvPr id="0" name=""/>
        <dsp:cNvSpPr/>
      </dsp:nvSpPr>
      <dsp:spPr>
        <a:xfrm>
          <a:off x="0" y="994910"/>
          <a:ext cx="10561782"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5337"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uk-UA" sz="1800" b="1" kern="1200" dirty="0">
              <a:solidFill>
                <a:srgbClr val="3333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43,5</a:t>
          </a:r>
          <a:r>
            <a:rPr lang="uk-UA" sz="1600" kern="1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600" kern="1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uk-UA" sz="1600" kern="1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на придбання пільгових медикаментів для мешканців Приютського </a:t>
          </a:r>
          <a:r>
            <a:rPr lang="uk-UA" sz="1600" kern="1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старостинського</a:t>
          </a:r>
          <a:r>
            <a:rPr lang="uk-UA" sz="1600" kern="1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округу;</a:t>
          </a:r>
          <a:endParaRPr lang="ru-RU" sz="1600" kern="1200" dirty="0"/>
        </a:p>
      </dsp:txBody>
      <dsp:txXfrm>
        <a:off x="0" y="994910"/>
        <a:ext cx="10561782" cy="1076400"/>
      </dsp:txXfrm>
    </dsp:sp>
    <dsp:sp modelId="{0C27C1D3-0CCF-4BB8-B4B1-6958AE264418}">
      <dsp:nvSpPr>
        <dsp:cNvPr id="0" name=""/>
        <dsp:cNvSpPr/>
      </dsp:nvSpPr>
      <dsp:spPr>
        <a:xfrm>
          <a:off x="0" y="1418420"/>
          <a:ext cx="10561782" cy="813686"/>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uk-UA" sz="1800" b="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68,25</a:t>
          </a:r>
          <a:r>
            <a:rPr lang="uk-UA" sz="16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600" kern="1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uk-UA" sz="16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на придбання пільгових медикаментів для мешканців Приютського </a:t>
          </a:r>
          <a:r>
            <a:rPr lang="uk-UA" sz="1600" kern="1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старостинського</a:t>
          </a:r>
          <a:r>
            <a:rPr lang="uk-UA" sz="16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округу;</a:t>
          </a:r>
          <a:endParaRPr lang="ru-RU" sz="1600" kern="1200" dirty="0">
            <a:solidFill>
              <a:schemeClr val="bg1"/>
            </a:solidFill>
          </a:endParaRPr>
        </a:p>
      </dsp:txBody>
      <dsp:txXfrm>
        <a:off x="39721" y="1458141"/>
        <a:ext cx="10482340" cy="734244"/>
      </dsp:txXfrm>
    </dsp:sp>
    <dsp:sp modelId="{88C24408-6087-444E-B198-39E83787802A}">
      <dsp:nvSpPr>
        <dsp:cNvPr id="0" name=""/>
        <dsp:cNvSpPr/>
      </dsp:nvSpPr>
      <dsp:spPr>
        <a:xfrm>
          <a:off x="0" y="2288387"/>
          <a:ext cx="10561782"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35337" tIns="22860" rIns="128016" bIns="22860" numCol="1" spcCol="1270" anchor="t" anchorCtr="0">
          <a:noAutofit/>
        </a:bodyPr>
        <a:lstStyle/>
        <a:p>
          <a:pPr marL="171450" lvl="1" indent="-171450" algn="l" defTabSz="800100">
            <a:lnSpc>
              <a:spcPct val="90000"/>
            </a:lnSpc>
            <a:spcBef>
              <a:spcPct val="0"/>
            </a:spcBef>
            <a:spcAft>
              <a:spcPct val="20000"/>
            </a:spcAft>
            <a:buChar char="••"/>
          </a:pPr>
          <a:r>
            <a:rPr lang="uk-UA" sz="1800" b="1" kern="1200" dirty="0">
              <a:solidFill>
                <a:srgbClr val="3333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77,94</a:t>
          </a:r>
          <a:r>
            <a:rPr lang="uk-UA" sz="1600" kern="1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600" kern="1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uk-UA" sz="1600" kern="1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на придбання вугілля та на електроенергію для Приютського та </a:t>
          </a:r>
          <a:r>
            <a:rPr lang="uk-UA" sz="1600" kern="1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Тарасо</a:t>
          </a:r>
          <a:r>
            <a:rPr lang="uk-UA" sz="1600" kern="1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 Шевченківського фельдшерського пунктів;</a:t>
          </a:r>
          <a:endParaRPr lang="ru-RU" sz="1600" kern="1200" dirty="0"/>
        </a:p>
      </dsp:txBody>
      <dsp:txXfrm>
        <a:off x="0" y="2288387"/>
        <a:ext cx="10561782" cy="1076400"/>
      </dsp:txXfrm>
    </dsp:sp>
    <dsp:sp modelId="{4E96DFD8-E573-4015-8D7B-62218C136E45}">
      <dsp:nvSpPr>
        <dsp:cNvPr id="0" name=""/>
        <dsp:cNvSpPr/>
      </dsp:nvSpPr>
      <dsp:spPr>
        <a:xfrm>
          <a:off x="0" y="2816113"/>
          <a:ext cx="10561782" cy="791528"/>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uk-UA" sz="1800" b="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5,2</a:t>
          </a:r>
          <a:r>
            <a:rPr lang="uk-UA" sz="16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600" kern="1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uk-UA" sz="16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на водопостачання та водовідведення.</a:t>
          </a:r>
          <a:endParaRPr lang="ru-RU" sz="1600" kern="1200" dirty="0">
            <a:solidFill>
              <a:schemeClr val="bg1"/>
            </a:solidFill>
          </a:endParaRPr>
        </a:p>
      </dsp:txBody>
      <dsp:txXfrm>
        <a:off x="38639" y="2854752"/>
        <a:ext cx="10484504" cy="714250"/>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14410B-AFD3-4747-9513-604F4406A56E}">
      <dsp:nvSpPr>
        <dsp:cNvPr id="0" name=""/>
        <dsp:cNvSpPr/>
      </dsp:nvSpPr>
      <dsp:spPr>
        <a:xfrm>
          <a:off x="29418" y="0"/>
          <a:ext cx="7738716" cy="111550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uk-UA" sz="1700" b="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135,82 </a:t>
          </a:r>
          <a:r>
            <a:rPr lang="uk-UA" sz="1700" kern="1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uk-UA" sz="17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на заробітну плату;</a:t>
          </a:r>
          <a:endParaRPr lang="ru-RU" sz="1700" kern="1200" dirty="0">
            <a:solidFill>
              <a:schemeClr val="bg1"/>
            </a:solidFill>
          </a:endParaRPr>
        </a:p>
      </dsp:txBody>
      <dsp:txXfrm>
        <a:off x="83872" y="54454"/>
        <a:ext cx="7629808" cy="1006594"/>
      </dsp:txXfrm>
    </dsp:sp>
    <dsp:sp modelId="{2BE829CF-E30C-41CA-8ED0-21249007BFA2}">
      <dsp:nvSpPr>
        <dsp:cNvPr id="0" name=""/>
        <dsp:cNvSpPr/>
      </dsp:nvSpPr>
      <dsp:spPr>
        <a:xfrm>
          <a:off x="0" y="1121211"/>
          <a:ext cx="7855528" cy="64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413" tIns="20320" rIns="113792" bIns="20320" numCol="1" spcCol="1270" anchor="t" anchorCtr="0">
          <a:noAutofit/>
        </a:bodyPr>
        <a:lstStyle/>
        <a:p>
          <a:pPr marL="171450" lvl="1" indent="-171450" algn="l" defTabSz="711200">
            <a:lnSpc>
              <a:spcPct val="90000"/>
            </a:lnSpc>
            <a:spcBef>
              <a:spcPct val="0"/>
            </a:spcBef>
            <a:spcAft>
              <a:spcPct val="20000"/>
            </a:spcAft>
            <a:buChar char="••"/>
          </a:pPr>
          <a:r>
            <a:rPr lang="uk-UA" sz="1600" b="1" kern="1200" dirty="0">
              <a:solidFill>
                <a:srgbClr val="3333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19,29 </a:t>
          </a:r>
          <a:r>
            <a:rPr lang="uk-UA" sz="1600" kern="1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uk-UA" sz="1600" kern="1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на харчування;</a:t>
          </a:r>
          <a:endParaRPr lang="ru-RU" sz="1600" kern="1200" dirty="0"/>
        </a:p>
      </dsp:txBody>
      <dsp:txXfrm>
        <a:off x="0" y="1121211"/>
        <a:ext cx="7855528" cy="645840"/>
      </dsp:txXfrm>
    </dsp:sp>
    <dsp:sp modelId="{6DFC75FF-1DD1-49C9-A426-23B826695E79}">
      <dsp:nvSpPr>
        <dsp:cNvPr id="0" name=""/>
        <dsp:cNvSpPr/>
      </dsp:nvSpPr>
      <dsp:spPr>
        <a:xfrm>
          <a:off x="0" y="1555125"/>
          <a:ext cx="7735652" cy="1091062"/>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uk-UA" sz="1700" b="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20,26</a:t>
          </a:r>
          <a:r>
            <a:rPr lang="uk-UA" sz="17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700" kern="1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uk-UA" sz="17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на медикаменти та перев’язувальні матеріали;</a:t>
          </a:r>
          <a:endParaRPr lang="ru-RU" sz="1700" kern="1200" dirty="0">
            <a:solidFill>
              <a:schemeClr val="bg1"/>
            </a:solidFill>
          </a:endParaRPr>
        </a:p>
      </dsp:txBody>
      <dsp:txXfrm>
        <a:off x="53261" y="1608386"/>
        <a:ext cx="7629130" cy="984540"/>
      </dsp:txXfrm>
    </dsp:sp>
    <dsp:sp modelId="{E825E11F-FCFE-49F6-8EC6-5B654A75480A}">
      <dsp:nvSpPr>
        <dsp:cNvPr id="0" name=""/>
        <dsp:cNvSpPr/>
      </dsp:nvSpPr>
      <dsp:spPr>
        <a:xfrm>
          <a:off x="0" y="2614978"/>
          <a:ext cx="7855528" cy="6458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9413" tIns="20320" rIns="113792" bIns="20320" numCol="1" spcCol="1270" anchor="t" anchorCtr="0">
          <a:noAutofit/>
        </a:bodyPr>
        <a:lstStyle/>
        <a:p>
          <a:pPr marL="114300" lvl="1" indent="-114300" algn="l" defTabSz="533400">
            <a:lnSpc>
              <a:spcPct val="90000"/>
            </a:lnSpc>
            <a:spcBef>
              <a:spcPct val="0"/>
            </a:spcBef>
            <a:spcAft>
              <a:spcPct val="20000"/>
            </a:spcAft>
            <a:buChar char="••"/>
          </a:pPr>
          <a:endParaRPr lang="ru-RU" sz="1200" kern="1200" dirty="0"/>
        </a:p>
        <a:p>
          <a:pPr marL="342900" lvl="2" indent="-171450" algn="l" defTabSz="711200">
            <a:lnSpc>
              <a:spcPct val="90000"/>
            </a:lnSpc>
            <a:spcBef>
              <a:spcPct val="0"/>
            </a:spcBef>
            <a:spcAft>
              <a:spcPct val="20000"/>
            </a:spcAft>
            <a:buChar char="••"/>
          </a:pPr>
          <a:r>
            <a:rPr lang="uk-UA" sz="1600" b="1" kern="1200" dirty="0">
              <a:solidFill>
                <a:srgbClr val="333333"/>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117,40</a:t>
          </a:r>
          <a:r>
            <a:rPr lang="uk-UA" sz="1600" kern="1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600" kern="12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uk-UA" sz="1600" kern="12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на оплату електроенергії;</a:t>
          </a:r>
          <a:endParaRPr lang="en-US" sz="1600" kern="1200" dirty="0">
            <a:latin typeface="Calibri" panose="020F0502020204030204" pitchFamily="34" charset="0"/>
            <a:ea typeface="Calibri" panose="020F0502020204030204" pitchFamily="34" charset="0"/>
            <a:cs typeface="Times New Roman" panose="02020603050405020304" pitchFamily="18" charset="0"/>
          </a:endParaRPr>
        </a:p>
      </dsp:txBody>
      <dsp:txXfrm>
        <a:off x="0" y="2614978"/>
        <a:ext cx="7855528" cy="645840"/>
      </dsp:txXfrm>
    </dsp:sp>
    <dsp:sp modelId="{925291BA-DB6E-4DF6-B65D-D459D3731832}">
      <dsp:nvSpPr>
        <dsp:cNvPr id="0" name=""/>
        <dsp:cNvSpPr/>
      </dsp:nvSpPr>
      <dsp:spPr>
        <a:xfrm>
          <a:off x="0" y="3048831"/>
          <a:ext cx="7855528" cy="810803"/>
        </a:xfrm>
        <a:prstGeom prst="roundRect">
          <a:avLst/>
        </a:prstGeom>
        <a:solidFill>
          <a:schemeClr val="accent1">
            <a:hueOff val="0"/>
            <a:satOff val="0"/>
            <a:lumOff val="0"/>
            <a:alphaOff val="0"/>
          </a:schemeClr>
        </a:solid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uk-UA" sz="1700" b="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12,00</a:t>
          </a:r>
          <a:r>
            <a:rPr lang="uk-UA" sz="17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700" kern="1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uk-UA" sz="17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на оплату послуг;</a:t>
          </a:r>
          <a:endParaRPr lang="en-US" sz="1700" kern="1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gn="l" defTabSz="755650">
            <a:lnSpc>
              <a:spcPct val="90000"/>
            </a:lnSpc>
            <a:spcBef>
              <a:spcPct val="0"/>
            </a:spcBef>
            <a:spcAft>
              <a:spcPct val="35000"/>
            </a:spcAft>
          </a:pPr>
          <a:r>
            <a:rPr lang="uk-UA" sz="1700" b="1" kern="1200" dirty="0">
              <a:solidFill>
                <a:schemeClr val="bg1"/>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36,1</a:t>
          </a:r>
          <a:r>
            <a:rPr lang="uk-UA" sz="17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700" kern="1200"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uk-UA" sz="1700" kern="12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на оплату теплопостачання.</a:t>
          </a:r>
          <a:endParaRPr lang="ru-RU" sz="1700" kern="1200" dirty="0">
            <a:solidFill>
              <a:schemeClr val="bg1"/>
            </a:solidFill>
          </a:endParaRPr>
        </a:p>
      </dsp:txBody>
      <dsp:txXfrm>
        <a:off x="39580" y="3088411"/>
        <a:ext cx="7776368" cy="731643"/>
      </dsp:txXfrm>
    </dsp:sp>
  </dsp:spTree>
</dsp:drawing>
</file>

<file path=ppt/diagrams/layout1.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44A3C1A-BD36-4529-9C58-F2417B69F1A4}" type="datetimeFigureOut">
              <a:rPr lang="en-US" smtClean="0"/>
              <a:t>2/10/2025</a:t>
            </a:fld>
            <a:endParaRPr lang="en-US"/>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7682B0D-84F8-48B2-8A0B-D8638037AE1F}" type="slidenum">
              <a:rPr lang="en-US" smtClean="0"/>
              <a:t>‹#›</a:t>
            </a:fld>
            <a:endParaRPr lang="en-US"/>
          </a:p>
        </p:txBody>
      </p:sp>
    </p:spTree>
    <p:extLst>
      <p:ext uri="{BB962C8B-B14F-4D97-AF65-F5344CB8AC3E}">
        <p14:creationId xmlns:p14="http://schemas.microsoft.com/office/powerpoint/2010/main" val="32916362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en-US" dirty="0"/>
          </a:p>
        </p:txBody>
      </p:sp>
      <p:sp>
        <p:nvSpPr>
          <p:cNvPr id="4" name="Номер слайда 3"/>
          <p:cNvSpPr>
            <a:spLocks noGrp="1"/>
          </p:cNvSpPr>
          <p:nvPr>
            <p:ph type="sldNum" sz="quarter" idx="10"/>
          </p:nvPr>
        </p:nvSpPr>
        <p:spPr/>
        <p:txBody>
          <a:bodyPr/>
          <a:lstStyle/>
          <a:p>
            <a:fld id="{37682B0D-84F8-48B2-8A0B-D8638037AE1F}" type="slidenum">
              <a:rPr lang="en-US" smtClean="0"/>
              <a:t>8</a:t>
            </a:fld>
            <a:endParaRPr lang="en-US"/>
          </a:p>
        </p:txBody>
      </p:sp>
    </p:spTree>
    <p:extLst>
      <p:ext uri="{BB962C8B-B14F-4D97-AF65-F5344CB8AC3E}">
        <p14:creationId xmlns:p14="http://schemas.microsoft.com/office/powerpoint/2010/main" val="1485913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uk-UA" dirty="0"/>
          </a:p>
        </p:txBody>
      </p:sp>
      <p:sp>
        <p:nvSpPr>
          <p:cNvPr id="4" name="Номер слайда 3"/>
          <p:cNvSpPr>
            <a:spLocks noGrp="1"/>
          </p:cNvSpPr>
          <p:nvPr>
            <p:ph type="sldNum" sz="quarter" idx="10"/>
          </p:nvPr>
        </p:nvSpPr>
        <p:spPr/>
        <p:txBody>
          <a:bodyPr/>
          <a:lstStyle/>
          <a:p>
            <a:fld id="{37682B0D-84F8-48B2-8A0B-D8638037AE1F}" type="slidenum">
              <a:rPr lang="en-US" smtClean="0"/>
              <a:t>37</a:t>
            </a:fld>
            <a:endParaRPr lang="en-US"/>
          </a:p>
        </p:txBody>
      </p:sp>
    </p:spTree>
    <p:extLst>
      <p:ext uri="{BB962C8B-B14F-4D97-AF65-F5344CB8AC3E}">
        <p14:creationId xmlns:p14="http://schemas.microsoft.com/office/powerpoint/2010/main" val="30616143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9" name="Rectangle 8"/>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ctrTitle"/>
          </p:nvPr>
        </p:nvSpPr>
        <p:spPr>
          <a:xfrm>
            <a:off x="1154955" y="2099733"/>
            <a:ext cx="8825658" cy="2677648"/>
          </a:xfrm>
        </p:spPr>
        <p:txBody>
          <a:bodyPr anchor="b"/>
          <a:lstStyle>
            <a:lvl1pPr>
              <a:defRPr sz="5400"/>
            </a:lvl1pPr>
          </a:lstStyle>
          <a:p>
            <a:r>
              <a:rPr lang="ru-RU"/>
              <a:t>Образец заголовка</a:t>
            </a:r>
            <a:endParaRPr lang="en-US" dirty="0"/>
          </a:p>
        </p:txBody>
      </p:sp>
      <p:sp>
        <p:nvSpPr>
          <p:cNvPr id="3" name="Subtitle 2"/>
          <p:cNvSpPr>
            <a:spLocks noGrp="1"/>
          </p:cNvSpPr>
          <p:nvPr>
            <p:ph type="subTitle" idx="1"/>
          </p:nvPr>
        </p:nvSpPr>
        <p:spPr bwMode="gray">
          <a:xfrm>
            <a:off x="1154955" y="4777380"/>
            <a:ext cx="8825658" cy="861420"/>
          </a:xfrm>
        </p:spPr>
        <p:txBody>
          <a:bodyPr anchor="t"/>
          <a:lstStyle>
            <a:lvl1pPr marL="0" indent="0" algn="l">
              <a:buNone/>
              <a:defRPr cap="all">
                <a:solidFill>
                  <a:schemeClr val="accent1">
                    <a:lumMod val="60000"/>
                    <a:lumOff val="4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dirty="0"/>
          </a:p>
        </p:txBody>
      </p:sp>
      <p:sp>
        <p:nvSpPr>
          <p:cNvPr id="4" name="Date Placeholder 3"/>
          <p:cNvSpPr>
            <a:spLocks noGrp="1"/>
          </p:cNvSpPr>
          <p:nvPr>
            <p:ph type="dt" sz="half" idx="10"/>
          </p:nvPr>
        </p:nvSpPr>
        <p:spPr bwMode="gray">
          <a:xfrm rot="5400000">
            <a:off x="10158984" y="1792224"/>
            <a:ext cx="990599" cy="304799"/>
          </a:xfrm>
        </p:spPr>
        <p:txBody>
          <a:bodyPr anchor="t"/>
          <a:lstStyle>
            <a:lvl1pPr algn="l">
              <a:defRPr b="0" i="0">
                <a:solidFill>
                  <a:schemeClr val="bg1">
                    <a:alpha val="60000"/>
                  </a:schemeClr>
                </a:solidFill>
              </a:defRPr>
            </a:lvl1pPr>
          </a:lstStyle>
          <a:p>
            <a:fld id="{CCDE4DDF-A7A7-4400-96A7-672E954EDEEB}" type="datetimeFigureOut">
              <a:rPr lang="en-US" smtClean="0"/>
              <a:t>2/10/2025</a:t>
            </a:fld>
            <a:endParaRPr lang="en-US"/>
          </a:p>
        </p:txBody>
      </p:sp>
      <p:sp>
        <p:nvSpPr>
          <p:cNvPr id="5" name="Footer Placeholder 4"/>
          <p:cNvSpPr>
            <a:spLocks noGrp="1"/>
          </p:cNvSpPr>
          <p:nvPr>
            <p:ph type="ftr" sz="quarter" idx="11"/>
          </p:nvPr>
        </p:nvSpPr>
        <p:spPr bwMode="gray">
          <a:xfrm rot="5400000">
            <a:off x="8951976" y="3227832"/>
            <a:ext cx="3859795" cy="304801"/>
          </a:xfrm>
        </p:spPr>
        <p:txBody>
          <a:bodyPr/>
          <a:lstStyle>
            <a:lvl1pPr>
              <a:defRPr b="0" i="0">
                <a:solidFill>
                  <a:schemeClr val="bg1">
                    <a:alpha val="60000"/>
                  </a:schemeClr>
                </a:solidFill>
              </a:defRPr>
            </a:lvl1pPr>
          </a:lstStyle>
          <a:p>
            <a:endParaRPr lang="en-US"/>
          </a:p>
        </p:txBody>
      </p:sp>
      <p:sp>
        <p:nvSpPr>
          <p:cNvPr id="11" name="Rectangle 1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12" name="Slide Number Placeholder 5"/>
          <p:cNvSpPr>
            <a:spLocks noGrp="1"/>
          </p:cNvSpPr>
          <p:nvPr>
            <p:ph type="sldNum" sz="quarter" idx="12"/>
          </p:nvPr>
        </p:nvSpPr>
        <p:spPr>
          <a:xfrm>
            <a:off x="10352540" y="295729"/>
            <a:ext cx="838199" cy="767687"/>
          </a:xfrm>
        </p:spPr>
        <p:txBody>
          <a:bodyPr/>
          <a:lstStyle/>
          <a:p>
            <a:fld id="{F3C7BEEC-BA6E-4D98-8731-BF77B8CF44A9}" type="slidenum">
              <a:rPr lang="en-US" smtClean="0"/>
              <a:t>‹#›</a:t>
            </a:fld>
            <a:endParaRPr lang="en-US"/>
          </a:p>
        </p:txBody>
      </p:sp>
    </p:spTree>
    <p:extLst>
      <p:ext uri="{BB962C8B-B14F-4D97-AF65-F5344CB8AC3E}">
        <p14:creationId xmlns:p14="http://schemas.microsoft.com/office/powerpoint/2010/main" val="1520530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3" name="Rectangle 12"/>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4" name="Freeform 5"/>
            <p:cNvSpPr/>
            <p:nvPr/>
          </p:nvSpPr>
          <p:spPr bwMode="gray">
            <a:xfrm rot="10371525">
              <a:off x="263767" y="443825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1" name="Freeform 5"/>
            <p:cNvSpPr/>
            <p:nvPr/>
          </p:nvSpPr>
          <p:spPr bwMode="gray">
            <a:xfrm rot="10800000">
              <a:off x="459506" y="321130"/>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4969927"/>
            <a:ext cx="8825659" cy="566738"/>
          </a:xfrm>
        </p:spPr>
        <p:txBody>
          <a:bodyPr anchor="b">
            <a:normAutofit/>
          </a:bodyPr>
          <a:lstStyle>
            <a:lvl1pPr algn="l">
              <a:defRPr sz="24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1154954" y="685800"/>
            <a:ext cx="8825659" cy="3429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4" name="Text Placeholder 3"/>
          <p:cNvSpPr>
            <a:spLocks noGrp="1"/>
          </p:cNvSpPr>
          <p:nvPr>
            <p:ph type="body" sz="half" idx="2"/>
          </p:nvPr>
        </p:nvSpPr>
        <p:spPr>
          <a:xfrm>
            <a:off x="1154954" y="5536665"/>
            <a:ext cx="8825658" cy="493712"/>
          </a:xfrm>
        </p:spPr>
        <p:txBody>
          <a:bodyPr>
            <a:normAutofit/>
          </a:bodyPr>
          <a:lstStyle>
            <a:lvl1pPr marL="0" indent="0">
              <a:buNone/>
              <a:defRPr sz="12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CCDE4DDF-A7A7-4400-96A7-672E954EDEEB}"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3C7BEEC-BA6E-4D98-8731-BF77B8CF44A9}" type="slidenum">
              <a:rPr lang="en-US" smtClean="0"/>
              <a:t>‹#›</a:t>
            </a:fld>
            <a:endParaRPr lang="en-US"/>
          </a:p>
        </p:txBody>
      </p:sp>
    </p:spTree>
    <p:extLst>
      <p:ext uri="{BB962C8B-B14F-4D97-AF65-F5344CB8AC3E}">
        <p14:creationId xmlns:p14="http://schemas.microsoft.com/office/powerpoint/2010/main" val="1186677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grpSp>
        <p:nvGrpSpPr>
          <p:cNvPr id="7" name="Group 6"/>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4" name="Oval 13"/>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Freeform 5"/>
            <p:cNvSpPr/>
            <p:nvPr/>
          </p:nvSpPr>
          <p:spPr bwMode="gray">
            <a:xfrm rot="21010068">
              <a:off x="8490951" y="2714874"/>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7" name="Freeform 5"/>
            <p:cNvSpPr/>
            <p:nvPr/>
          </p:nvSpPr>
          <p:spPr bwMode="gray">
            <a:xfrm>
              <a:off x="455612" y="2801319"/>
              <a:ext cx="11277600" cy="3602637"/>
            </a:xfrm>
            <a:custGeom>
              <a:avLst/>
              <a:gdLst/>
              <a:ahLst/>
              <a:cxnLst/>
              <a:rect l="l" t="t" r="r" b="b"/>
              <a:pathLst>
                <a:path w="10000" h="7946">
                  <a:moveTo>
                    <a:pt x="0" y="0"/>
                  </a:moveTo>
                  <a:lnTo>
                    <a:pt x="0" y="7945"/>
                  </a:lnTo>
                  <a:lnTo>
                    <a:pt x="10000" y="7946"/>
                  </a:lnTo>
                  <a:lnTo>
                    <a:pt x="10000" y="4"/>
                  </a:lnTo>
                  <a:lnTo>
                    <a:pt x="10000" y="4"/>
                  </a:lnTo>
                  <a:lnTo>
                    <a:pt x="9773" y="91"/>
                  </a:lnTo>
                  <a:lnTo>
                    <a:pt x="9547" y="175"/>
                  </a:lnTo>
                  <a:lnTo>
                    <a:pt x="9320" y="256"/>
                  </a:lnTo>
                  <a:lnTo>
                    <a:pt x="9092" y="326"/>
                  </a:lnTo>
                  <a:lnTo>
                    <a:pt x="8865" y="396"/>
                  </a:lnTo>
                  <a:lnTo>
                    <a:pt x="8637" y="462"/>
                  </a:lnTo>
                  <a:lnTo>
                    <a:pt x="8412" y="518"/>
                  </a:lnTo>
                  <a:lnTo>
                    <a:pt x="8184" y="571"/>
                  </a:lnTo>
                  <a:lnTo>
                    <a:pt x="7957" y="620"/>
                  </a:lnTo>
                  <a:lnTo>
                    <a:pt x="7734" y="662"/>
                  </a:lnTo>
                  <a:lnTo>
                    <a:pt x="7508" y="704"/>
                  </a:lnTo>
                  <a:lnTo>
                    <a:pt x="7285" y="739"/>
                  </a:lnTo>
                  <a:lnTo>
                    <a:pt x="7062" y="767"/>
                  </a:lnTo>
                  <a:lnTo>
                    <a:pt x="6840" y="795"/>
                  </a:lnTo>
                  <a:lnTo>
                    <a:pt x="6620" y="819"/>
                  </a:lnTo>
                  <a:lnTo>
                    <a:pt x="6402" y="837"/>
                  </a:lnTo>
                  <a:lnTo>
                    <a:pt x="6184" y="851"/>
                  </a:lnTo>
                  <a:lnTo>
                    <a:pt x="5968" y="865"/>
                  </a:lnTo>
                  <a:lnTo>
                    <a:pt x="5755" y="872"/>
                  </a:lnTo>
                  <a:lnTo>
                    <a:pt x="5542" y="879"/>
                  </a:lnTo>
                  <a:lnTo>
                    <a:pt x="5332" y="882"/>
                  </a:lnTo>
                  <a:lnTo>
                    <a:pt x="5124" y="879"/>
                  </a:lnTo>
                  <a:lnTo>
                    <a:pt x="4918" y="879"/>
                  </a:lnTo>
                  <a:lnTo>
                    <a:pt x="4714" y="872"/>
                  </a:lnTo>
                  <a:lnTo>
                    <a:pt x="4514" y="861"/>
                  </a:lnTo>
                  <a:lnTo>
                    <a:pt x="4316" y="851"/>
                  </a:lnTo>
                  <a:lnTo>
                    <a:pt x="4122" y="840"/>
                  </a:lnTo>
                  <a:lnTo>
                    <a:pt x="3929" y="823"/>
                  </a:lnTo>
                  <a:lnTo>
                    <a:pt x="3739" y="805"/>
                  </a:lnTo>
                  <a:lnTo>
                    <a:pt x="3553" y="788"/>
                  </a:lnTo>
                  <a:lnTo>
                    <a:pt x="3190" y="742"/>
                  </a:lnTo>
                  <a:lnTo>
                    <a:pt x="2842" y="693"/>
                  </a:lnTo>
                  <a:lnTo>
                    <a:pt x="2508" y="641"/>
                  </a:lnTo>
                  <a:lnTo>
                    <a:pt x="2192" y="585"/>
                  </a:lnTo>
                  <a:lnTo>
                    <a:pt x="1890" y="525"/>
                  </a:lnTo>
                  <a:lnTo>
                    <a:pt x="1610" y="462"/>
                  </a:lnTo>
                  <a:lnTo>
                    <a:pt x="1347" y="399"/>
                  </a:lnTo>
                  <a:lnTo>
                    <a:pt x="1105" y="336"/>
                  </a:lnTo>
                  <a:lnTo>
                    <a:pt x="883" y="277"/>
                  </a:lnTo>
                  <a:lnTo>
                    <a:pt x="686" y="221"/>
                  </a:lnTo>
                  <a:lnTo>
                    <a:pt x="508" y="168"/>
                  </a:lnTo>
                  <a:lnTo>
                    <a:pt x="358" y="123"/>
                  </a:lnTo>
                  <a:lnTo>
                    <a:pt x="232" y="81"/>
                  </a:lnTo>
                  <a:lnTo>
                    <a:pt x="59" y="21"/>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48798" y="1063417"/>
            <a:ext cx="8831816" cy="1372986"/>
          </a:xfrm>
        </p:spPr>
        <p:txBody>
          <a:bodyPr/>
          <a:lstStyle>
            <a:lvl1pPr>
              <a:defRPr sz="4000"/>
            </a:lvl1pPr>
          </a:lstStyle>
          <a:p>
            <a:r>
              <a:rPr lang="ru-RU"/>
              <a:t>Образец заголовка</a:t>
            </a:r>
            <a:endParaRPr lang="en-US" dirty="0"/>
          </a:p>
        </p:txBody>
      </p:sp>
      <p:sp>
        <p:nvSpPr>
          <p:cNvPr id="8" name="Text Placeholder 3"/>
          <p:cNvSpPr>
            <a:spLocks noGrp="1"/>
          </p:cNvSpPr>
          <p:nvPr>
            <p:ph type="body" sz="half" idx="2"/>
          </p:nvPr>
        </p:nvSpPr>
        <p:spPr>
          <a:xfrm>
            <a:off x="1154954" y="3543300"/>
            <a:ext cx="8825659" cy="24765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CCDE4DDF-A7A7-4400-96A7-672E954EDEEB}"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13" name="Rectangle 12"/>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3C7BEEC-BA6E-4D98-8731-BF77B8CF44A9}" type="slidenum">
              <a:rPr lang="en-US" smtClean="0"/>
              <a:t>‹#›</a:t>
            </a:fld>
            <a:endParaRPr lang="en-US"/>
          </a:p>
        </p:txBody>
      </p:sp>
    </p:spTree>
    <p:extLst>
      <p:ext uri="{BB962C8B-B14F-4D97-AF65-F5344CB8AC3E}">
        <p14:creationId xmlns:p14="http://schemas.microsoft.com/office/powerpoint/2010/main" val="25802960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grpSp>
        <p:nvGrpSpPr>
          <p:cNvPr id="3" name="Group 2"/>
          <p:cNvGrpSpPr/>
          <p:nvPr/>
        </p:nvGrpSpPr>
        <p:grpSpPr>
          <a:xfrm>
            <a:off x="0" y="0"/>
            <a:ext cx="12192000" cy="6858000"/>
            <a:chOff x="0" y="0"/>
            <a:chExt cx="12192000" cy="6858000"/>
          </a:xfrm>
        </p:grpSpPr>
        <p:sp>
          <p:nvSpPr>
            <p:cNvPr id="17" name="Rectangle 16"/>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0" name="Oval 19"/>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3" name="Oval 22"/>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4" name="Oval 23"/>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5" name="Oval 24"/>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Freeform 5"/>
            <p:cNvSpPr/>
            <p:nvPr/>
          </p:nvSpPr>
          <p:spPr bwMode="gray">
            <a:xfrm rot="21010068">
              <a:off x="8490951" y="41851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8"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16" name="TextBox 15"/>
          <p:cNvSpPr txBox="1"/>
          <p:nvPr/>
        </p:nvSpPr>
        <p:spPr bwMode="gray">
          <a:xfrm>
            <a:off x="881566" y="607336"/>
            <a:ext cx="801912"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13" name="TextBox 12"/>
          <p:cNvSpPr txBox="1"/>
          <p:nvPr/>
        </p:nvSpPr>
        <p:spPr bwMode="gray">
          <a:xfrm>
            <a:off x="9884458" y="2613787"/>
            <a:ext cx="652763" cy="1569660"/>
          </a:xfrm>
          <a:prstGeom prst="rect">
            <a:avLst/>
          </a:prstGeom>
          <a:noFill/>
        </p:spPr>
        <p:txBody>
          <a:bodyPr wrap="square" rtlCol="0">
            <a:spAutoFit/>
          </a:bodyPr>
          <a:lstStyle/>
          <a:p>
            <a:pPr algn="r"/>
            <a:r>
              <a:rPr lang="en-US" sz="9600" b="0" i="0" dirty="0">
                <a:solidFill>
                  <a:schemeClr val="accent1">
                    <a:lumMod val="60000"/>
                    <a:lumOff val="40000"/>
                  </a:schemeClr>
                </a:solidFill>
                <a:latin typeface="Arial"/>
                <a:cs typeface="Arial"/>
              </a:rPr>
              <a:t>”</a:t>
            </a:r>
          </a:p>
        </p:txBody>
      </p:sp>
      <p:sp>
        <p:nvSpPr>
          <p:cNvPr id="2" name="Title 1"/>
          <p:cNvSpPr>
            <a:spLocks noGrp="1"/>
          </p:cNvSpPr>
          <p:nvPr>
            <p:ph type="title"/>
          </p:nvPr>
        </p:nvSpPr>
        <p:spPr>
          <a:xfrm>
            <a:off x="1581878" y="982134"/>
            <a:ext cx="8453906" cy="2696632"/>
          </a:xfrm>
        </p:spPr>
        <p:txBody>
          <a:bodyPr/>
          <a:lstStyle>
            <a:lvl1pPr>
              <a:defRPr sz="4000"/>
            </a:lvl1pPr>
          </a:lstStyle>
          <a:p>
            <a:r>
              <a:rPr lang="ru-RU"/>
              <a:t>Образец заголовка</a:t>
            </a:r>
            <a:endParaRPr lang="en-US" dirty="0"/>
          </a:p>
        </p:txBody>
      </p:sp>
      <p:sp>
        <p:nvSpPr>
          <p:cNvPr id="14" name="Text Placeholder 3"/>
          <p:cNvSpPr>
            <a:spLocks noGrp="1"/>
          </p:cNvSpPr>
          <p:nvPr>
            <p:ph type="body" sz="half" idx="13"/>
          </p:nvPr>
        </p:nvSpPr>
        <p:spPr bwMode="gray">
          <a:xfrm>
            <a:off x="1945945" y="3678766"/>
            <a:ext cx="7731219" cy="342174"/>
          </a:xfrm>
        </p:spPr>
        <p:txBody>
          <a:bodyPr anchor="t">
            <a:normAutofit/>
          </a:bodyPr>
          <a:lstStyle>
            <a:lvl1pPr marL="0" indent="0">
              <a:buNone/>
              <a:defRPr lang="en-US" sz="1400" b="0" i="0" kern="1200" cap="small" dirty="0">
                <a:solidFill>
                  <a:schemeClr val="accent1">
                    <a:lumMod val="60000"/>
                    <a:lumOff val="40000"/>
                  </a:schemeClr>
                </a:solidFill>
                <a:latin typeface="+mn-lt"/>
                <a:ea typeface="+mn-ea"/>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0" name="Text Placeholder 3"/>
          <p:cNvSpPr>
            <a:spLocks noGrp="1"/>
          </p:cNvSpPr>
          <p:nvPr>
            <p:ph type="body" sz="half" idx="2"/>
          </p:nvPr>
        </p:nvSpPr>
        <p:spPr>
          <a:xfrm>
            <a:off x="1154954" y="5029199"/>
            <a:ext cx="9244897" cy="997857"/>
          </a:xfrm>
        </p:spPr>
        <p:txBody>
          <a:bodyPr anchor="ct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4" name="Date Placeholder 3"/>
          <p:cNvSpPr>
            <a:spLocks noGrp="1"/>
          </p:cNvSpPr>
          <p:nvPr>
            <p:ph type="dt" sz="half" idx="10"/>
          </p:nvPr>
        </p:nvSpPr>
        <p:spPr/>
        <p:txBody>
          <a:bodyPr/>
          <a:lstStyle/>
          <a:p>
            <a:fld id="{CCDE4DDF-A7A7-4400-96A7-672E954EDEEB}"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19" name="Rectangle 18"/>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3C7BEEC-BA6E-4D98-8731-BF77B8CF44A9}" type="slidenum">
              <a:rPr lang="en-US" smtClean="0"/>
              <a:t>‹#›</a:t>
            </a:fld>
            <a:endParaRPr lang="en-US"/>
          </a:p>
        </p:txBody>
      </p:sp>
    </p:spTree>
    <p:extLst>
      <p:ext uri="{BB962C8B-B14F-4D97-AF65-F5344CB8AC3E}">
        <p14:creationId xmlns:p14="http://schemas.microsoft.com/office/powerpoint/2010/main" val="16161679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1" name="Rectangle 10"/>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3" name="Freeform 5"/>
            <p:cNvSpPr/>
            <p:nvPr/>
          </p:nvSpPr>
          <p:spPr bwMode="gray">
            <a:xfrm rot="21010068">
              <a:off x="8490951" y="4193583"/>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8" name="Freeform 5"/>
            <p:cNvSpPr/>
            <p:nvPr/>
          </p:nvSpPr>
          <p:spPr bwMode="gray">
            <a:xfrm>
              <a:off x="455612" y="4241801"/>
              <a:ext cx="11277600" cy="2337161"/>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370667"/>
            <a:ext cx="8825660" cy="1822514"/>
          </a:xfrm>
        </p:spPr>
        <p:txBody>
          <a:bodyPr anchor="b"/>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1154954" y="5024967"/>
            <a:ext cx="8825659" cy="860400"/>
          </a:xfrm>
        </p:spPr>
        <p:txBody>
          <a:bodyPr anchor="t"/>
          <a:lstStyle>
            <a:lvl1pPr marL="0" indent="0" algn="l">
              <a:buNone/>
              <a:defRPr sz="2000" cap="none">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CDE4DDF-A7A7-4400-96A7-672E954EDEEB}"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3C7BEEC-BA6E-4D98-8731-BF77B8CF44A9}" type="slidenum">
              <a:rPr lang="en-US" smtClean="0"/>
              <a:t>‹#›</a:t>
            </a:fld>
            <a:endParaRPr lang="en-US"/>
          </a:p>
        </p:txBody>
      </p:sp>
    </p:spTree>
    <p:extLst>
      <p:ext uri="{BB962C8B-B14F-4D97-AF65-F5344CB8AC3E}">
        <p14:creationId xmlns:p14="http://schemas.microsoft.com/office/powerpoint/2010/main" val="16505647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ru-RU"/>
              <a:t>Образец заголовка</a:t>
            </a:r>
            <a:endParaRPr lang="en-US" dirty="0"/>
          </a:p>
        </p:txBody>
      </p:sp>
      <p:sp>
        <p:nvSpPr>
          <p:cNvPr id="3" name="Text Placeholder 2"/>
          <p:cNvSpPr>
            <a:spLocks noGrp="1"/>
          </p:cNvSpPr>
          <p:nvPr>
            <p:ph type="body" idx="1"/>
          </p:nvPr>
        </p:nvSpPr>
        <p:spPr>
          <a:xfrm>
            <a:off x="1154954" y="2603502"/>
            <a:ext cx="314187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6" name="Text Placeholder 3"/>
          <p:cNvSpPr>
            <a:spLocks noGrp="1"/>
          </p:cNvSpPr>
          <p:nvPr>
            <p:ph type="body" sz="half" idx="15"/>
          </p:nvPr>
        </p:nvSpPr>
        <p:spPr>
          <a:xfrm>
            <a:off x="1154953" y="3179764"/>
            <a:ext cx="314187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4512721" y="2603500"/>
            <a:ext cx="3147009"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Text Placeholder 3"/>
          <p:cNvSpPr>
            <a:spLocks noGrp="1"/>
          </p:cNvSpPr>
          <p:nvPr>
            <p:ph type="body" sz="half" idx="16"/>
          </p:nvPr>
        </p:nvSpPr>
        <p:spPr>
          <a:xfrm>
            <a:off x="4512721" y="3179763"/>
            <a:ext cx="3147009"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888135" y="2603501"/>
            <a:ext cx="3145730"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20" name="Text Placeholder 3"/>
          <p:cNvSpPr>
            <a:spLocks noGrp="1"/>
          </p:cNvSpPr>
          <p:nvPr>
            <p:ph type="body" sz="half" idx="17"/>
          </p:nvPr>
        </p:nvSpPr>
        <p:spPr>
          <a:xfrm>
            <a:off x="7888329" y="3179762"/>
            <a:ext cx="3145536" cy="284729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17" name="Straight Connector 16"/>
          <p:cNvCxnSpPr/>
          <p:nvPr/>
        </p:nvCxnSpPr>
        <p:spPr>
          <a:xfrm>
            <a:off x="440397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77240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CCDE4DDF-A7A7-4400-96A7-672E954EDEEB}" type="datetimeFigureOut">
              <a:rPr lang="en-US" smtClean="0"/>
              <a:t>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C7BEEC-BA6E-4D98-8731-BF77B8CF44A9}" type="slidenum">
              <a:rPr lang="en-US" smtClean="0"/>
              <a:t>‹#›</a:t>
            </a:fld>
            <a:endParaRPr lang="en-US"/>
          </a:p>
        </p:txBody>
      </p:sp>
    </p:spTree>
    <p:extLst>
      <p:ext uri="{BB962C8B-B14F-4D97-AF65-F5344CB8AC3E}">
        <p14:creationId xmlns:p14="http://schemas.microsoft.com/office/powerpoint/2010/main" val="4693139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lvl1pPr>
              <a:defRPr sz="3600"/>
            </a:lvl1pPr>
          </a:lstStyle>
          <a:p>
            <a:r>
              <a:rPr lang="ru-RU"/>
              <a:t>Образец заголовка</a:t>
            </a:r>
            <a:endParaRPr lang="en-US" dirty="0"/>
          </a:p>
        </p:txBody>
      </p:sp>
      <p:sp>
        <p:nvSpPr>
          <p:cNvPr id="3" name="Text Placeholder 2"/>
          <p:cNvSpPr>
            <a:spLocks noGrp="1"/>
          </p:cNvSpPr>
          <p:nvPr>
            <p:ph type="body" idx="1"/>
          </p:nvPr>
        </p:nvSpPr>
        <p:spPr>
          <a:xfrm>
            <a:off x="1154954" y="4532844"/>
            <a:ext cx="3050438"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19" name="Picture Placeholder 2"/>
          <p:cNvSpPr>
            <a:spLocks noGrp="1" noChangeAspect="1"/>
          </p:cNvSpPr>
          <p:nvPr>
            <p:ph type="pic" idx="15"/>
          </p:nvPr>
        </p:nvSpPr>
        <p:spPr>
          <a:xfrm>
            <a:off x="1334553"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2" name="Text Placeholder 3"/>
          <p:cNvSpPr>
            <a:spLocks noGrp="1"/>
          </p:cNvSpPr>
          <p:nvPr>
            <p:ph type="body" sz="half" idx="18"/>
          </p:nvPr>
        </p:nvSpPr>
        <p:spPr>
          <a:xfrm>
            <a:off x="1154954" y="5109106"/>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Text Placeholder 4"/>
          <p:cNvSpPr>
            <a:spLocks noGrp="1"/>
          </p:cNvSpPr>
          <p:nvPr>
            <p:ph type="body" sz="quarter" idx="3"/>
          </p:nvPr>
        </p:nvSpPr>
        <p:spPr>
          <a:xfrm>
            <a:off x="4568865" y="4532844"/>
            <a:ext cx="3050438" cy="576263"/>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1" name="Picture Placeholder 2"/>
          <p:cNvSpPr>
            <a:spLocks noGrp="1" noChangeAspect="1"/>
          </p:cNvSpPr>
          <p:nvPr>
            <p:ph type="pic" idx="21"/>
          </p:nvPr>
        </p:nvSpPr>
        <p:spPr>
          <a:xfrm>
            <a:off x="4748462" y="2603500"/>
            <a:ext cx="2691243"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3" name="Text Placeholder 3"/>
          <p:cNvSpPr>
            <a:spLocks noGrp="1"/>
          </p:cNvSpPr>
          <p:nvPr>
            <p:ph type="body" sz="half" idx="19"/>
          </p:nvPr>
        </p:nvSpPr>
        <p:spPr>
          <a:xfrm>
            <a:off x="4570172" y="5109105"/>
            <a:ext cx="3050438"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14" name="Text Placeholder 4"/>
          <p:cNvSpPr>
            <a:spLocks noGrp="1"/>
          </p:cNvSpPr>
          <p:nvPr>
            <p:ph type="body" sz="quarter" idx="13"/>
          </p:nvPr>
        </p:nvSpPr>
        <p:spPr>
          <a:xfrm>
            <a:off x="7982775" y="4532845"/>
            <a:ext cx="3051095" cy="576262"/>
          </a:xfrm>
        </p:spPr>
        <p:txBody>
          <a:bodyPr anchor="b">
            <a:noAutofit/>
          </a:bodyPr>
          <a:lstStyle>
            <a:lvl1pPr marL="0" indent="0">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2" name="Picture Placeholder 2"/>
          <p:cNvSpPr>
            <a:spLocks noGrp="1" noChangeAspect="1"/>
          </p:cNvSpPr>
          <p:nvPr>
            <p:ph type="pic" idx="22"/>
          </p:nvPr>
        </p:nvSpPr>
        <p:spPr>
          <a:xfrm>
            <a:off x="8163031" y="2603500"/>
            <a:ext cx="2691242" cy="159151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a:t>Вставка рисунка</a:t>
            </a:r>
            <a:endParaRPr lang="en-US" dirty="0"/>
          </a:p>
        </p:txBody>
      </p:sp>
      <p:sp>
        <p:nvSpPr>
          <p:cNvPr id="24" name="Text Placeholder 3"/>
          <p:cNvSpPr>
            <a:spLocks noGrp="1"/>
          </p:cNvSpPr>
          <p:nvPr>
            <p:ph type="body" sz="half" idx="20"/>
          </p:nvPr>
        </p:nvSpPr>
        <p:spPr>
          <a:xfrm>
            <a:off x="7982775" y="5109104"/>
            <a:ext cx="3051096" cy="91795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cxnSp>
        <p:nvCxnSpPr>
          <p:cNvPr id="43" name="Straight Connector 42"/>
          <p:cNvCxnSpPr/>
          <p:nvPr/>
        </p:nvCxnSpPr>
        <p:spPr>
          <a:xfrm>
            <a:off x="4405831"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7797802" y="2569633"/>
            <a:ext cx="0" cy="3492499"/>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6"/>
          <p:cNvSpPr>
            <a:spLocks noGrp="1"/>
          </p:cNvSpPr>
          <p:nvPr>
            <p:ph type="dt" sz="half" idx="10"/>
          </p:nvPr>
        </p:nvSpPr>
        <p:spPr/>
        <p:txBody>
          <a:bodyPr/>
          <a:lstStyle/>
          <a:p>
            <a:fld id="{CCDE4DDF-A7A7-4400-96A7-672E954EDEEB}" type="datetimeFigureOut">
              <a:rPr lang="en-US" smtClean="0"/>
              <a:t>2/10/2025</a:t>
            </a:fld>
            <a:endParaRPr lang="en-US"/>
          </a:p>
        </p:txBody>
      </p:sp>
      <p:sp>
        <p:nvSpPr>
          <p:cNvPr id="8" name="Footer Placeholder 7"/>
          <p:cNvSpPr>
            <a:spLocks noGrp="1"/>
          </p:cNvSpPr>
          <p:nvPr>
            <p:ph type="ftr" sz="quarter" idx="11"/>
          </p:nvPr>
        </p:nvSpPr>
        <p:spPr>
          <a:xfrm>
            <a:off x="561111" y="6391838"/>
            <a:ext cx="3644282" cy="304801"/>
          </a:xfrm>
        </p:spPr>
        <p:txBody>
          <a:bodyPr/>
          <a:lstStyle/>
          <a:p>
            <a:endParaRPr lang="en-US"/>
          </a:p>
        </p:txBody>
      </p:sp>
      <p:sp>
        <p:nvSpPr>
          <p:cNvPr id="9" name="Slide Number Placeholder 8"/>
          <p:cNvSpPr>
            <a:spLocks noGrp="1"/>
          </p:cNvSpPr>
          <p:nvPr>
            <p:ph type="sldNum" sz="quarter" idx="12"/>
          </p:nvPr>
        </p:nvSpPr>
        <p:spPr/>
        <p:txBody>
          <a:bodyPr/>
          <a:lstStyle/>
          <a:p>
            <a:fld id="{F3C7BEEC-BA6E-4D98-8731-BF77B8CF44A9}" type="slidenum">
              <a:rPr lang="en-US" smtClean="0"/>
              <a:t>‹#›</a:t>
            </a:fld>
            <a:endParaRPr lang="en-US"/>
          </a:p>
        </p:txBody>
      </p:sp>
    </p:spTree>
    <p:extLst>
      <p:ext uri="{BB962C8B-B14F-4D97-AF65-F5344CB8AC3E}">
        <p14:creationId xmlns:p14="http://schemas.microsoft.com/office/powerpoint/2010/main" val="24556642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a:xfrm>
            <a:off x="1154954" y="973668"/>
            <a:ext cx="8825659" cy="706964"/>
          </a:xfrm>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a:xfrm>
            <a:off x="1154954" y="2603500"/>
            <a:ext cx="8825659" cy="3416300"/>
          </a:xfrm>
        </p:spPr>
        <p:txBody>
          <a:bodyPr vert="eaVert" anchor="t" anchorCtr="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10695439" y="6391838"/>
            <a:ext cx="990599" cy="304799"/>
          </a:xfrm>
        </p:spPr>
        <p:txBody>
          <a:bodyPr/>
          <a:lstStyle/>
          <a:p>
            <a:fld id="{CCDE4DDF-A7A7-4400-96A7-672E954EDEEB}"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C7BEEC-BA6E-4D98-8731-BF77B8CF44A9}" type="slidenum">
              <a:rPr lang="en-US" smtClean="0"/>
              <a:t>‹#›</a:t>
            </a:fld>
            <a:endParaRPr lang="en-US"/>
          </a:p>
        </p:txBody>
      </p:sp>
    </p:spTree>
    <p:extLst>
      <p:ext uri="{BB962C8B-B14F-4D97-AF65-F5344CB8AC3E}">
        <p14:creationId xmlns:p14="http://schemas.microsoft.com/office/powerpoint/2010/main" val="94771401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2" name="Rectangle 11"/>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Oval 14"/>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7" name="Rectangle 6"/>
            <p:cNvSpPr/>
            <p:nvPr/>
          </p:nvSpPr>
          <p:spPr bwMode="gray">
            <a:xfrm>
              <a:off x="414867" y="402165"/>
              <a:ext cx="6510866"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7" name="Freeform 5"/>
            <p:cNvSpPr/>
            <p:nvPr/>
          </p:nvSpPr>
          <p:spPr bwMode="gray">
            <a:xfrm rot="5101749">
              <a:off x="6294738" y="457773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0" name="Freeform 5"/>
            <p:cNvSpPr/>
            <p:nvPr/>
          </p:nvSpPr>
          <p:spPr bwMode="gray">
            <a:xfrm rot="5400000">
              <a:off x="44492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3"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Vertical Title 1"/>
          <p:cNvSpPr>
            <a:spLocks noGrp="1"/>
          </p:cNvSpPr>
          <p:nvPr>
            <p:ph type="title" orient="vert"/>
          </p:nvPr>
        </p:nvSpPr>
        <p:spPr>
          <a:xfrm>
            <a:off x="8585235" y="1278467"/>
            <a:ext cx="1409965" cy="4748590"/>
          </a:xfrm>
        </p:spPr>
        <p:txBody>
          <a:bodyPr vert="eaVert" anchor="b" anchorCtr="0"/>
          <a:lstStyle/>
          <a:p>
            <a:r>
              <a:rPr lang="ru-RU"/>
              <a:t>Образец заголовка</a:t>
            </a:r>
            <a:endParaRPr lang="en-US" dirty="0"/>
          </a:p>
        </p:txBody>
      </p:sp>
      <p:sp>
        <p:nvSpPr>
          <p:cNvPr id="3" name="Vertical Text Placeholder 2"/>
          <p:cNvSpPr>
            <a:spLocks noGrp="1"/>
          </p:cNvSpPr>
          <p:nvPr>
            <p:ph type="body" orient="vert" idx="1"/>
          </p:nvPr>
        </p:nvSpPr>
        <p:spPr>
          <a:xfrm>
            <a:off x="1154954" y="1278467"/>
            <a:ext cx="6256025" cy="474859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a:xfrm>
            <a:off x="10653104" y="6391838"/>
            <a:ext cx="992135" cy="304799"/>
          </a:xfrm>
        </p:spPr>
        <p:txBody>
          <a:bodyPr/>
          <a:lstStyle/>
          <a:p>
            <a:fld id="{CCDE4DDF-A7A7-4400-96A7-672E954EDEEB}"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3C7BEEC-BA6E-4D98-8731-BF77B8CF44A9}" type="slidenum">
              <a:rPr lang="en-US" smtClean="0"/>
              <a:t>‹#›</a:t>
            </a:fld>
            <a:endParaRPr lang="en-US"/>
          </a:p>
        </p:txBody>
      </p:sp>
    </p:spTree>
    <p:extLst>
      <p:ext uri="{BB962C8B-B14F-4D97-AF65-F5344CB8AC3E}">
        <p14:creationId xmlns:p14="http://schemas.microsoft.com/office/powerpoint/2010/main" val="1730833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a:xfrm>
            <a:off x="1154954" y="2603500"/>
            <a:ext cx="8825659" cy="3416300"/>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CDE4DDF-A7A7-4400-96A7-672E954EDEEB}"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3C7BEEC-BA6E-4D98-8731-BF77B8CF44A9}" type="slidenum">
              <a:rPr lang="en-US" smtClean="0"/>
              <a:t>‹#›</a:t>
            </a:fld>
            <a:endParaRPr lang="en-US"/>
          </a:p>
        </p:txBody>
      </p:sp>
    </p:spTree>
    <p:extLst>
      <p:ext uri="{BB962C8B-B14F-4D97-AF65-F5344CB8AC3E}">
        <p14:creationId xmlns:p14="http://schemas.microsoft.com/office/powerpoint/2010/main" val="25118690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bwMode="gray">
            <a:xfrm>
              <a:off x="7289800" y="402165"/>
              <a:ext cx="44788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5"/>
            <p:cNvSpPr/>
            <p:nvPr/>
          </p:nvSpPr>
          <p:spPr bwMode="gray">
            <a:xfrm rot="16200000">
              <a:off x="3787244"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2" name="Freeform 5"/>
            <p:cNvSpPr/>
            <p:nvPr/>
          </p:nvSpPr>
          <p:spPr bwMode="gray">
            <a:xfrm rot="15922489">
              <a:off x="4698352"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4" y="2677645"/>
            <a:ext cx="4351025" cy="2283824"/>
          </a:xfrm>
        </p:spPr>
        <p:txBody>
          <a:bodyPr anchor="ctr"/>
          <a:lstStyle>
            <a:lvl1pPr algn="l">
              <a:defRPr sz="4000" b="0" cap="none"/>
            </a:lvl1pPr>
          </a:lstStyle>
          <a:p>
            <a:r>
              <a:rPr lang="ru-RU"/>
              <a:t>Образец заголовка</a:t>
            </a:r>
            <a:endParaRPr lang="en-US" dirty="0"/>
          </a:p>
        </p:txBody>
      </p:sp>
      <p:sp>
        <p:nvSpPr>
          <p:cNvPr id="3" name="Text Placeholder 2"/>
          <p:cNvSpPr>
            <a:spLocks noGrp="1"/>
          </p:cNvSpPr>
          <p:nvPr>
            <p:ph type="body" idx="1"/>
          </p:nvPr>
        </p:nvSpPr>
        <p:spPr>
          <a:xfrm>
            <a:off x="6895559" y="2677644"/>
            <a:ext cx="3757545" cy="2283824"/>
          </a:xfrm>
        </p:spPr>
        <p:txBody>
          <a:bodyPr anchor="ctr"/>
          <a:lstStyle>
            <a:lvl1pPr marL="0" indent="0" algn="l">
              <a:buNone/>
              <a:defRPr sz="2000" cap="all">
                <a:solidFill>
                  <a:schemeClr val="accent1">
                    <a:lumMod val="60000"/>
                    <a:lumOff val="4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CDE4DDF-A7A7-4400-96A7-672E954EDEEB}" type="datetimeFigureOut">
              <a:rPr lang="en-US" smtClean="0"/>
              <a:t>2/10/2025</a:t>
            </a:fld>
            <a:endParaRPr lang="en-US"/>
          </a:p>
        </p:txBody>
      </p:sp>
      <p:sp>
        <p:nvSpPr>
          <p:cNvPr id="5" name="Footer Placeholder 4"/>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12"/>
          </p:nvPr>
        </p:nvSpPr>
        <p:spPr/>
        <p:txBody>
          <a:bodyPr/>
          <a:lstStyle/>
          <a:p>
            <a:fld id="{F3C7BEEC-BA6E-4D98-8731-BF77B8CF44A9}" type="slidenum">
              <a:rPr lang="en-US" smtClean="0"/>
              <a:t>‹#›</a:t>
            </a:fld>
            <a:endParaRPr lang="en-US"/>
          </a:p>
        </p:txBody>
      </p:sp>
    </p:spTree>
    <p:extLst>
      <p:ext uri="{BB962C8B-B14F-4D97-AF65-F5344CB8AC3E}">
        <p14:creationId xmlns:p14="http://schemas.microsoft.com/office/powerpoint/2010/main" val="11772772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1154954" y="2603500"/>
            <a:ext cx="4825158" cy="3416301"/>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208712" y="2603500"/>
            <a:ext cx="4825159" cy="3416300"/>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CDE4DDF-A7A7-4400-96A7-672E954EDEEB}"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3C7BEEC-BA6E-4D98-8731-BF77B8CF44A9}" type="slidenum">
              <a:rPr lang="en-US" smtClean="0"/>
              <a:t>‹#›</a:t>
            </a:fld>
            <a:endParaRPr lang="en-US"/>
          </a:p>
        </p:txBody>
      </p:sp>
    </p:spTree>
    <p:extLst>
      <p:ext uri="{BB962C8B-B14F-4D97-AF65-F5344CB8AC3E}">
        <p14:creationId xmlns:p14="http://schemas.microsoft.com/office/powerpoint/2010/main" val="561087067"/>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ru-RU"/>
              <a:t>Образец заголовка</a:t>
            </a:r>
            <a:endParaRPr lang="en-US" dirty="0"/>
          </a:p>
        </p:txBody>
      </p:sp>
      <p:sp>
        <p:nvSpPr>
          <p:cNvPr id="3" name="Text Placeholder 2"/>
          <p:cNvSpPr>
            <a:spLocks noGrp="1"/>
          </p:cNvSpPr>
          <p:nvPr>
            <p:ph type="body" idx="1"/>
          </p:nvPr>
        </p:nvSpPr>
        <p:spPr>
          <a:xfrm>
            <a:off x="1154954" y="2603500"/>
            <a:ext cx="4825157"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1154954" y="3179762"/>
            <a:ext cx="4825158" cy="2840039"/>
          </a:xfrm>
        </p:spPr>
        <p:txBody>
          <a:bodyP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208712" y="2603500"/>
            <a:ext cx="482515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208712" y="3179762"/>
            <a:ext cx="4825159" cy="2840039"/>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CCDE4DDF-A7A7-4400-96A7-672E954EDEEB}" type="datetimeFigureOut">
              <a:rPr lang="en-US" smtClean="0"/>
              <a:t>2/10/2025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3C7BEEC-BA6E-4D98-8731-BF77B8CF44A9}" type="slidenum">
              <a:rPr lang="en-US" smtClean="0"/>
              <a:t>‹#›</a:t>
            </a:fld>
            <a:endParaRPr lang="en-US"/>
          </a:p>
        </p:txBody>
      </p:sp>
    </p:spTree>
    <p:extLst>
      <p:ext uri="{BB962C8B-B14F-4D97-AF65-F5344CB8AC3E}">
        <p14:creationId xmlns:p14="http://schemas.microsoft.com/office/powerpoint/2010/main" val="369573554"/>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9" name="Title 1"/>
          <p:cNvSpPr>
            <a:spLocks noGrp="1"/>
          </p:cNvSpPr>
          <p:nvPr>
            <p:ph type="title"/>
          </p:nvPr>
        </p:nvSpPr>
        <p:spPr>
          <a:xfrm>
            <a:off x="1154954" y="973668"/>
            <a:ext cx="8761413" cy="706964"/>
          </a:xfrm>
        </p:spPr>
        <p:txBody>
          <a:bodyPr/>
          <a:lstStyle>
            <a:lvl1pPr>
              <a:defRPr/>
            </a:lvl1p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CCDE4DDF-A7A7-4400-96A7-672E954EDEEB}" type="datetimeFigureOut">
              <a:rPr lang="en-US" smtClean="0"/>
              <a:t>2/10/2025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3C7BEEC-BA6E-4D98-8731-BF77B8CF44A9}" type="slidenum">
              <a:rPr lang="en-US" smtClean="0"/>
              <a:t>‹#›</a:t>
            </a:fld>
            <a:endParaRPr lang="en-US"/>
          </a:p>
        </p:txBody>
      </p:sp>
    </p:spTree>
    <p:extLst>
      <p:ext uri="{BB962C8B-B14F-4D97-AF65-F5344CB8AC3E}">
        <p14:creationId xmlns:p14="http://schemas.microsoft.com/office/powerpoint/2010/main" val="34835196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DE4DDF-A7A7-4400-96A7-672E954EDEEB}" type="datetimeFigureOut">
              <a:rPr lang="en-US" smtClean="0"/>
              <a:t>2/10/2025</a:t>
            </a:fld>
            <a:endParaRPr lang="en-US"/>
          </a:p>
        </p:txBody>
      </p:sp>
      <p:sp>
        <p:nvSpPr>
          <p:cNvPr id="3" name="Footer Placeholder 2"/>
          <p:cNvSpPr>
            <a:spLocks noGrp="1"/>
          </p:cNvSpPr>
          <p:nvPr>
            <p:ph type="ftr" sz="quarter" idx="11"/>
          </p:nvPr>
        </p:nvSpPr>
        <p:spPr/>
        <p:txBody>
          <a:bodyPr/>
          <a:lstStyle/>
          <a:p>
            <a:endParaRPr lang="en-US"/>
          </a:p>
        </p:txBody>
      </p:sp>
      <p:sp>
        <p:nvSpPr>
          <p:cNvPr id="7" name="Rectangle 6"/>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4" name="Slide Number Placeholder 3"/>
          <p:cNvSpPr>
            <a:spLocks noGrp="1"/>
          </p:cNvSpPr>
          <p:nvPr>
            <p:ph type="sldNum" sz="quarter" idx="12"/>
          </p:nvPr>
        </p:nvSpPr>
        <p:spPr/>
        <p:txBody>
          <a:bodyPr/>
          <a:lstStyle/>
          <a:p>
            <a:fld id="{F3C7BEEC-BA6E-4D98-8731-BF77B8CF44A9}" type="slidenum">
              <a:rPr lang="en-US" smtClean="0"/>
              <a:t>‹#›</a:t>
            </a:fld>
            <a:endParaRPr lang="en-US"/>
          </a:p>
        </p:txBody>
      </p:sp>
    </p:spTree>
    <p:extLst>
      <p:ext uri="{BB962C8B-B14F-4D97-AF65-F5344CB8AC3E}">
        <p14:creationId xmlns:p14="http://schemas.microsoft.com/office/powerpoint/2010/main" val="3575206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2" name="Oval 21"/>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5713412" y="402165"/>
              <a:ext cx="6055253"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18" name="Freeform 5"/>
            <p:cNvSpPr/>
            <p:nvPr/>
          </p:nvSpPr>
          <p:spPr bwMode="gray">
            <a:xfrm rot="15922489">
              <a:off x="3140485"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2229377"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295400"/>
            <a:ext cx="2793158" cy="1600200"/>
          </a:xfrm>
        </p:spPr>
        <p:txBody>
          <a:bodyPr anchor="b"/>
          <a:lstStyle>
            <a:lvl1pPr algn="l">
              <a:defRPr sz="2400" b="0"/>
            </a:lvl1pPr>
          </a:lstStyle>
          <a:p>
            <a:r>
              <a:rPr lang="ru-RU"/>
              <a:t>Образец заголовка</a:t>
            </a:r>
            <a:endParaRPr lang="en-US" dirty="0"/>
          </a:p>
        </p:txBody>
      </p:sp>
      <p:sp>
        <p:nvSpPr>
          <p:cNvPr id="3" name="Content Placeholder 2"/>
          <p:cNvSpPr>
            <a:spLocks noGrp="1"/>
          </p:cNvSpPr>
          <p:nvPr>
            <p:ph idx="1"/>
          </p:nvPr>
        </p:nvSpPr>
        <p:spPr>
          <a:xfrm>
            <a:off x="5781146" y="1447800"/>
            <a:ext cx="5190066" cy="4572000"/>
          </a:xfrm>
        </p:spPr>
        <p:txBody>
          <a:bodyPr anchor="ctr">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bwMode="gray">
          <a:xfrm>
            <a:off x="1154954" y="3129280"/>
            <a:ext cx="2793158" cy="2895599"/>
          </a:xfrm>
        </p:spPr>
        <p:txBody>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CCDE4DDF-A7A7-4400-96A7-672E954EDEEB}"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3C7BEEC-BA6E-4D98-8731-BF77B8CF44A9}" type="slidenum">
              <a:rPr lang="en-US" smtClean="0"/>
              <a:t>‹#›</a:t>
            </a:fld>
            <a:endParaRPr lang="en-US"/>
          </a:p>
        </p:txBody>
      </p:sp>
    </p:spTree>
    <p:extLst>
      <p:ext uri="{BB962C8B-B14F-4D97-AF65-F5344CB8AC3E}">
        <p14:creationId xmlns:p14="http://schemas.microsoft.com/office/powerpoint/2010/main" val="3756452967"/>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grpSp>
        <p:nvGrpSpPr>
          <p:cNvPr id="9" name="Group 8"/>
          <p:cNvGrpSpPr/>
          <p:nvPr/>
        </p:nvGrpSpPr>
        <p:grpSpPr>
          <a:xfrm>
            <a:off x="0" y="0"/>
            <a:ext cx="12192000" cy="6858000"/>
            <a:chOff x="0" y="0"/>
            <a:chExt cx="12192000" cy="6858000"/>
          </a:xfrm>
        </p:grpSpPr>
        <p:sp>
          <p:nvSpPr>
            <p:cNvPr id="14" name="Rectangle 13"/>
            <p:cNvSpPr/>
            <p:nvPr/>
          </p:nvSpPr>
          <p:spPr>
            <a:xfrm>
              <a:off x="0" y="0"/>
              <a:ext cx="12192000" cy="6858000"/>
            </a:xfrm>
            <a:prstGeom prst="rect">
              <a:avLst/>
            </a:prstGeom>
            <a:blipFill>
              <a:blip r:embed="rId2">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Oval 16"/>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9" name="Oval 18"/>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Oval 19"/>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1" name="Oval 20"/>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bwMode="gray">
            <a:xfrm>
              <a:off x="6172200" y="402165"/>
              <a:ext cx="5596465" cy="605367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5"/>
            <p:cNvSpPr/>
            <p:nvPr/>
          </p:nvSpPr>
          <p:spPr bwMode="gray">
            <a:xfrm rot="15922489">
              <a:off x="4203594" y="1826078"/>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2" name="Freeform 5"/>
            <p:cNvSpPr/>
            <p:nvPr/>
          </p:nvSpPr>
          <p:spPr bwMode="gray">
            <a:xfrm rot="16200000">
              <a:off x="3295432" y="2801721"/>
              <a:ext cx="6053670" cy="1254558"/>
            </a:xfrm>
            <a:custGeom>
              <a:avLst/>
              <a:gdLst/>
              <a:ahLst/>
              <a:cxnLst/>
              <a:rect l="l" t="t" r="r" b="b"/>
              <a:pathLst>
                <a:path w="10000" h="8000">
                  <a:moveTo>
                    <a:pt x="0" y="0"/>
                  </a:moveTo>
                  <a:lnTo>
                    <a:pt x="0" y="7970"/>
                  </a:lnTo>
                  <a:lnTo>
                    <a:pt x="10000" y="8000"/>
                  </a:lnTo>
                  <a:lnTo>
                    <a:pt x="10000" y="7"/>
                  </a:lnTo>
                  <a:lnTo>
                    <a:pt x="10000" y="7"/>
                  </a:lnTo>
                  <a:lnTo>
                    <a:pt x="9773" y="156"/>
                  </a:lnTo>
                  <a:lnTo>
                    <a:pt x="9547" y="298"/>
                  </a:lnTo>
                  <a:lnTo>
                    <a:pt x="9320" y="437"/>
                  </a:lnTo>
                  <a:lnTo>
                    <a:pt x="9092" y="556"/>
                  </a:lnTo>
                  <a:lnTo>
                    <a:pt x="8865" y="676"/>
                  </a:lnTo>
                  <a:lnTo>
                    <a:pt x="8637" y="788"/>
                  </a:lnTo>
                  <a:lnTo>
                    <a:pt x="8412" y="884"/>
                  </a:lnTo>
                  <a:lnTo>
                    <a:pt x="8184" y="975"/>
                  </a:lnTo>
                  <a:lnTo>
                    <a:pt x="7957" y="1058"/>
                  </a:lnTo>
                  <a:lnTo>
                    <a:pt x="7734" y="1130"/>
                  </a:lnTo>
                  <a:lnTo>
                    <a:pt x="7508" y="1202"/>
                  </a:lnTo>
                  <a:lnTo>
                    <a:pt x="7285" y="1262"/>
                  </a:lnTo>
                  <a:lnTo>
                    <a:pt x="7062" y="1309"/>
                  </a:lnTo>
                  <a:lnTo>
                    <a:pt x="6840" y="1358"/>
                  </a:lnTo>
                  <a:lnTo>
                    <a:pt x="6620" y="1399"/>
                  </a:lnTo>
                  <a:lnTo>
                    <a:pt x="6402" y="1428"/>
                  </a:lnTo>
                  <a:lnTo>
                    <a:pt x="6184" y="1453"/>
                  </a:lnTo>
                  <a:lnTo>
                    <a:pt x="5968" y="1477"/>
                  </a:lnTo>
                  <a:lnTo>
                    <a:pt x="5755" y="1488"/>
                  </a:lnTo>
                  <a:lnTo>
                    <a:pt x="5542" y="1500"/>
                  </a:lnTo>
                  <a:lnTo>
                    <a:pt x="5332" y="1506"/>
                  </a:lnTo>
                  <a:lnTo>
                    <a:pt x="5124" y="1500"/>
                  </a:lnTo>
                  <a:lnTo>
                    <a:pt x="4918" y="1500"/>
                  </a:lnTo>
                  <a:lnTo>
                    <a:pt x="4714" y="1488"/>
                  </a:lnTo>
                  <a:lnTo>
                    <a:pt x="4514" y="1470"/>
                  </a:lnTo>
                  <a:lnTo>
                    <a:pt x="4316" y="1453"/>
                  </a:lnTo>
                  <a:lnTo>
                    <a:pt x="4122" y="1434"/>
                  </a:lnTo>
                  <a:lnTo>
                    <a:pt x="3929" y="1405"/>
                  </a:lnTo>
                  <a:lnTo>
                    <a:pt x="3739" y="1374"/>
                  </a:lnTo>
                  <a:lnTo>
                    <a:pt x="3553" y="1346"/>
                  </a:lnTo>
                  <a:lnTo>
                    <a:pt x="3190" y="1267"/>
                  </a:lnTo>
                  <a:lnTo>
                    <a:pt x="2842" y="1183"/>
                  </a:lnTo>
                  <a:lnTo>
                    <a:pt x="2508" y="1095"/>
                  </a:lnTo>
                  <a:lnTo>
                    <a:pt x="2192" y="998"/>
                  </a:lnTo>
                  <a:lnTo>
                    <a:pt x="1890" y="897"/>
                  </a:lnTo>
                  <a:lnTo>
                    <a:pt x="1610" y="788"/>
                  </a:lnTo>
                  <a:lnTo>
                    <a:pt x="1347" y="681"/>
                  </a:lnTo>
                  <a:lnTo>
                    <a:pt x="1105" y="574"/>
                  </a:lnTo>
                  <a:lnTo>
                    <a:pt x="883" y="473"/>
                  </a:lnTo>
                  <a:lnTo>
                    <a:pt x="686" y="377"/>
                  </a:lnTo>
                  <a:lnTo>
                    <a:pt x="508" y="286"/>
                  </a:lnTo>
                  <a:lnTo>
                    <a:pt x="358" y="210"/>
                  </a:lnTo>
                  <a:lnTo>
                    <a:pt x="232" y="138"/>
                  </a:lnTo>
                  <a:lnTo>
                    <a:pt x="59" y="35"/>
                  </a:lnTo>
                  <a:lnTo>
                    <a:pt x="0" y="0"/>
                  </a:lnTo>
                  <a:lnTo>
                    <a:pt x="0" y="0"/>
                  </a:lnTo>
                  <a:close/>
                </a:path>
              </a:pathLst>
            </a:custGeom>
            <a:solidFill>
              <a:schemeClr val="bg1"/>
            </a:solidFill>
            <a:ln>
              <a:noFill/>
            </a:ln>
          </p:spPr>
        </p:sp>
        <p:sp>
          <p:nvSpPr>
            <p:cNvPr id="15"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1"/>
          <p:cNvSpPr>
            <a:spLocks noGrp="1"/>
          </p:cNvSpPr>
          <p:nvPr>
            <p:ph type="title"/>
          </p:nvPr>
        </p:nvSpPr>
        <p:spPr>
          <a:xfrm>
            <a:off x="1154955" y="1693333"/>
            <a:ext cx="3865134" cy="1735667"/>
          </a:xfrm>
        </p:spPr>
        <p:txBody>
          <a:bodyPr anchor="b">
            <a:normAutofit/>
          </a:bodyPr>
          <a:lstStyle>
            <a:lvl1pPr algn="l">
              <a:defRPr sz="3600" b="0"/>
            </a:lvl1pPr>
          </a:lstStyle>
          <a:p>
            <a:r>
              <a:rPr lang="ru-RU"/>
              <a:t>Образец заголовка</a:t>
            </a:r>
            <a:endParaRPr lang="en-US" dirty="0"/>
          </a:p>
        </p:txBody>
      </p:sp>
      <p:sp>
        <p:nvSpPr>
          <p:cNvPr id="3" name="Picture Placeholder 2"/>
          <p:cNvSpPr>
            <a:spLocks noGrp="1" noChangeAspect="1"/>
          </p:cNvSpPr>
          <p:nvPr>
            <p:ph type="pic" idx="1"/>
          </p:nvPr>
        </p:nvSpPr>
        <p:spPr>
          <a:xfrm>
            <a:off x="6547870" y="1143000"/>
            <a:ext cx="3227193"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marL="0" lvl="0" indent="0" algn="ctr">
              <a:buNone/>
            </a:pPr>
            <a:r>
              <a:rPr lang="ru-RU"/>
              <a:t>Вставка рисунка</a:t>
            </a:r>
            <a:endParaRPr lang="en-US" dirty="0"/>
          </a:p>
        </p:txBody>
      </p:sp>
      <p:sp>
        <p:nvSpPr>
          <p:cNvPr id="4" name="Text Placeholder 3"/>
          <p:cNvSpPr>
            <a:spLocks noGrp="1"/>
          </p:cNvSpPr>
          <p:nvPr>
            <p:ph type="body" sz="half" idx="2"/>
          </p:nvPr>
        </p:nvSpPr>
        <p:spPr bwMode="gray">
          <a:xfrm>
            <a:off x="1154954" y="3657600"/>
            <a:ext cx="3859212" cy="1371600"/>
          </a:xfrm>
        </p:spPr>
        <p:txBody>
          <a:bodyPr>
            <a:normAutofit/>
          </a:bodyPr>
          <a:lstStyle>
            <a:lvl1pPr marL="0" indent="0">
              <a:buNone/>
              <a:defRPr sz="1400">
                <a:solidFill>
                  <a:schemeClr val="accent1">
                    <a:lumMod val="60000"/>
                    <a:lumOff val="4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Date Placeholder 4"/>
          <p:cNvSpPr>
            <a:spLocks noGrp="1"/>
          </p:cNvSpPr>
          <p:nvPr>
            <p:ph type="dt" sz="half" idx="10"/>
          </p:nvPr>
        </p:nvSpPr>
        <p:spPr/>
        <p:txBody>
          <a:bodyPr/>
          <a:lstStyle/>
          <a:p>
            <a:fld id="{CCDE4DDF-A7A7-4400-96A7-672E954EDEEB}" type="datetimeFigureOut">
              <a:rPr lang="en-US" smtClean="0"/>
              <a:t>2/10/2025</a:t>
            </a:fld>
            <a:endParaRPr lang="en-US"/>
          </a:p>
        </p:txBody>
      </p:sp>
      <p:sp>
        <p:nvSpPr>
          <p:cNvPr id="6" name="Footer Placeholder 5"/>
          <p:cNvSpPr>
            <a:spLocks noGrp="1"/>
          </p:cNvSpPr>
          <p:nvPr>
            <p:ph type="ftr" sz="quarter" idx="11"/>
          </p:nvPr>
        </p:nvSpPr>
        <p:spPr/>
        <p:txBody>
          <a:bodyPr/>
          <a:lstStyle/>
          <a:p>
            <a:endParaRPr lang="en-US" dirty="0"/>
          </a:p>
        </p:txBody>
      </p:sp>
      <p:sp>
        <p:nvSpPr>
          <p:cNvPr id="16" name="Rectangle 15"/>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7" name="Slide Number Placeholder 6"/>
          <p:cNvSpPr>
            <a:spLocks noGrp="1"/>
          </p:cNvSpPr>
          <p:nvPr>
            <p:ph type="sldNum" sz="quarter" idx="12"/>
          </p:nvPr>
        </p:nvSpPr>
        <p:spPr/>
        <p:txBody>
          <a:bodyPr/>
          <a:lstStyle/>
          <a:p>
            <a:fld id="{F3C7BEEC-BA6E-4D98-8731-BF77B8CF44A9}" type="slidenum">
              <a:rPr lang="en-US" smtClean="0"/>
              <a:t>‹#›</a:t>
            </a:fld>
            <a:endParaRPr lang="en-US"/>
          </a:p>
        </p:txBody>
      </p:sp>
    </p:spTree>
    <p:extLst>
      <p:ext uri="{BB962C8B-B14F-4D97-AF65-F5344CB8AC3E}">
        <p14:creationId xmlns:p14="http://schemas.microsoft.com/office/powerpoint/2010/main" val="2018341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8" name="Group 7"/>
          <p:cNvGrpSpPr/>
          <p:nvPr/>
        </p:nvGrpSpPr>
        <p:grpSpPr>
          <a:xfrm>
            <a:off x="0" y="0"/>
            <a:ext cx="12192000" cy="6858000"/>
            <a:chOff x="0" y="0"/>
            <a:chExt cx="12192000" cy="6858000"/>
          </a:xfrm>
        </p:grpSpPr>
        <p:sp>
          <p:nvSpPr>
            <p:cNvPr id="7" name="Rectangle 6"/>
            <p:cNvSpPr/>
            <p:nvPr/>
          </p:nvSpPr>
          <p:spPr>
            <a:xfrm>
              <a:off x="0" y="0"/>
              <a:ext cx="12192000" cy="6858000"/>
            </a:xfrm>
            <a:prstGeom prst="rect">
              <a:avLst/>
            </a:prstGeom>
            <a:blipFill>
              <a:blip r:embed="rId19">
                <a:duotone>
                  <a:schemeClr val="dk2">
                    <a:shade val="69000"/>
                    <a:hueMod val="91000"/>
                    <a:satMod val="164000"/>
                    <a:lumMod val="74000"/>
                  </a:schemeClr>
                  <a:schemeClr val="dk2">
                    <a:hueMod val="124000"/>
                    <a:satMod val="140000"/>
                    <a:lumMod val="142000"/>
                  </a:schemeClr>
                </a:duotone>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Oval 12"/>
            <p:cNvSpPr/>
            <p:nvPr/>
          </p:nvSpPr>
          <p:spPr>
            <a:xfrm>
              <a:off x="0" y="2667000"/>
              <a:ext cx="4191000" cy="4191000"/>
            </a:xfrm>
            <a:prstGeom prst="ellipse">
              <a:avLst/>
            </a:prstGeom>
            <a:gradFill flip="none" rotWithShape="1">
              <a:gsLst>
                <a:gs pos="0">
                  <a:schemeClr val="accent5">
                    <a:alpha val="11000"/>
                  </a:schemeClr>
                </a:gs>
                <a:gs pos="75000">
                  <a:schemeClr val="accent5">
                    <a:alpha val="0"/>
                  </a:schemeClr>
                </a:gs>
                <a:gs pos="36000">
                  <a:schemeClr val="accent5">
                    <a:alpha val="10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5" name="Oval 14"/>
            <p:cNvSpPr/>
            <p:nvPr/>
          </p:nvSpPr>
          <p:spPr>
            <a:xfrm>
              <a:off x="0" y="2895600"/>
              <a:ext cx="2362200" cy="2362200"/>
            </a:xfrm>
            <a:prstGeom prst="ellipse">
              <a:avLst/>
            </a:prstGeom>
            <a:gradFill flip="none" rotWithShape="1">
              <a:gsLst>
                <a:gs pos="0">
                  <a:schemeClr val="accent5">
                    <a:alpha val="8000"/>
                  </a:schemeClr>
                </a:gs>
                <a:gs pos="72000">
                  <a:schemeClr val="accent5">
                    <a:alpha val="0"/>
                  </a:schemeClr>
                </a:gs>
                <a:gs pos="36000">
                  <a:schemeClr val="accent5">
                    <a:alpha val="8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8" name="Oval 17"/>
            <p:cNvSpPr/>
            <p:nvPr/>
          </p:nvSpPr>
          <p:spPr>
            <a:xfrm>
              <a:off x="8609012" y="5867400"/>
              <a:ext cx="990600" cy="990600"/>
            </a:xfrm>
            <a:prstGeom prst="ellipse">
              <a:avLst/>
            </a:prstGeom>
            <a:gradFill flip="none" rotWithShape="1">
              <a:gsLst>
                <a:gs pos="0">
                  <a:schemeClr val="accent5">
                    <a:alpha val="14000"/>
                  </a:schemeClr>
                </a:gs>
                <a:gs pos="66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6" name="Oval 15"/>
            <p:cNvSpPr/>
            <p:nvPr/>
          </p:nvSpPr>
          <p:spPr>
            <a:xfrm>
              <a:off x="8609012" y="1676400"/>
              <a:ext cx="2819400" cy="2819400"/>
            </a:xfrm>
            <a:prstGeom prst="ellipse">
              <a:avLst/>
            </a:prstGeom>
            <a:gradFill flip="none" rotWithShape="1">
              <a:gsLst>
                <a:gs pos="0">
                  <a:schemeClr val="accent5">
                    <a:alpha val="7000"/>
                  </a:schemeClr>
                </a:gs>
                <a:gs pos="69000">
                  <a:schemeClr val="accent5">
                    <a:alpha val="0"/>
                  </a:schemeClr>
                </a:gs>
                <a:gs pos="36000">
                  <a:schemeClr val="accent5">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17" name="Oval 16"/>
            <p:cNvSpPr/>
            <p:nvPr/>
          </p:nvSpPr>
          <p:spPr>
            <a:xfrm>
              <a:off x="7999412" y="8464"/>
              <a:ext cx="1600200" cy="1600200"/>
            </a:xfrm>
            <a:prstGeom prst="ellipse">
              <a:avLst/>
            </a:prstGeom>
            <a:gradFill flip="none" rotWithShape="1">
              <a:gsLst>
                <a:gs pos="0">
                  <a:schemeClr val="accent5">
                    <a:alpha val="14000"/>
                  </a:schemeClr>
                </a:gs>
                <a:gs pos="73000">
                  <a:schemeClr val="accent5">
                    <a:alpha val="0"/>
                  </a:schemeClr>
                </a:gs>
                <a:gs pos="36000">
                  <a:schemeClr val="accent5">
                    <a:alpha val="7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sp>
          <p:nvSpPr>
            <p:cNvPr id="20" name="Freeform 5"/>
            <p:cNvSpPr/>
            <p:nvPr/>
          </p:nvSpPr>
          <p:spPr bwMode="gray">
            <a:xfrm rot="21010068">
              <a:off x="8490951" y="1797517"/>
              <a:ext cx="3299407" cy="440924"/>
            </a:xfrm>
            <a:custGeom>
              <a:avLst/>
              <a:gdLst/>
              <a:ahLst/>
              <a:cxnLst/>
              <a:rect l="l" t="t" r="r" b="b"/>
              <a:pathLst>
                <a:path w="10000" h="5291">
                  <a:moveTo>
                    <a:pt x="85" y="2532"/>
                  </a:moveTo>
                  <a:cubicBezTo>
                    <a:pt x="1736" y="3911"/>
                    <a:pt x="7524" y="5298"/>
                    <a:pt x="9958" y="5291"/>
                  </a:cubicBezTo>
                  <a:cubicBezTo>
                    <a:pt x="9989" y="1958"/>
                    <a:pt x="9969" y="3333"/>
                    <a:pt x="10000" y="0"/>
                  </a:cubicBezTo>
                  <a:lnTo>
                    <a:pt x="10000" y="0"/>
                  </a:lnTo>
                  <a:lnTo>
                    <a:pt x="9667" y="204"/>
                  </a:lnTo>
                  <a:lnTo>
                    <a:pt x="9334" y="400"/>
                  </a:lnTo>
                  <a:lnTo>
                    <a:pt x="9001" y="590"/>
                  </a:lnTo>
                  <a:lnTo>
                    <a:pt x="8667" y="753"/>
                  </a:lnTo>
                  <a:lnTo>
                    <a:pt x="8333" y="917"/>
                  </a:lnTo>
                  <a:lnTo>
                    <a:pt x="7999" y="1071"/>
                  </a:lnTo>
                  <a:lnTo>
                    <a:pt x="7669" y="1202"/>
                  </a:lnTo>
                  <a:lnTo>
                    <a:pt x="7333" y="1325"/>
                  </a:lnTo>
                  <a:lnTo>
                    <a:pt x="7000" y="1440"/>
                  </a:lnTo>
                  <a:lnTo>
                    <a:pt x="6673" y="1538"/>
                  </a:lnTo>
                  <a:lnTo>
                    <a:pt x="6340" y="1636"/>
                  </a:lnTo>
                  <a:lnTo>
                    <a:pt x="6013" y="1719"/>
                  </a:lnTo>
                  <a:lnTo>
                    <a:pt x="5686" y="1784"/>
                  </a:lnTo>
                  <a:lnTo>
                    <a:pt x="5359" y="1850"/>
                  </a:lnTo>
                  <a:lnTo>
                    <a:pt x="5036" y="1906"/>
                  </a:lnTo>
                  <a:lnTo>
                    <a:pt x="4717" y="1948"/>
                  </a:lnTo>
                  <a:lnTo>
                    <a:pt x="4396" y="1980"/>
                  </a:lnTo>
                  <a:lnTo>
                    <a:pt x="4079" y="2013"/>
                  </a:lnTo>
                  <a:lnTo>
                    <a:pt x="3766" y="2029"/>
                  </a:lnTo>
                  <a:lnTo>
                    <a:pt x="3454" y="2046"/>
                  </a:lnTo>
                  <a:lnTo>
                    <a:pt x="3145" y="2053"/>
                  </a:lnTo>
                  <a:lnTo>
                    <a:pt x="2839" y="2046"/>
                  </a:lnTo>
                  <a:lnTo>
                    <a:pt x="2537" y="2046"/>
                  </a:lnTo>
                  <a:lnTo>
                    <a:pt x="2238" y="2029"/>
                  </a:lnTo>
                  <a:lnTo>
                    <a:pt x="1943" y="2004"/>
                  </a:lnTo>
                  <a:lnTo>
                    <a:pt x="1653" y="1980"/>
                  </a:lnTo>
                  <a:lnTo>
                    <a:pt x="1368" y="1955"/>
                  </a:lnTo>
                  <a:lnTo>
                    <a:pt x="1085" y="1915"/>
                  </a:lnTo>
                  <a:lnTo>
                    <a:pt x="806" y="1873"/>
                  </a:lnTo>
                  <a:lnTo>
                    <a:pt x="533" y="1833"/>
                  </a:lnTo>
                  <a:lnTo>
                    <a:pt x="0" y="1726"/>
                  </a:lnTo>
                  <a:cubicBezTo>
                    <a:pt x="28" y="1995"/>
                    <a:pt x="57" y="2263"/>
                    <a:pt x="85" y="2532"/>
                  </a:cubicBezTo>
                  <a:close/>
                </a:path>
              </a:pathLst>
            </a:custGeom>
            <a:solidFill>
              <a:schemeClr val="bg1">
                <a:alpha val="20000"/>
              </a:schemeClr>
            </a:solidFill>
            <a:ln>
              <a:noFill/>
            </a:ln>
          </p:spPr>
        </p:sp>
        <p:sp>
          <p:nvSpPr>
            <p:cNvPr id="19" name="Freeform 5"/>
            <p:cNvSpPr/>
            <p:nvPr/>
          </p:nvSpPr>
          <p:spPr bwMode="gray">
            <a:xfrm>
              <a:off x="459506" y="1866405"/>
              <a:ext cx="11277600" cy="4533900"/>
            </a:xfrm>
            <a:custGeom>
              <a:avLst/>
              <a:gdLst/>
              <a:ahLst/>
              <a:cxnLst/>
              <a:rect l="0" t="0" r="r" b="b"/>
              <a:pathLst>
                <a:path w="7104" h="2856">
                  <a:moveTo>
                    <a:pt x="0" y="0"/>
                  </a:moveTo>
                  <a:lnTo>
                    <a:pt x="0" y="2856"/>
                  </a:lnTo>
                  <a:lnTo>
                    <a:pt x="7104" y="2856"/>
                  </a:lnTo>
                  <a:lnTo>
                    <a:pt x="7104" y="1"/>
                  </a:lnTo>
                  <a:lnTo>
                    <a:pt x="7104" y="1"/>
                  </a:lnTo>
                  <a:lnTo>
                    <a:pt x="6943" y="26"/>
                  </a:lnTo>
                  <a:lnTo>
                    <a:pt x="6782" y="50"/>
                  </a:lnTo>
                  <a:lnTo>
                    <a:pt x="6621" y="73"/>
                  </a:lnTo>
                  <a:lnTo>
                    <a:pt x="6459" y="93"/>
                  </a:lnTo>
                  <a:lnTo>
                    <a:pt x="6298" y="113"/>
                  </a:lnTo>
                  <a:lnTo>
                    <a:pt x="6136" y="132"/>
                  </a:lnTo>
                  <a:lnTo>
                    <a:pt x="5976" y="148"/>
                  </a:lnTo>
                  <a:lnTo>
                    <a:pt x="5814" y="163"/>
                  </a:lnTo>
                  <a:lnTo>
                    <a:pt x="5653" y="177"/>
                  </a:lnTo>
                  <a:lnTo>
                    <a:pt x="5494" y="189"/>
                  </a:lnTo>
                  <a:lnTo>
                    <a:pt x="5334" y="201"/>
                  </a:lnTo>
                  <a:lnTo>
                    <a:pt x="5175" y="211"/>
                  </a:lnTo>
                  <a:lnTo>
                    <a:pt x="5017" y="219"/>
                  </a:lnTo>
                  <a:lnTo>
                    <a:pt x="4859" y="227"/>
                  </a:lnTo>
                  <a:lnTo>
                    <a:pt x="4703" y="234"/>
                  </a:lnTo>
                  <a:lnTo>
                    <a:pt x="4548" y="239"/>
                  </a:lnTo>
                  <a:lnTo>
                    <a:pt x="4393" y="243"/>
                  </a:lnTo>
                  <a:lnTo>
                    <a:pt x="4240" y="247"/>
                  </a:lnTo>
                  <a:lnTo>
                    <a:pt x="4088" y="249"/>
                  </a:lnTo>
                  <a:lnTo>
                    <a:pt x="3937" y="251"/>
                  </a:lnTo>
                  <a:lnTo>
                    <a:pt x="3788" y="252"/>
                  </a:lnTo>
                  <a:lnTo>
                    <a:pt x="3640" y="251"/>
                  </a:lnTo>
                  <a:lnTo>
                    <a:pt x="3494" y="251"/>
                  </a:lnTo>
                  <a:lnTo>
                    <a:pt x="3349" y="249"/>
                  </a:lnTo>
                  <a:lnTo>
                    <a:pt x="3207" y="246"/>
                  </a:lnTo>
                  <a:lnTo>
                    <a:pt x="3066" y="243"/>
                  </a:lnTo>
                  <a:lnTo>
                    <a:pt x="2928" y="240"/>
                  </a:lnTo>
                  <a:lnTo>
                    <a:pt x="2791" y="235"/>
                  </a:lnTo>
                  <a:lnTo>
                    <a:pt x="2656" y="230"/>
                  </a:lnTo>
                  <a:lnTo>
                    <a:pt x="2524" y="225"/>
                  </a:lnTo>
                  <a:lnTo>
                    <a:pt x="2266" y="212"/>
                  </a:lnTo>
                  <a:lnTo>
                    <a:pt x="2019" y="198"/>
                  </a:lnTo>
                  <a:lnTo>
                    <a:pt x="1782" y="183"/>
                  </a:lnTo>
                  <a:lnTo>
                    <a:pt x="1557" y="167"/>
                  </a:lnTo>
                  <a:lnTo>
                    <a:pt x="1343" y="150"/>
                  </a:lnTo>
                  <a:lnTo>
                    <a:pt x="1144" y="132"/>
                  </a:lnTo>
                  <a:lnTo>
                    <a:pt x="957" y="114"/>
                  </a:lnTo>
                  <a:lnTo>
                    <a:pt x="785" y="96"/>
                  </a:lnTo>
                  <a:lnTo>
                    <a:pt x="627" y="79"/>
                  </a:lnTo>
                  <a:lnTo>
                    <a:pt x="487" y="63"/>
                  </a:lnTo>
                  <a:lnTo>
                    <a:pt x="361" y="48"/>
                  </a:lnTo>
                  <a:lnTo>
                    <a:pt x="254" y="35"/>
                  </a:lnTo>
                  <a:lnTo>
                    <a:pt x="165" y="23"/>
                  </a:lnTo>
                  <a:lnTo>
                    <a:pt x="42" y="6"/>
                  </a:lnTo>
                  <a:lnTo>
                    <a:pt x="0" y="0"/>
                  </a:lnTo>
                  <a:lnTo>
                    <a:pt x="0" y="0"/>
                  </a:lnTo>
                  <a:close/>
                </a:path>
              </a:pathLst>
            </a:custGeom>
            <a:solidFill>
              <a:schemeClr val="bg1"/>
            </a:solidFill>
            <a:ln>
              <a:noFill/>
            </a:ln>
          </p:spPr>
        </p:sp>
        <p:sp>
          <p:nvSpPr>
            <p:cNvPr id="14" name="Freeform 5"/>
            <p:cNvSpPr>
              <a:spLocks noEditPoints="1"/>
            </p:cNvSpPr>
            <p:nvPr/>
          </p:nvSpPr>
          <p:spPr bwMode="gray">
            <a:xfrm>
              <a:off x="0" y="1587"/>
              <a:ext cx="12192000" cy="6856413"/>
            </a:xfrm>
            <a:custGeom>
              <a:avLst/>
              <a:gdLst/>
              <a:ahLst/>
              <a:cxnLst/>
              <a:rect l="0" t="0" r="r" b="b"/>
              <a:pathLst>
                <a:path w="15356" h="8638">
                  <a:moveTo>
                    <a:pt x="0" y="0"/>
                  </a:moveTo>
                  <a:lnTo>
                    <a:pt x="0" y="8638"/>
                  </a:lnTo>
                  <a:lnTo>
                    <a:pt x="15356" y="8638"/>
                  </a:lnTo>
                  <a:lnTo>
                    <a:pt x="15356" y="0"/>
                  </a:lnTo>
                  <a:lnTo>
                    <a:pt x="0" y="0"/>
                  </a:lnTo>
                  <a:close/>
                  <a:moveTo>
                    <a:pt x="14748" y="8038"/>
                  </a:moveTo>
                  <a:lnTo>
                    <a:pt x="600" y="8038"/>
                  </a:lnTo>
                  <a:lnTo>
                    <a:pt x="600" y="592"/>
                  </a:lnTo>
                  <a:lnTo>
                    <a:pt x="14748" y="592"/>
                  </a:lnTo>
                  <a:lnTo>
                    <a:pt x="14748" y="8038"/>
                  </a:lnTo>
                  <a:close/>
                </a:path>
              </a:pathLst>
            </a:custGeom>
            <a:solidFill>
              <a:schemeClr val="bg1"/>
            </a:solidFill>
            <a:ln>
              <a:noFill/>
            </a:ln>
          </p:spPr>
        </p:sp>
      </p:grpSp>
      <p:sp>
        <p:nvSpPr>
          <p:cNvPr id="2" name="Title Placeholder 1"/>
          <p:cNvSpPr>
            <a:spLocks noGrp="1"/>
          </p:cNvSpPr>
          <p:nvPr>
            <p:ph type="title"/>
          </p:nvPr>
        </p:nvSpPr>
        <p:spPr bwMode="gray">
          <a:xfrm>
            <a:off x="1154954" y="973668"/>
            <a:ext cx="8761413" cy="706964"/>
          </a:xfrm>
          <a:prstGeom prst="rect">
            <a:avLst/>
          </a:prstGeom>
        </p:spPr>
        <p:txBody>
          <a:bodyPr vert="horz" lIns="91440" tIns="45720" rIns="91440" bIns="45720" rtlCol="0" anchor="ctr">
            <a:noAutofit/>
          </a:bodyPr>
          <a:lstStyle/>
          <a:p>
            <a:r>
              <a:rPr lang="ru-RU"/>
              <a:t>Образец заголовка</a:t>
            </a:r>
            <a:endParaRPr lang="en-US" dirty="0"/>
          </a:p>
        </p:txBody>
      </p:sp>
      <p:sp>
        <p:nvSpPr>
          <p:cNvPr id="3" name="Text Placeholder 2"/>
          <p:cNvSpPr>
            <a:spLocks noGrp="1"/>
          </p:cNvSpPr>
          <p:nvPr>
            <p:ph type="body" idx="1"/>
          </p:nvPr>
        </p:nvSpPr>
        <p:spPr>
          <a:xfrm>
            <a:off x="1154954" y="2603500"/>
            <a:ext cx="8761413" cy="3416300"/>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10653104" y="6391838"/>
            <a:ext cx="990599" cy="304799"/>
          </a:xfrm>
          <a:prstGeom prst="rect">
            <a:avLst/>
          </a:prstGeom>
        </p:spPr>
        <p:txBody>
          <a:bodyPr vert="horz" lIns="91440" tIns="45720" rIns="91440" bIns="45720" rtlCol="0" anchor="ctr"/>
          <a:lstStyle>
            <a:lvl1pPr algn="r">
              <a:defRPr sz="1000" b="1" i="0">
                <a:solidFill>
                  <a:schemeClr val="accent1"/>
                </a:solidFill>
              </a:defRPr>
            </a:lvl1pPr>
          </a:lstStyle>
          <a:p>
            <a:fld id="{CCDE4DDF-A7A7-4400-96A7-672E954EDEEB}" type="datetimeFigureOut">
              <a:rPr lang="en-US" smtClean="0"/>
              <a:t>2/10/2025</a:t>
            </a:fld>
            <a:endParaRPr lang="en-US"/>
          </a:p>
        </p:txBody>
      </p:sp>
      <p:sp>
        <p:nvSpPr>
          <p:cNvPr id="5" name="Footer Placeholder 4"/>
          <p:cNvSpPr>
            <a:spLocks noGrp="1"/>
          </p:cNvSpPr>
          <p:nvPr>
            <p:ph type="ftr" sz="quarter" idx="3"/>
          </p:nvPr>
        </p:nvSpPr>
        <p:spPr>
          <a:xfrm>
            <a:off x="561110" y="6391838"/>
            <a:ext cx="3859795" cy="304801"/>
          </a:xfrm>
          <a:prstGeom prst="rect">
            <a:avLst/>
          </a:prstGeom>
        </p:spPr>
        <p:txBody>
          <a:bodyPr vert="horz" lIns="91440" tIns="45720" rIns="91440" bIns="45720" rtlCol="0" anchor="ctr"/>
          <a:lstStyle>
            <a:lvl1pPr algn="l">
              <a:defRPr sz="1000" b="1" i="0">
                <a:solidFill>
                  <a:schemeClr val="accent1"/>
                </a:solidFill>
              </a:defRPr>
            </a:lvl1pPr>
          </a:lstStyle>
          <a:p>
            <a:endParaRPr lang="en-US"/>
          </a:p>
        </p:txBody>
      </p:sp>
      <p:sp>
        <p:nvSpPr>
          <p:cNvPr id="21" name="Rectangle 20"/>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6" name="Slide Number Placeholder 5"/>
          <p:cNvSpPr>
            <a:spLocks noGrp="1"/>
          </p:cNvSpPr>
          <p:nvPr>
            <p:ph type="sldNum" sz="quarter" idx="4"/>
          </p:nvPr>
        </p:nvSpPr>
        <p:spPr bwMode="gray">
          <a:xfrm>
            <a:off x="10352540" y="295729"/>
            <a:ext cx="838199" cy="767687"/>
          </a:xfrm>
          <a:prstGeom prst="rect">
            <a:avLst/>
          </a:prstGeom>
        </p:spPr>
        <p:txBody>
          <a:bodyPr vert="horz" lIns="91440" tIns="45720" rIns="91440" bIns="45720" rtlCol="0" anchor="b"/>
          <a:lstStyle>
            <a:lvl1pPr algn="ctr">
              <a:defRPr sz="2800" b="0" i="0">
                <a:solidFill>
                  <a:schemeClr val="bg1"/>
                </a:solidFill>
              </a:defRPr>
            </a:lvl1pPr>
          </a:lstStyle>
          <a:p>
            <a:fld id="{F3C7BEEC-BA6E-4D98-8731-BF77B8CF44A9}" type="slidenum">
              <a:rPr lang="en-US" smtClean="0"/>
              <a:t>‹#›</a:t>
            </a:fld>
            <a:endParaRPr lang="en-US"/>
          </a:p>
        </p:txBody>
      </p:sp>
    </p:spTree>
    <p:extLst>
      <p:ext uri="{BB962C8B-B14F-4D97-AF65-F5344CB8AC3E}">
        <p14:creationId xmlns:p14="http://schemas.microsoft.com/office/powerpoint/2010/main" val="692330102"/>
      </p:ext>
    </p:extLst>
  </p:cSld>
  <p:clrMap bg1="lt1" tx1="dk1" bg2="lt2" tx2="dk2" accent1="accent1" accent2="accent2" accent3="accent3" accent4="accent4" accent5="accent5" accent6="accent6" hlink="hlink" folHlink="folHlink"/>
  <p:sldLayoutIdLst>
    <p:sldLayoutId id="2147484429" r:id="rId1"/>
    <p:sldLayoutId id="2147484430" r:id="rId2"/>
    <p:sldLayoutId id="2147484431" r:id="rId3"/>
    <p:sldLayoutId id="2147484432" r:id="rId4"/>
    <p:sldLayoutId id="2147484433" r:id="rId5"/>
    <p:sldLayoutId id="2147484434" r:id="rId6"/>
    <p:sldLayoutId id="2147484435" r:id="rId7"/>
    <p:sldLayoutId id="2147484436" r:id="rId8"/>
    <p:sldLayoutId id="2147484437" r:id="rId9"/>
    <p:sldLayoutId id="2147484438" r:id="rId10"/>
    <p:sldLayoutId id="2147484439" r:id="rId11"/>
    <p:sldLayoutId id="2147484440" r:id="rId12"/>
    <p:sldLayoutId id="2147484441" r:id="rId13"/>
    <p:sldLayoutId id="2147484442" r:id="rId14"/>
    <p:sldLayoutId id="2147484443" r:id="rId15"/>
    <p:sldLayoutId id="2147484444" r:id="rId16"/>
    <p:sldLayoutId id="2147484445" r:id="rId17"/>
  </p:sldLayoutIdLst>
  <p:txStyles>
    <p:title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g"/><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g"/></Relationships>
</file>

<file path=ppt/slides/_rels/slide14.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2.xml"/><Relationship Id="rId5" Type="http://schemas.openxmlformats.org/officeDocument/2006/relationships/image" Target="../media/image48.jpeg"/><Relationship Id="rId4" Type="http://schemas.openxmlformats.org/officeDocument/2006/relationships/image" Target="../media/image47.jpeg"/></Relationships>
</file>

<file path=ppt/slides/_rels/slide15.xml.rels><?xml version="1.0" encoding="UTF-8" standalone="yes"?>
<Relationships xmlns="http://schemas.openxmlformats.org/package/2006/relationships"><Relationship Id="rId3" Type="http://schemas.openxmlformats.org/officeDocument/2006/relationships/image" Target="../media/image50.jpeg"/><Relationship Id="rId7" Type="http://schemas.openxmlformats.org/officeDocument/2006/relationships/image" Target="../media/image54.jpeg"/><Relationship Id="rId2" Type="http://schemas.openxmlformats.org/officeDocument/2006/relationships/image" Target="../media/image49.jpg"/><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6.png"/><Relationship Id="rId11" Type="http://schemas.openxmlformats.org/officeDocument/2006/relationships/image" Target="../media/image11.jpe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gif"/><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hyperlink" Target="https://www.facebook.com/profile.php?id=61559961513647&amp;__cft__%5b0%5d=AZVfJ-niiLuW4e5sx3YwjiQCnqRQPguCwdFN5qnTADegILypuHHSVUOjRlA5mcKoc8RdUj7UHmuWO6MctfPEIQ_KD_PJPLc73ob10hYmJoSErJVnwPRy4Me-SqVhScMTCnT3ftNHsK7__Cy-3A7JYAPqmvXGFE7frHQyvcr_fH5LD2rPrGOpbxumqVdA8gDqpNo&amp;__tn__=-%5dK-R" TargetMode="Externa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g"/><Relationship Id="rId1" Type="http://schemas.openxmlformats.org/officeDocument/2006/relationships/slideLayout" Target="../slideLayouts/slideLayout2.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27.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2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jpeg"/><Relationship Id="rId1" Type="http://schemas.openxmlformats.org/officeDocument/2006/relationships/slideLayout" Target="../slideLayouts/slideLayout2.xml"/><Relationship Id="rId4" Type="http://schemas.openxmlformats.org/officeDocument/2006/relationships/image" Target="../media/image93.jpeg"/></Relationships>
</file>

<file path=ppt/slides/_rels/slide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g"/></Relationships>
</file>

<file path=ppt/slides/_rels/slide31.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s://www.facebook.com/hashtag/%D0%B7%D0%B3%D1%83%D1%80%D1%82%D0%BE%D0%B2%D0%B0%D0%BD%D1%96_%D0%B3%D1%80%D0%BE%D0%BC%D0%B0%D0%B4%D0%B8?__eep__=6&amp;__cft__%5b0%5d=AZVVzXIhrqc6yxZh0O88Q_aWbNthtXWreh-Utck8h1IfA995R3g9afFYVpJk6eHh3W42IXxzMTYFz1CNsT5Rw4zgDF4Yq9fgW4-n7SX84QJTGSnBw43VmgbjUOAJOi1X86dngaImTWg3-p8-IAstbtMBJXl6GDCWh2hwq7QvAlBo00xDrCfNvkLJBB7Go3ZfxfQ&amp;__tn__=*NK-R" TargetMode="External"/><Relationship Id="rId1" Type="http://schemas.openxmlformats.org/officeDocument/2006/relationships/slideLayout" Target="../slideLayouts/slideLayout2.xml"/><Relationship Id="rId5" Type="http://schemas.openxmlformats.org/officeDocument/2006/relationships/image" Target="../media/image100.jpeg"/><Relationship Id="rId4" Type="http://schemas.openxmlformats.org/officeDocument/2006/relationships/image" Target="../media/image99.jpeg"/></Relationships>
</file>

<file path=ppt/slides/_rels/slide3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5" Type="http://schemas.openxmlformats.org/officeDocument/2006/relationships/image" Target="../media/image104.jpeg"/><Relationship Id="rId4" Type="http://schemas.openxmlformats.org/officeDocument/2006/relationships/image" Target="../media/image103.jpeg"/></Relationships>
</file>

<file path=ppt/slides/_rels/slide33.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2.xml"/><Relationship Id="rId6" Type="http://schemas.openxmlformats.org/officeDocument/2006/relationships/image" Target="../media/image109.jpeg"/><Relationship Id="rId5" Type="http://schemas.openxmlformats.org/officeDocument/2006/relationships/image" Target="../media/image108.jpeg"/><Relationship Id="rId4" Type="http://schemas.openxmlformats.org/officeDocument/2006/relationships/image" Target="../media/image107.jpeg"/></Relationships>
</file>

<file path=ppt/slides/_rels/slide34.xml.rels><?xml version="1.0" encoding="UTF-8" standalone="yes"?>
<Relationships xmlns="http://schemas.openxmlformats.org/package/2006/relationships"><Relationship Id="rId2" Type="http://schemas.openxmlformats.org/officeDocument/2006/relationships/image" Target="../media/image110.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111.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2.xml"/><Relationship Id="rId4" Type="http://schemas.openxmlformats.org/officeDocument/2006/relationships/image" Target="../media/image115.jpeg"/></Relationships>
</file>

<file path=ppt/slides/_rels/slide37.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8.jpeg"/><Relationship Id="rId4" Type="http://schemas.openxmlformats.org/officeDocument/2006/relationships/image" Target="../media/image117.jpeg"/></Relationships>
</file>

<file path=ppt/slides/_rels/slide38.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image" Target="../media/image121.jpg"/><Relationship Id="rId1" Type="http://schemas.openxmlformats.org/officeDocument/2006/relationships/slideLayout" Target="../slideLayouts/slideLayout2.xml"/><Relationship Id="rId5" Type="http://schemas.openxmlformats.org/officeDocument/2006/relationships/image" Target="../media/image124.jpg"/><Relationship Id="rId4" Type="http://schemas.openxmlformats.org/officeDocument/2006/relationships/image" Target="../media/image123.jpg"/></Relationships>
</file>

<file path=ppt/slides/_rels/slide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6.jpg"/><Relationship Id="rId2" Type="http://schemas.openxmlformats.org/officeDocument/2006/relationships/image" Target="../media/image125.jpg"/><Relationship Id="rId1" Type="http://schemas.openxmlformats.org/officeDocument/2006/relationships/slideLayout" Target="../slideLayouts/slideLayout2.xml"/><Relationship Id="rId5" Type="http://schemas.openxmlformats.org/officeDocument/2006/relationships/image" Target="../media/image128.jpg"/><Relationship Id="rId4" Type="http://schemas.openxmlformats.org/officeDocument/2006/relationships/image" Target="../media/image127.jpeg"/></Relationships>
</file>

<file path=ppt/slides/_rels/slide41.xml.rels><?xml version="1.0" encoding="UTF-8" standalone="yes"?>
<Relationships xmlns="http://schemas.openxmlformats.org/package/2006/relationships"><Relationship Id="rId2" Type="http://schemas.openxmlformats.org/officeDocument/2006/relationships/image" Target="../media/image129.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image" Target="../media/image130.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4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g"/><Relationship Id="rId1" Type="http://schemas.openxmlformats.org/officeDocument/2006/relationships/slideLayout" Target="../slideLayouts/slideLayout2.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137.jpeg"/></Relationships>
</file>

<file path=ppt/slides/_rels/slide45.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2.xml"/><Relationship Id="rId4" Type="http://schemas.openxmlformats.org/officeDocument/2006/relationships/image" Target="../media/image144.jpeg"/></Relationships>
</file>

<file path=ppt/slides/_rels/slide48.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g"/><Relationship Id="rId1" Type="http://schemas.openxmlformats.org/officeDocument/2006/relationships/slideLayout" Target="../slideLayouts/slideLayout2.xml"/><Relationship Id="rId5" Type="http://schemas.openxmlformats.org/officeDocument/2006/relationships/image" Target="../media/image148.jpeg"/><Relationship Id="rId4" Type="http://schemas.openxmlformats.org/officeDocument/2006/relationships/image" Target="../media/image147.jpeg"/></Relationships>
</file>

<file path=ppt/slides/_rels/slide49.xml.rels><?xml version="1.0" encoding="UTF-8" standalone="yes"?>
<Relationships xmlns="http://schemas.openxmlformats.org/package/2006/relationships"><Relationship Id="rId2" Type="http://schemas.openxmlformats.org/officeDocument/2006/relationships/image" Target="../media/image149.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2.xml"/><Relationship Id="rId4" Type="http://schemas.openxmlformats.org/officeDocument/2006/relationships/image" Target="../media/image152.jpeg"/></Relationships>
</file>

<file path=ppt/slides/_rels/slide51.xml.rels><?xml version="1.0" encoding="UTF-8" standalone="yes"?>
<Relationships xmlns="http://schemas.openxmlformats.org/package/2006/relationships"><Relationship Id="rId3" Type="http://schemas.openxmlformats.org/officeDocument/2006/relationships/image" Target="../media/image154.jpg"/><Relationship Id="rId2" Type="http://schemas.openxmlformats.org/officeDocument/2006/relationships/image" Target="../media/image153.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155.jpg"/><Relationship Id="rId1" Type="http://schemas.openxmlformats.org/officeDocument/2006/relationships/slideLayout" Target="../slideLayouts/slideLayout2.xml"/><Relationship Id="rId6" Type="http://schemas.openxmlformats.org/officeDocument/2006/relationships/image" Target="../media/image159.jpeg"/><Relationship Id="rId5" Type="http://schemas.openxmlformats.org/officeDocument/2006/relationships/image" Target="../media/image158.jpeg"/><Relationship Id="rId4" Type="http://schemas.openxmlformats.org/officeDocument/2006/relationships/image" Target="../media/image157.jpeg"/></Relationships>
</file>

<file path=ppt/slides/_rels/slide5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jpeg"/><Relationship Id="rId1" Type="http://schemas.openxmlformats.org/officeDocument/2006/relationships/slideLayout" Target="../slideLayouts/slideLayout2.xml"/><Relationship Id="rId5" Type="http://schemas.openxmlformats.org/officeDocument/2006/relationships/image" Target="../media/image163.jpeg"/><Relationship Id="rId4" Type="http://schemas.openxmlformats.org/officeDocument/2006/relationships/image" Target="../media/image162.jpeg"/></Relationships>
</file>

<file path=ppt/slides/_rels/slide54.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image" Target="../media/image164.jpeg"/><Relationship Id="rId1" Type="http://schemas.openxmlformats.org/officeDocument/2006/relationships/slideLayout" Target="../slideLayouts/slideLayout2.xml"/><Relationship Id="rId5" Type="http://schemas.openxmlformats.org/officeDocument/2006/relationships/image" Target="../media/image167.jpeg"/><Relationship Id="rId4" Type="http://schemas.openxmlformats.org/officeDocument/2006/relationships/image" Target="../media/image166.jpeg"/></Relationships>
</file>

<file path=ppt/slides/_rels/slide55.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image" Target="../media/image16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image" Target="../media/image170.jpg"/><Relationship Id="rId1" Type="http://schemas.openxmlformats.org/officeDocument/2006/relationships/slideLayout" Target="../slideLayouts/slideLayout2.xml"/><Relationship Id="rId6" Type="http://schemas.openxmlformats.org/officeDocument/2006/relationships/image" Target="../media/image174.jpeg"/><Relationship Id="rId5" Type="http://schemas.openxmlformats.org/officeDocument/2006/relationships/image" Target="../media/image173.jpeg"/><Relationship Id="rId4" Type="http://schemas.openxmlformats.org/officeDocument/2006/relationships/image" Target="../media/image172.jpeg"/></Relationships>
</file>

<file path=ppt/slides/_rels/slide57.xml.rels><?xml version="1.0" encoding="UTF-8" standalone="yes"?>
<Relationships xmlns="http://schemas.openxmlformats.org/package/2006/relationships"><Relationship Id="rId3" Type="http://schemas.openxmlformats.org/officeDocument/2006/relationships/image" Target="../media/image176.jpg"/><Relationship Id="rId2" Type="http://schemas.openxmlformats.org/officeDocument/2006/relationships/image" Target="../media/image175.jpeg"/><Relationship Id="rId1" Type="http://schemas.openxmlformats.org/officeDocument/2006/relationships/slideLayout" Target="../slideLayouts/slideLayout2.xml"/><Relationship Id="rId6" Type="http://schemas.openxmlformats.org/officeDocument/2006/relationships/image" Target="../media/image179.jpeg"/><Relationship Id="rId5" Type="http://schemas.openxmlformats.org/officeDocument/2006/relationships/image" Target="../media/image178.jpeg"/><Relationship Id="rId4" Type="http://schemas.openxmlformats.org/officeDocument/2006/relationships/image" Target="../media/image177.jpeg"/></Relationships>
</file>

<file path=ppt/slides/_rels/slide58.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image" Target="../media/image180.jpeg"/><Relationship Id="rId1" Type="http://schemas.openxmlformats.org/officeDocument/2006/relationships/slideLayout" Target="../slideLayouts/slideLayout2.xml"/><Relationship Id="rId6" Type="http://schemas.openxmlformats.org/officeDocument/2006/relationships/image" Target="../media/image184.jpg"/><Relationship Id="rId5" Type="http://schemas.openxmlformats.org/officeDocument/2006/relationships/image" Target="../media/image183.jpeg"/><Relationship Id="rId4" Type="http://schemas.openxmlformats.org/officeDocument/2006/relationships/image" Target="../media/image182.jpeg"/></Relationships>
</file>

<file path=ppt/slides/_rels/slide59.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image" Target="../media/image185.jpeg"/><Relationship Id="rId1" Type="http://schemas.openxmlformats.org/officeDocument/2006/relationships/slideLayout" Target="../slideLayouts/slideLayout2.xml"/><Relationship Id="rId6" Type="http://schemas.openxmlformats.org/officeDocument/2006/relationships/image" Target="../media/image189.jpeg"/><Relationship Id="rId5" Type="http://schemas.openxmlformats.org/officeDocument/2006/relationships/image" Target="../media/image188.jpeg"/><Relationship Id="rId4" Type="http://schemas.openxmlformats.org/officeDocument/2006/relationships/image" Target="../media/image187.jpeg"/></Relationships>
</file>

<file path=ppt/slides/_rels/slide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196.jpeg"/><Relationship Id="rId3" Type="http://schemas.openxmlformats.org/officeDocument/2006/relationships/image" Target="../media/image191.jpeg"/><Relationship Id="rId7" Type="http://schemas.openxmlformats.org/officeDocument/2006/relationships/image" Target="../media/image195.jpeg"/><Relationship Id="rId2" Type="http://schemas.openxmlformats.org/officeDocument/2006/relationships/image" Target="../media/image190.jpeg"/><Relationship Id="rId1" Type="http://schemas.openxmlformats.org/officeDocument/2006/relationships/slideLayout" Target="../slideLayouts/slideLayout2.xml"/><Relationship Id="rId6" Type="http://schemas.openxmlformats.org/officeDocument/2006/relationships/image" Target="../media/image194.jpeg"/><Relationship Id="rId5" Type="http://schemas.openxmlformats.org/officeDocument/2006/relationships/image" Target="../media/image193.jpg"/><Relationship Id="rId4" Type="http://schemas.openxmlformats.org/officeDocument/2006/relationships/image" Target="../media/image192.jpeg"/></Relationships>
</file>

<file path=ppt/slides/_rels/slide61.xml.rels><?xml version="1.0" encoding="UTF-8" standalone="yes"?>
<Relationships xmlns="http://schemas.openxmlformats.org/package/2006/relationships"><Relationship Id="rId3" Type="http://schemas.openxmlformats.org/officeDocument/2006/relationships/image" Target="../media/image198.jpg"/><Relationship Id="rId2" Type="http://schemas.openxmlformats.org/officeDocument/2006/relationships/image" Target="../media/image19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hyperlink" Target="https://www.facebook.com/photo/?fbid=1007459601424789&amp;set=pcb.1007460724758010&amp;__cft__%5b0%5d=AZXpv8bNI75_MVYaZi_cVtETLyjYo-Fezd3xtr1tJNC-AklpWPcnkR1m7H87DBoOcHCi5ve-lQCg9SeswSElDCeXNCe4Rwwa__gZ3_-ZXhtzSXBJHGhk0LKejz7wwakB0-vaZwhJCqV8pfcR2Q5nXY49KI8MW1x-hx7mEUo6TcFQrmqbL72h8oo7AbmwbJqqmck&amp;__tn__=*bH-R" TargetMode="External"/><Relationship Id="rId1" Type="http://schemas.openxmlformats.org/officeDocument/2006/relationships/slideLayout" Target="../slideLayouts/slideLayout2.xml"/><Relationship Id="rId4" Type="http://schemas.openxmlformats.org/officeDocument/2006/relationships/image" Target="../media/image206.jpeg"/></Relationships>
</file>

<file path=ppt/slides/_rels/slide6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6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68.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jpeg"/><Relationship Id="rId1" Type="http://schemas.openxmlformats.org/officeDocument/2006/relationships/slideLayout" Target="../slideLayouts/slideLayout2.xml"/><Relationship Id="rId5" Type="http://schemas.openxmlformats.org/officeDocument/2006/relationships/image" Target="../media/image211.jpg"/><Relationship Id="rId4" Type="http://schemas.openxmlformats.org/officeDocument/2006/relationships/image" Target="../media/image210.jpeg"/></Relationships>
</file>

<file path=ppt/slides/_rels/slide6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0.xml.rels><?xml version="1.0" encoding="UTF-8" standalone="yes"?>
<Relationships xmlns="http://schemas.openxmlformats.org/package/2006/relationships"><Relationship Id="rId3" Type="http://schemas.openxmlformats.org/officeDocument/2006/relationships/image" Target="../media/image213.jpg"/><Relationship Id="rId2" Type="http://schemas.openxmlformats.org/officeDocument/2006/relationships/image" Target="../media/image212.jpg"/><Relationship Id="rId1" Type="http://schemas.openxmlformats.org/officeDocument/2006/relationships/slideLayout" Target="../slideLayouts/slideLayout2.xml"/><Relationship Id="rId5" Type="http://schemas.openxmlformats.org/officeDocument/2006/relationships/image" Target="../media/image215.jpeg"/><Relationship Id="rId4" Type="http://schemas.openxmlformats.org/officeDocument/2006/relationships/image" Target="../media/image214.jpeg"/></Relationships>
</file>

<file path=ppt/slides/_rels/slide71.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2.xml"/><Relationship Id="rId4" Type="http://schemas.openxmlformats.org/officeDocument/2006/relationships/image" Target="../media/image220.jpeg"/></Relationships>
</file>

<file path=ppt/slides/_rels/slide73.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145.jpg"/><Relationship Id="rId1" Type="http://schemas.openxmlformats.org/officeDocument/2006/relationships/slideLayout" Target="../slideLayouts/slideLayout2.xml"/><Relationship Id="rId5" Type="http://schemas.openxmlformats.org/officeDocument/2006/relationships/image" Target="../media/image223.jpeg"/><Relationship Id="rId4" Type="http://schemas.openxmlformats.org/officeDocument/2006/relationships/image" Target="../media/image222.jpeg"/></Relationships>
</file>

<file path=ppt/slides/_rels/slide74.xml.rels><?xml version="1.0" encoding="UTF-8" standalone="yes"?>
<Relationships xmlns="http://schemas.openxmlformats.org/package/2006/relationships"><Relationship Id="rId3" Type="http://schemas.openxmlformats.org/officeDocument/2006/relationships/image" Target="../media/image225.jpg"/><Relationship Id="rId2" Type="http://schemas.openxmlformats.org/officeDocument/2006/relationships/image" Target="../media/image224.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2.xml"/><Relationship Id="rId6" Type="http://schemas.openxmlformats.org/officeDocument/2006/relationships/image" Target="../media/image232.png"/><Relationship Id="rId5" Type="http://schemas.openxmlformats.org/officeDocument/2006/relationships/image" Target="../media/image231.png"/><Relationship Id="rId4" Type="http://schemas.openxmlformats.org/officeDocument/2006/relationships/image" Target="../media/image230.png"/></Relationships>
</file>

<file path=ppt/slides/_rels/slide78.xml.rels><?xml version="1.0" encoding="UTF-8" standalone="yes"?>
<Relationships xmlns="http://schemas.openxmlformats.org/package/2006/relationships"><Relationship Id="rId2" Type="http://schemas.openxmlformats.org/officeDocument/2006/relationships/image" Target="../media/image233.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4.jpeg"/><Relationship Id="rId5" Type="http://schemas.openxmlformats.org/officeDocument/2006/relationships/image" Target="../media/image23.jpeg"/><Relationship Id="rId4" Type="http://schemas.openxmlformats.org/officeDocument/2006/relationships/image" Target="../media/image22.jpeg"/></Relationships>
</file>

<file path=ppt/slides/_rels/slide80.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image" Target="../media/image234.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84.xml.rels><?xml version="1.0" encoding="UTF-8" standalone="yes"?>
<Relationships xmlns="http://schemas.openxmlformats.org/package/2006/relationships"><Relationship Id="rId3" Type="http://schemas.openxmlformats.org/officeDocument/2006/relationships/image" Target="../media/image237.jpeg"/><Relationship Id="rId2" Type="http://schemas.openxmlformats.org/officeDocument/2006/relationships/image" Target="../media/image23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image" Target="../media/image238.png"/><Relationship Id="rId1" Type="http://schemas.openxmlformats.org/officeDocument/2006/relationships/slideLayout" Target="../slideLayouts/slideLayout2.xml"/><Relationship Id="rId4" Type="http://schemas.openxmlformats.org/officeDocument/2006/relationships/image" Target="../media/image240.png"/></Relationships>
</file>

<file path=ppt/slides/_rels/slide86.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image" Target="../media/image241.png"/><Relationship Id="rId1" Type="http://schemas.openxmlformats.org/officeDocument/2006/relationships/slideLayout" Target="../slideLayouts/slideLayout2.xml"/><Relationship Id="rId5" Type="http://schemas.openxmlformats.org/officeDocument/2006/relationships/image" Target="../media/image244.png"/><Relationship Id="rId4" Type="http://schemas.openxmlformats.org/officeDocument/2006/relationships/image" Target="../media/image243.png"/></Relationships>
</file>

<file path=ppt/slides/_rels/slide87.xml.rels><?xml version="1.0" encoding="UTF-8" standalone="yes"?>
<Relationships xmlns="http://schemas.openxmlformats.org/package/2006/relationships"><Relationship Id="rId2" Type="http://schemas.openxmlformats.org/officeDocument/2006/relationships/image" Target="../media/image245.jpe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hyperlink" Target="https://www.facebook.com/photo/?fbid=860535952783822&amp;set=pcb.860536502783767&amp;__cft__%5b0%5d=AZWg2MvizHsbCua97kMBb99-6emkOWEQD0z9pYHNxCgbpeBolZ3k3Y_gH9XfAv2ucVdD5jeCb5cIM3N13no3n_OAYGVhA4CJ6HCYksCCD0m53bKOYI1jmUlp8n3zr8DEYOiZRjmiiBJGze76rkGG9s1UgrH8LoIhxF8IBihGJw1iyDdC2wGFyejWYU5s8Uy7IAY&amp;__tn__=*bH-R" TargetMode="Externa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293501" y="1656386"/>
            <a:ext cx="8825658" cy="2677648"/>
          </a:xfrm>
        </p:spPr>
        <p:txBody>
          <a:bodyPr/>
          <a:lstStyle/>
          <a:p>
            <a:pPr algn="ctr"/>
            <a:r>
              <a:rPr lang="uk-UA" dirty="0">
                <a:effectLst>
                  <a:outerShdw blurRad="38100" dist="38100" dir="2700000" algn="tl">
                    <a:srgbClr val="000000">
                      <a:alpha val="43137"/>
                    </a:srgbClr>
                  </a:outerShdw>
                </a:effectLst>
              </a:rPr>
              <a:t>ЗВІТ ЧУМАКІВСЬКОГО СІЛЬСЬКОГО ГОЛОВИ ЗА 2024 рік</a:t>
            </a:r>
            <a:endParaRPr lang="en-US" dirty="0"/>
          </a:p>
        </p:txBody>
      </p:sp>
      <p:sp>
        <p:nvSpPr>
          <p:cNvPr id="3" name="Подзаголовок 2"/>
          <p:cNvSpPr>
            <a:spLocks noGrp="1"/>
          </p:cNvSpPr>
          <p:nvPr>
            <p:ph type="subTitle" idx="1"/>
          </p:nvPr>
        </p:nvSpPr>
        <p:spPr>
          <a:xfrm>
            <a:off x="4756727" y="5754255"/>
            <a:ext cx="2660073" cy="387927"/>
          </a:xfrm>
        </p:spPr>
        <p:txBody>
          <a:bodyPr>
            <a:normAutofit fontScale="85000" lnSpcReduction="10000"/>
          </a:bodyPr>
          <a:lstStyle/>
          <a:p>
            <a:r>
              <a:rPr lang="uk-UA" dirty="0" err="1"/>
              <a:t>Чумаківська</a:t>
            </a:r>
            <a:r>
              <a:rPr lang="uk-UA" dirty="0"/>
              <a:t> громада</a:t>
            </a:r>
            <a:endParaRPr lang="en-US" dirty="0"/>
          </a:p>
        </p:txBody>
      </p:sp>
    </p:spTree>
    <p:extLst>
      <p:ext uri="{BB962C8B-B14F-4D97-AF65-F5344CB8AC3E}">
        <p14:creationId xmlns:p14="http://schemas.microsoft.com/office/powerpoint/2010/main" val="3668904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Національно-патріотичне виховання</a:t>
            </a:r>
            <a:endParaRPr lang="en-US" dirty="0"/>
          </a:p>
        </p:txBody>
      </p:sp>
      <p:sp>
        <p:nvSpPr>
          <p:cNvPr id="4" name="Прямоугольник 3"/>
          <p:cNvSpPr/>
          <p:nvPr/>
        </p:nvSpPr>
        <p:spPr>
          <a:xfrm>
            <a:off x="4066371" y="4636236"/>
            <a:ext cx="1979427" cy="1754326"/>
          </a:xfrm>
          <a:prstGeom prst="rect">
            <a:avLst/>
          </a:prstGeom>
        </p:spPr>
        <p:txBody>
          <a:bodyPr wrap="square">
            <a:spAutoFit/>
          </a:bodyPr>
          <a:lstStyle/>
          <a:p>
            <a:pPr algn="just">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Працівники </a:t>
            </a:r>
            <a:r>
              <a:rPr lang="en-US" dirty="0" err="1">
                <a:latin typeface="Times New Roman" panose="02020603050405020304" pitchFamily="18" charset="0"/>
                <a:ea typeface="Calibri" panose="020F0502020204030204" pitchFamily="34" charset="0"/>
                <a:cs typeface="Times New Roman" panose="02020603050405020304" pitchFamily="18" charset="0"/>
              </a:rPr>
              <a:t>виконавч</a:t>
            </a:r>
            <a:r>
              <a:rPr lang="uk-UA" dirty="0">
                <a:latin typeface="Times New Roman" panose="02020603050405020304" pitchFamily="18" charset="0"/>
                <a:ea typeface="Calibri" panose="020F0502020204030204" pitchFamily="34" charset="0"/>
                <a:cs typeface="Times New Roman" panose="02020603050405020304" pitchFamily="18" charset="0"/>
              </a:rPr>
              <a:t>ого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комітет</a:t>
            </a:r>
            <a:r>
              <a:rPr lang="uk-UA" dirty="0">
                <a:latin typeface="Times New Roman" panose="02020603050405020304" pitchFamily="18" charset="0"/>
                <a:ea typeface="Calibri" panose="020F0502020204030204" pitchFamily="34" charset="0"/>
                <a:cs typeface="Times New Roman" panose="02020603050405020304" pitchFamily="18" charset="0"/>
              </a:rPr>
              <a:t>у</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сільської</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ради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uk-UA" dirty="0">
                <a:latin typeface="Times New Roman" panose="02020603050405020304" pitchFamily="18" charset="0"/>
                <a:ea typeface="Calibri" panose="020F0502020204030204" pitchFamily="34" charset="0"/>
                <a:cs typeface="Times New Roman" panose="02020603050405020304" pitchFamily="18" charset="0"/>
              </a:rPr>
              <a:t>приєдналися до </a:t>
            </a:r>
            <a:r>
              <a:rPr lang="uk-UA" dirty="0" err="1">
                <a:latin typeface="Times New Roman" panose="02020603050405020304" pitchFamily="18" charset="0"/>
                <a:ea typeface="Calibri" panose="020F0502020204030204" pitchFamily="34" charset="0"/>
                <a:cs typeface="Times New Roman" panose="02020603050405020304" pitchFamily="18" charset="0"/>
              </a:rPr>
              <a:t>флешмобу</a:t>
            </a:r>
            <a:r>
              <a:rPr lang="uk-UA" dirty="0">
                <a:latin typeface="Times New Roman" panose="02020603050405020304" pitchFamily="18" charset="0"/>
                <a:ea typeface="Calibri" panose="020F0502020204030204" pitchFamily="34" charset="0"/>
                <a:cs typeface="Times New Roman" panose="02020603050405020304" pitchFamily="18" charset="0"/>
              </a:rPr>
              <a:t> до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Дн</a:t>
            </a:r>
            <a:r>
              <a:rPr lang="uk-UA" dirty="0">
                <a:latin typeface="Times New Roman" panose="02020603050405020304" pitchFamily="18" charset="0"/>
                <a:ea typeface="Calibri" panose="020F0502020204030204" pitchFamily="34" charset="0"/>
                <a:cs typeface="Times New Roman" panose="02020603050405020304" pitchFamily="18" charset="0"/>
              </a:rPr>
              <a:t>я</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вишиванки</a:t>
            </a: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9165" y="2241590"/>
            <a:ext cx="2742471" cy="2238970"/>
          </a:xfrm>
          <a:prstGeom prst="rect">
            <a:avLst/>
          </a:prstGeom>
          <a:effectLst>
            <a:softEdge rad="63500"/>
          </a:effectLst>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17045" y="2241590"/>
            <a:ext cx="3145864" cy="2238970"/>
          </a:xfrm>
          <a:prstGeom prst="rect">
            <a:avLst/>
          </a:prstGeom>
          <a:effectLst>
            <a:softEdge rad="63500"/>
          </a:effectLst>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9165" y="4636236"/>
            <a:ext cx="3654326" cy="2092672"/>
          </a:xfrm>
          <a:prstGeom prst="rect">
            <a:avLst/>
          </a:prstGeom>
          <a:effectLst>
            <a:softEdge rad="63500"/>
          </a:effectLst>
        </p:spPr>
      </p:pic>
      <p:pic>
        <p:nvPicPr>
          <p:cNvPr id="9" name="Рисунок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8678" y="2483912"/>
            <a:ext cx="5777463" cy="4148972"/>
          </a:xfrm>
          <a:prstGeom prst="rect">
            <a:avLst/>
          </a:prstGeom>
          <a:effectLst>
            <a:softEdge rad="63500"/>
          </a:effectLst>
        </p:spPr>
      </p:pic>
    </p:spTree>
    <p:extLst>
      <p:ext uri="{BB962C8B-B14F-4D97-AF65-F5344CB8AC3E}">
        <p14:creationId xmlns:p14="http://schemas.microsoft.com/office/powerpoint/2010/main" val="15925325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Національно-патріотичне виховання</a:t>
            </a:r>
            <a:endParaRPr lang="en-US" dirty="0"/>
          </a:p>
        </p:txBody>
      </p:sp>
      <p:sp>
        <p:nvSpPr>
          <p:cNvPr id="4" name="Прямоугольник 3"/>
          <p:cNvSpPr/>
          <p:nvPr/>
        </p:nvSpPr>
        <p:spPr>
          <a:xfrm>
            <a:off x="5228217" y="2333685"/>
            <a:ext cx="6497618" cy="3693319"/>
          </a:xfrm>
          <a:prstGeom prst="rect">
            <a:avLst/>
          </a:prstGeom>
        </p:spPr>
        <p:txBody>
          <a:bodyPr wrap="square">
            <a:spAutoFit/>
          </a:bodyPr>
          <a:lstStyle/>
          <a:p>
            <a:pPr algn="just">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В</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День</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Конституції</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України</a:t>
            </a:r>
            <a:r>
              <a:rPr lang="en-US" dirty="0">
                <a:latin typeface="Calibri" panose="020F0502020204030204" pitchFamily="34" charset="0"/>
                <a:ea typeface="Calibri" panose="020F0502020204030204" pitchFamily="34" charset="0"/>
                <a:cs typeface="Segoe UI Historic" panose="020B0502040204020203" pitchFamily="34"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відбулося</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урочисте</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покладання</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квітів</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до</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Алеї</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Слави</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в</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с</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Чумаки</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де</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smtClean="0">
                <a:latin typeface="Calibri" panose="020F0502020204030204" pitchFamily="34" charset="0"/>
                <a:ea typeface="Calibri" panose="020F0502020204030204" pitchFamily="34" charset="0"/>
                <a:cs typeface="Times New Roman" panose="02020603050405020304" pitchFamily="18" charset="0"/>
              </a:rPr>
              <a:t>увіковічнені</a:t>
            </a:r>
            <a:r>
              <a:rPr lang="en-US" dirty="0" smtClean="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імена</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усіх</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захисників</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нашої</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громади</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які</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загинули</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у</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війні</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з</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російським</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агресором</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сільським</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головою</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Валентиною</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Стець</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представниками</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виконавчого</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комітету</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сільської</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ради</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та</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Чумаківського</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ліцею</a:t>
            </a:r>
            <a:r>
              <a:rPr lang="ru-RU" dirty="0">
                <a:latin typeface="Segoe UI Historic" panose="020B0502040204020203"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dirty="0" err="1">
                <a:latin typeface="Calibri" panose="020F0502020204030204" pitchFamily="34" charset="0"/>
                <a:ea typeface="Calibri" panose="020F0502020204030204" pitchFamily="34" charset="0"/>
                <a:cs typeface="Times New Roman" panose="02020603050405020304" pitchFamily="18" charset="0"/>
              </a:rPr>
              <a:t>Поклали</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квіти</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та</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віддали</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шану</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тим</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хто</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поліг</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відстоюючи</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демократичні</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принципи</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та</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незалежність</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нашої</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держави</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і</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в</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селах</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Зоря</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Маївка</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та</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Приют</a:t>
            </a:r>
            <a:r>
              <a:rPr lang="ru-RU" dirty="0">
                <a:latin typeface="Segoe UI Historic" panose="020B0502040204020203"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dirty="0">
                <a:latin typeface="Calibri" panose="020F0502020204030204" pitchFamily="34" charset="0"/>
                <a:ea typeface="Calibri" panose="020F0502020204030204" pitchFamily="34" charset="0"/>
                <a:cs typeface="Times New Roman" panose="02020603050405020304" pitchFamily="18" charset="0"/>
              </a:rPr>
              <a:t>З</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метою</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вшанування</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пам</a:t>
            </a:r>
            <a:r>
              <a:rPr lang="ru-RU" dirty="0" err="1">
                <a:latin typeface="Segoe UI Historic" panose="020B0502040204020203" pitchFamily="34" charset="0"/>
                <a:ea typeface="Calibri" panose="020F0502020204030204" pitchFamily="34" charset="0"/>
                <a:cs typeface="Times New Roman" panose="02020603050405020304" pitchFamily="18" charset="0"/>
              </a:rPr>
              <a:t>’</a:t>
            </a:r>
            <a:r>
              <a:rPr lang="ru-RU" dirty="0" err="1">
                <a:latin typeface="Calibri" panose="020F0502020204030204" pitchFamily="34" charset="0"/>
                <a:ea typeface="Calibri" panose="020F0502020204030204" pitchFamily="34" charset="0"/>
                <a:cs typeface="Times New Roman" panose="02020603050405020304" pitchFamily="18" charset="0"/>
              </a:rPr>
              <a:t>яті</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наших</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односельців</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та</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в</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рамках</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національно</a:t>
            </a:r>
            <a:r>
              <a:rPr lang="ru-RU" dirty="0">
                <a:latin typeface="Segoe UI Historic" panose="020B0502040204020203" pitchFamily="34" charset="0"/>
                <a:ea typeface="Calibri" panose="020F0502020204030204" pitchFamily="34" charset="0"/>
                <a:cs typeface="Times New Roman" panose="02020603050405020304" pitchFamily="18" charset="0"/>
              </a:rPr>
              <a:t> – </a:t>
            </a:r>
            <a:r>
              <a:rPr lang="ru-RU" dirty="0" err="1">
                <a:latin typeface="Calibri" panose="020F0502020204030204" pitchFamily="34" charset="0"/>
                <a:ea typeface="Calibri" panose="020F0502020204030204" pitchFamily="34" charset="0"/>
                <a:cs typeface="Times New Roman" panose="02020603050405020304" pitchFamily="18" charset="0"/>
              </a:rPr>
              <a:t>патріотичного</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виховання</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учнівської</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молоді</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в</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цей</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урочистий</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та</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святковий</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були</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відкриті</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куточки</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пам</a:t>
            </a:r>
            <a:r>
              <a:rPr lang="ru-RU" dirty="0" err="1">
                <a:latin typeface="Segoe UI Historic" panose="020B0502040204020203" pitchFamily="34" charset="0"/>
                <a:ea typeface="Calibri" panose="020F0502020204030204" pitchFamily="34" charset="0"/>
                <a:cs typeface="Times New Roman" panose="02020603050405020304" pitchFamily="18" charset="0"/>
              </a:rPr>
              <a:t>’</a:t>
            </a:r>
            <a:r>
              <a:rPr lang="ru-RU" dirty="0" err="1">
                <a:latin typeface="Calibri" panose="020F0502020204030204" pitchFamily="34" charset="0"/>
                <a:ea typeface="Calibri" panose="020F0502020204030204" pitchFamily="34" charset="0"/>
                <a:cs typeface="Times New Roman" panose="02020603050405020304" pitchFamily="18" charset="0"/>
              </a:rPr>
              <a:t>яті</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у</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Чумаківському</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та</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Зорянському</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ліцеї</a:t>
            </a:r>
            <a:r>
              <a:rPr lang="ru-RU" dirty="0">
                <a:latin typeface="Segoe UI Historic" panose="020B0502040204020203"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538" y="2205317"/>
            <a:ext cx="3026484" cy="2269863"/>
          </a:xfrm>
          <a:prstGeom prst="rect">
            <a:avLst/>
          </a:prstGeom>
          <a:effectLst>
            <a:softEdge rad="63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538" y="4475180"/>
            <a:ext cx="3026484" cy="2269863"/>
          </a:xfrm>
          <a:prstGeom prst="rect">
            <a:avLst/>
          </a:prstGeom>
          <a:effectLst>
            <a:softEdge rad="635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05917" y="2205317"/>
            <a:ext cx="1702398" cy="2269863"/>
          </a:xfrm>
          <a:prstGeom prst="rect">
            <a:avLst/>
          </a:prstGeom>
          <a:effectLst>
            <a:softEdge rad="63500"/>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05917" y="4516118"/>
            <a:ext cx="1702398" cy="2269864"/>
          </a:xfrm>
          <a:prstGeom prst="rect">
            <a:avLst/>
          </a:prstGeom>
          <a:effectLst>
            <a:softEdge rad="63500"/>
          </a:effectLst>
        </p:spPr>
      </p:pic>
    </p:spTree>
    <p:extLst>
      <p:ext uri="{BB962C8B-B14F-4D97-AF65-F5344CB8AC3E}">
        <p14:creationId xmlns:p14="http://schemas.microsoft.com/office/powerpoint/2010/main" val="163977038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Національно-патріотичне виховання</a:t>
            </a:r>
            <a:endParaRPr lang="en-US" dirty="0"/>
          </a:p>
        </p:txBody>
      </p:sp>
      <p:sp>
        <p:nvSpPr>
          <p:cNvPr id="4" name="Прямоугольник 3"/>
          <p:cNvSpPr/>
          <p:nvPr/>
        </p:nvSpPr>
        <p:spPr>
          <a:xfrm>
            <a:off x="7207623" y="2877266"/>
            <a:ext cx="4206239" cy="3139321"/>
          </a:xfrm>
          <a:prstGeom prst="rect">
            <a:avLst/>
          </a:prstGeom>
        </p:spPr>
        <p:txBody>
          <a:bodyPr wrap="square">
            <a:spAutoFit/>
          </a:bodyPr>
          <a:lstStyle/>
          <a:p>
            <a:pPr algn="just">
              <a:spcAft>
                <a:spcPts val="0"/>
              </a:spcAft>
            </a:pPr>
            <a:r>
              <a:rPr lang="en-US" dirty="0">
                <a:latin typeface="Segoe UI Historic" panose="020B0502040204020203" pitchFamily="34" charset="0"/>
                <a:ea typeface="Calibri" panose="020F0502020204030204" pitchFamily="34" charset="0"/>
                <a:cs typeface="Times New Roman" panose="02020603050405020304" pitchFamily="18" charset="0"/>
              </a:rPr>
              <a:t>19 </a:t>
            </a:r>
            <a:r>
              <a:rPr lang="en-US" dirty="0" err="1">
                <a:latin typeface="Calibri" panose="020F0502020204030204" pitchFamily="34" charset="0"/>
                <a:ea typeface="Calibri" panose="020F0502020204030204" pitchFamily="34" charset="0"/>
                <a:cs typeface="Times New Roman" panose="02020603050405020304" pitchFamily="18" charset="0"/>
              </a:rPr>
              <a:t>липня</a:t>
            </a:r>
            <a:r>
              <a:rPr lang="uk-UA" dirty="0">
                <a:latin typeface="Calibri" panose="020F0502020204030204" pitchFamily="34" charset="0"/>
                <a:ea typeface="Calibri" panose="020F0502020204030204" pitchFamily="34" charset="0"/>
                <a:cs typeface="Times New Roman" panose="02020603050405020304" pitchFamily="18" charset="0"/>
              </a:rPr>
              <a:t> 2024 року</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в</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с</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Чумаки</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відбулася</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зустріч</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із</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представниками</a:t>
            </a:r>
            <a:r>
              <a:rPr lang="en-US" dirty="0">
                <a:latin typeface="Segoe UI Historic" panose="020B0502040204020203" pitchFamily="34" charset="0"/>
                <a:ea typeface="Calibri" panose="020F0502020204030204" pitchFamily="34" charset="0"/>
                <a:cs typeface="Times New Roman" panose="02020603050405020304" pitchFamily="18" charset="0"/>
              </a:rPr>
              <a:t> 3-</a:t>
            </a:r>
            <a:r>
              <a:rPr lang="en-US" dirty="0">
                <a:latin typeface="Calibri" panose="020F0502020204030204" pitchFamily="34" charset="0"/>
                <a:ea typeface="Calibri" panose="020F0502020204030204" pitchFamily="34" charset="0"/>
                <a:cs typeface="Times New Roman" panose="02020603050405020304" pitchFamily="18" charset="0"/>
              </a:rPr>
              <a:t>ї</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окремої</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штурмової</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бригади</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і</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представником</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молодіжної</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організації</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Центурія</a:t>
            </a:r>
            <a:r>
              <a:rPr lang="en-US" dirty="0">
                <a:latin typeface="Segoe UI Historic" panose="020B0502040204020203"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Впродовж</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зустрічі</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бійці</a:t>
            </a:r>
            <a:r>
              <a:rPr lang="en-US" dirty="0">
                <a:latin typeface="Segoe UI Historic" panose="020B0502040204020203" pitchFamily="34" charset="0"/>
                <a:ea typeface="Calibri" panose="020F0502020204030204" pitchFamily="34" charset="0"/>
                <a:cs typeface="Times New Roman" panose="02020603050405020304" pitchFamily="18" charset="0"/>
              </a:rPr>
              <a:t> 3-</a:t>
            </a:r>
            <a:r>
              <a:rPr lang="en-US" dirty="0">
                <a:latin typeface="Calibri" panose="020F0502020204030204" pitchFamily="34" charset="0"/>
                <a:ea typeface="Calibri" panose="020F0502020204030204" pitchFamily="34" charset="0"/>
                <a:cs typeface="Times New Roman" panose="02020603050405020304" pitchFamily="18" charset="0"/>
              </a:rPr>
              <a:t>ї</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окремої</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штурмової</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бригади</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у</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форматі</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живого</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спілкування</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розказали</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присутнім</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про</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свій</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бойовий</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шлях</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особливості</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бригади</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та</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про</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можливості</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приєднання</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про</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Азовський</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рух</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націоналізм</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службу</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і</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дух</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побратимства</a:t>
            </a:r>
            <a:r>
              <a:rPr lang="en-US" dirty="0">
                <a:latin typeface="Segoe UI Historic" panose="020B0502040204020203"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7424" y="2463500"/>
            <a:ext cx="3750833" cy="2813125"/>
          </a:xfrm>
          <a:prstGeom prst="rect">
            <a:avLst/>
          </a:prstGeom>
          <a:effectLst>
            <a:softEdge rad="63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84262" y="3582295"/>
            <a:ext cx="3750833" cy="2813125"/>
          </a:xfrm>
          <a:prstGeom prst="rect">
            <a:avLst/>
          </a:prstGeom>
          <a:effectLst>
            <a:softEdge rad="63500"/>
          </a:effectLst>
        </p:spPr>
      </p:pic>
    </p:spTree>
    <p:extLst>
      <p:ext uri="{BB962C8B-B14F-4D97-AF65-F5344CB8AC3E}">
        <p14:creationId xmlns:p14="http://schemas.microsoft.com/office/powerpoint/2010/main" val="27227575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Національно-патріотичне виховання</a:t>
            </a:r>
            <a:endParaRPr lang="en-US" dirty="0"/>
          </a:p>
        </p:txBody>
      </p:sp>
      <p:sp>
        <p:nvSpPr>
          <p:cNvPr id="4" name="Прямоугольник 3"/>
          <p:cNvSpPr/>
          <p:nvPr/>
        </p:nvSpPr>
        <p:spPr>
          <a:xfrm>
            <a:off x="6895652" y="2335377"/>
            <a:ext cx="4959275" cy="4801314"/>
          </a:xfrm>
          <a:prstGeom prst="rect">
            <a:avLst/>
          </a:prstGeom>
        </p:spPr>
        <p:txBody>
          <a:bodyPr wrap="square">
            <a:spAutoFit/>
          </a:bodyPr>
          <a:lstStyle/>
          <a:p>
            <a:pPr algn="just">
              <a:spcAft>
                <a:spcPts val="0"/>
              </a:spcAft>
            </a:pPr>
            <a:r>
              <a:rPr lang="uk-UA" dirty="0">
                <a:latin typeface="Calibri" panose="020F0502020204030204" pitchFamily="34" charset="0"/>
                <a:ea typeface="Calibri" panose="020F0502020204030204" pitchFamily="34" charset="0"/>
                <a:cs typeface="Times New Roman" panose="02020603050405020304" pitchFamily="18" charset="0"/>
              </a:rPr>
              <a:t>23 серпня 2024 року н</a:t>
            </a:r>
            <a:r>
              <a:rPr lang="en-US" dirty="0">
                <a:latin typeface="Calibri" panose="020F0502020204030204" pitchFamily="34" charset="0"/>
                <a:ea typeface="Calibri" panose="020F0502020204030204" pitchFamily="34" charset="0"/>
                <a:cs typeface="Times New Roman" panose="02020603050405020304" pitchFamily="18" charset="0"/>
              </a:rPr>
              <a:t>а</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честь</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Дня</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Державного</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Прапору</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України</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працівники</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виконавчого</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комітету</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Чумаківської</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сільської</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ради</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ЖКП</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Комунальник</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та</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закладів</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освіти</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після</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загальнонаціональної</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хвилини</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мовчання</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урочисто</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підняли</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державний</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прапор</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та</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вшанували</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пам</a:t>
            </a:r>
            <a:r>
              <a:rPr lang="en-US" dirty="0" err="1">
                <a:latin typeface="Segoe UI Historic" panose="020B0502040204020203"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ять</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загиблих</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Захисників</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та</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Захисниць</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України</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покладанням</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квітів</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на</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Алеї</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Слави</a:t>
            </a:r>
            <a:r>
              <a:rPr lang="en-US" dirty="0">
                <a:latin typeface="Segoe UI Historic" panose="020B0502040204020203"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dirty="0" err="1">
                <a:latin typeface="Calibri" panose="020F0502020204030204" pitchFamily="34" charset="0"/>
                <a:ea typeface="Calibri" panose="020F0502020204030204" pitchFamily="34" charset="0"/>
                <a:cs typeface="Times New Roman" panose="02020603050405020304" pitchFamily="18" charset="0"/>
              </a:rPr>
              <a:t>Після</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цього</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відбувся</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вже</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традиційний</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для</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нашої</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громади</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велозабіг</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представники</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виконкому</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вчителі</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батьки</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та</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вихованці</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Чумаківського</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ліцею</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і</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ЗДО</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Барвінок</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під</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українські</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мелодії</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на</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велосипедах</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та</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самокатах</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проїхали</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по</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центральній</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вулиці</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села</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Чумаки</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з</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прапорами</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в</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руках</a:t>
            </a:r>
            <a:r>
              <a:rPr lang="en-US" dirty="0">
                <a:latin typeface="Segoe UI Historic" panose="020B0502040204020203"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 </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6955" y="2151530"/>
            <a:ext cx="2148616" cy="2864821"/>
          </a:xfrm>
          <a:prstGeom prst="rect">
            <a:avLst/>
          </a:prstGeom>
          <a:effectLst>
            <a:softEdge rad="63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6072" y="2151530"/>
            <a:ext cx="1772928" cy="3151872"/>
          </a:xfrm>
          <a:prstGeom prst="rect">
            <a:avLst/>
          </a:prstGeom>
          <a:effectLst>
            <a:softEdge rad="63500"/>
          </a:effectLst>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2428" y="4734639"/>
            <a:ext cx="3696572" cy="2079322"/>
          </a:xfrm>
          <a:prstGeom prst="rect">
            <a:avLst/>
          </a:prstGeom>
          <a:effectLst>
            <a:softEdge rad="63500"/>
          </a:effectLst>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27427" y="2151530"/>
            <a:ext cx="2065468" cy="2753957"/>
          </a:xfrm>
          <a:prstGeom prst="rect">
            <a:avLst/>
          </a:prstGeom>
          <a:effectLst>
            <a:softEdge rad="63500"/>
          </a:effectLst>
        </p:spPr>
      </p:pic>
      <p:pic>
        <p:nvPicPr>
          <p:cNvPr id="7" name="Рисунок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358186" y="4114878"/>
            <a:ext cx="1518234" cy="2699083"/>
          </a:xfrm>
          <a:prstGeom prst="rect">
            <a:avLst/>
          </a:prstGeom>
          <a:effectLst>
            <a:softEdge rad="63500"/>
          </a:effectLst>
        </p:spPr>
      </p:pic>
    </p:spTree>
    <p:extLst>
      <p:ext uri="{BB962C8B-B14F-4D97-AF65-F5344CB8AC3E}">
        <p14:creationId xmlns:p14="http://schemas.microsoft.com/office/powerpoint/2010/main" val="31793502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Національно-патріотичне виховання</a:t>
            </a:r>
            <a:endParaRPr lang="en-US" dirty="0"/>
          </a:p>
        </p:txBody>
      </p:sp>
      <p:sp>
        <p:nvSpPr>
          <p:cNvPr id="4" name="Прямоугольник 3"/>
          <p:cNvSpPr/>
          <p:nvPr/>
        </p:nvSpPr>
        <p:spPr>
          <a:xfrm>
            <a:off x="7530353" y="2419814"/>
            <a:ext cx="4163210" cy="4543680"/>
          </a:xfrm>
          <a:prstGeom prst="rect">
            <a:avLst/>
          </a:prstGeom>
        </p:spPr>
        <p:txBody>
          <a:bodyPr wrap="square">
            <a:spAutoFit/>
          </a:bodyPr>
          <a:lstStyle/>
          <a:p>
            <a:pPr algn="just">
              <a:spcAft>
                <a:spcPts val="0"/>
              </a:spcAft>
            </a:pPr>
            <a:r>
              <a:rPr lang="uk-UA" dirty="0">
                <a:latin typeface="Calibri" panose="020F0502020204030204" pitchFamily="34" charset="0"/>
                <a:ea typeface="Calibri" panose="020F0502020204030204" pitchFamily="34" charset="0"/>
                <a:cs typeface="Times New Roman" panose="02020603050405020304" pitchFamily="18" charset="0"/>
              </a:rPr>
              <a:t>29 серпня 2024 року </a:t>
            </a:r>
            <a:r>
              <a:rPr lang="en-US" dirty="0" err="1">
                <a:latin typeface="Calibri" panose="020F0502020204030204" pitchFamily="34" charset="0"/>
                <a:ea typeface="Calibri" panose="020F0502020204030204" pitchFamily="34" charset="0"/>
                <a:cs typeface="Times New Roman" panose="02020603050405020304" pitchFamily="18" charset="0"/>
              </a:rPr>
              <a:t>пройшли</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урочистості</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з</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нагоди</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Дня</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пам</a:t>
            </a:r>
            <a:r>
              <a:rPr lang="en-US" dirty="0" err="1">
                <a:latin typeface="Segoe UI Historic" panose="020B0502040204020203"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яті</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захисників</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України</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які</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загинули</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в</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боротьбі</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за</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незалежність</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суверенітет</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і</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територіальну</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цілісність</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України</a:t>
            </a:r>
            <a:r>
              <a:rPr lang="en-US" dirty="0">
                <a:latin typeface="Segoe UI Historic" panose="020B0502040204020203" pitchFamily="34" charset="0"/>
                <a:ea typeface="Calibri" panose="020F0502020204030204" pitchFamily="34" charset="0"/>
                <a:cs typeface="Times New Roman" panose="02020603050405020304" pitchFamily="18" charset="0"/>
              </a:rPr>
              <a:t>.</a:t>
            </a:r>
            <a:r>
              <a:rPr lang="en-US" dirty="0">
                <a:latin typeface="Calibri" panose="020F0502020204030204" pitchFamily="34" charset="0"/>
                <a:ea typeface="Calibri" panose="020F0502020204030204" pitchFamily="34" charset="0"/>
                <a:cs typeface="Segoe UI Historic" panose="020B0502040204020203" pitchFamily="34" charset="0"/>
              </a:rPr>
              <a:t> </a:t>
            </a:r>
            <a:r>
              <a:rPr lang="uk-UA" dirty="0">
                <a:latin typeface="Calibri" panose="020F0502020204030204" pitchFamily="34" charset="0"/>
                <a:ea typeface="Calibri" panose="020F0502020204030204" pitchFamily="34" charset="0"/>
                <a:cs typeface="Times New Roman" panose="02020603050405020304" pitchFamily="18" charset="0"/>
              </a:rPr>
              <a:t>Працівники</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виконавчого</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комітету</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комунальних</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закладів</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Чумаківської</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сільської</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ради</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та</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освітяни</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згадали</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імена</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усіх</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Захисників</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Чумаківської</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громади</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які</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віддали</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свої</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життя</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під</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час</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російсько</a:t>
            </a:r>
            <a:r>
              <a:rPr lang="uk-UA" dirty="0">
                <a:latin typeface="Segoe UI Historic" panose="020B0502040204020203" pitchFamily="34" charset="0"/>
                <a:ea typeface="Calibri" panose="020F0502020204030204" pitchFamily="34" charset="0"/>
                <a:cs typeface="Times New Roman" panose="02020603050405020304" pitchFamily="18" charset="0"/>
              </a:rPr>
              <a:t> – </a:t>
            </a:r>
            <a:r>
              <a:rPr lang="uk-UA" dirty="0">
                <a:latin typeface="Calibri" panose="020F0502020204030204" pitchFamily="34" charset="0"/>
                <a:ea typeface="Calibri" panose="020F0502020204030204" pitchFamily="34" charset="0"/>
                <a:cs typeface="Times New Roman" panose="02020603050405020304" pitchFamily="18" charset="0"/>
              </a:rPr>
              <a:t>української</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війни</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Arial" panose="020B0604020202020204" pitchFamily="34" charset="0"/>
                <a:ea typeface="Calibri" panose="020F0502020204030204" pitchFamily="34" charset="0"/>
                <a:cs typeface="Times New Roman" panose="02020603050405020304" pitchFamily="18" charset="0"/>
              </a:rPr>
              <a:t>а</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також</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вшанували</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пам</a:t>
            </a:r>
            <a:r>
              <a:rPr lang="uk-UA" dirty="0">
                <a:latin typeface="Segoe UI Historic" panose="020B0502040204020203" pitchFamily="34" charset="0"/>
                <a:ea typeface="Calibri" panose="020F0502020204030204" pitchFamily="34" charset="0"/>
                <a:cs typeface="Times New Roman" panose="02020603050405020304" pitchFamily="18" charset="0"/>
              </a:rPr>
              <a:t>'</a:t>
            </a:r>
            <a:r>
              <a:rPr lang="uk-UA" dirty="0">
                <a:latin typeface="Calibri" panose="020F0502020204030204" pitchFamily="34" charset="0"/>
                <a:ea typeface="Calibri" panose="020F0502020204030204" pitchFamily="34" charset="0"/>
                <a:cs typeface="Times New Roman" panose="02020603050405020304" pitchFamily="18" charset="0"/>
              </a:rPr>
              <a:t>ять</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усіх</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полеглих</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захисників</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України</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хвилиною</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мовчання</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та</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покладанням</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квітів</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і</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композицій</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із</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uk-UA" dirty="0">
                <a:latin typeface="Calibri" panose="020F0502020204030204" pitchFamily="34" charset="0"/>
                <a:ea typeface="Calibri" panose="020F0502020204030204" pitchFamily="34" charset="0"/>
                <a:cs typeface="Times New Roman" panose="02020603050405020304" pitchFamily="18" charset="0"/>
              </a:rPr>
              <a:t>соняхів</a:t>
            </a:r>
            <a:r>
              <a:rPr lang="uk-UA" dirty="0">
                <a:latin typeface="Segoe UI Historic" panose="020B0502040204020203"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uk-UA"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82263" y="2302137"/>
            <a:ext cx="2868770" cy="4555863"/>
          </a:xfrm>
          <a:prstGeom prst="rect">
            <a:avLst/>
          </a:prstGeom>
          <a:effectLst>
            <a:softEdge rad="63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0641" y="2298774"/>
            <a:ext cx="4055633" cy="2281294"/>
          </a:xfrm>
          <a:prstGeom prst="rect">
            <a:avLst/>
          </a:prstGeom>
          <a:effectLst>
            <a:softEdge rad="635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0641" y="4580068"/>
            <a:ext cx="2664602" cy="1971339"/>
          </a:xfrm>
          <a:prstGeom prst="rect">
            <a:avLst/>
          </a:prstGeom>
          <a:effectLst>
            <a:softEdge rad="63500"/>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3903" y="4580068"/>
            <a:ext cx="1252371" cy="2006301"/>
          </a:xfrm>
          <a:prstGeom prst="rect">
            <a:avLst/>
          </a:prstGeom>
          <a:effectLst>
            <a:softEdge rad="63500"/>
          </a:effectLst>
        </p:spPr>
      </p:pic>
    </p:spTree>
    <p:extLst>
      <p:ext uri="{BB962C8B-B14F-4D97-AF65-F5344CB8AC3E}">
        <p14:creationId xmlns:p14="http://schemas.microsoft.com/office/powerpoint/2010/main" val="24863077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38127" y="2248348"/>
            <a:ext cx="3413746" cy="2560309"/>
          </a:xfrm>
          <a:prstGeom prst="rect">
            <a:avLst/>
          </a:prstGeom>
          <a:effectLst>
            <a:softEdge rad="63500"/>
          </a:effectLst>
        </p:spPr>
      </p:pic>
      <p:sp>
        <p:nvSpPr>
          <p:cNvPr id="2" name="Заголовок 1"/>
          <p:cNvSpPr>
            <a:spLocks noGrp="1"/>
          </p:cNvSpPr>
          <p:nvPr>
            <p:ph type="title"/>
          </p:nvPr>
        </p:nvSpPr>
        <p:spPr/>
        <p:txBody>
          <a:bodyPr/>
          <a:lstStyle/>
          <a:p>
            <a:r>
              <a:rPr lang="uk-UA" dirty="0"/>
              <a:t>Національно-патріотичне виховання</a:t>
            </a:r>
            <a:endParaRPr lang="en-US" dirty="0"/>
          </a:p>
        </p:txBody>
      </p:sp>
      <p:sp>
        <p:nvSpPr>
          <p:cNvPr id="4" name="Прямоугольник 3"/>
          <p:cNvSpPr/>
          <p:nvPr/>
        </p:nvSpPr>
        <p:spPr>
          <a:xfrm>
            <a:off x="7186108" y="2504294"/>
            <a:ext cx="3657600" cy="1200329"/>
          </a:xfrm>
          <a:prstGeom prst="rect">
            <a:avLst/>
          </a:prstGeom>
          <a:effectLst>
            <a:softEdge rad="63500"/>
          </a:effectLst>
        </p:spPr>
        <p:txBody>
          <a:bodyPr wrap="square">
            <a:spAutoFit/>
          </a:bodyPr>
          <a:lstStyle/>
          <a:p>
            <a:pPr>
              <a:spcAft>
                <a:spcPts val="0"/>
              </a:spcAft>
            </a:pPr>
            <a:r>
              <a:rPr lang="uk-UA" dirty="0">
                <a:latin typeface="Calibri" panose="020F0502020204030204" pitchFamily="34" charset="0"/>
                <a:ea typeface="Calibri" panose="020F0502020204030204" pitchFamily="34" charset="0"/>
                <a:cs typeface="Times New Roman" panose="02020603050405020304" pitchFamily="18" charset="0"/>
              </a:rPr>
              <a:t>В</a:t>
            </a:r>
            <a:r>
              <a:rPr lang="en-US" dirty="0" err="1">
                <a:latin typeface="Calibri" panose="020F0502020204030204" pitchFamily="34" charset="0"/>
                <a:ea typeface="Calibri" panose="020F0502020204030204" pitchFamily="34" charset="0"/>
                <a:cs typeface="Times New Roman" panose="02020603050405020304" pitchFamily="18" charset="0"/>
              </a:rPr>
              <a:t>шанування</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полеглих</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Героїв</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та</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покладання</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квітів</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на</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Алеях</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Слави</a:t>
            </a:r>
            <a:r>
              <a:rPr lang="uk-UA" dirty="0">
                <a:latin typeface="Calibri" panose="020F0502020204030204" pitchFamily="34" charset="0"/>
                <a:ea typeface="Calibri" panose="020F0502020204030204" pitchFamily="34" charset="0"/>
                <a:cs typeface="Segoe UI Historic" panose="020B0502040204020203" pitchFamily="34" charset="0"/>
              </a:rPr>
              <a:t> відбулося з нагоди </a:t>
            </a:r>
            <a:r>
              <a:rPr lang="en-US" dirty="0">
                <a:latin typeface="Segoe UI Historic" panose="020B0502040204020203" pitchFamily="34" charset="0"/>
                <a:ea typeface="Calibri" panose="020F0502020204030204" pitchFamily="34" charset="0"/>
                <a:cs typeface="Times New Roman" panose="02020603050405020304" pitchFamily="18" charset="0"/>
              </a:rPr>
              <a:t>1000 </a:t>
            </a:r>
            <a:r>
              <a:rPr lang="en-US" dirty="0" err="1">
                <a:latin typeface="Calibri" panose="020F0502020204030204" pitchFamily="34" charset="0"/>
                <a:ea typeface="Calibri" panose="020F0502020204030204" pitchFamily="34" charset="0"/>
                <a:cs typeface="Times New Roman" panose="02020603050405020304" pitchFamily="18" charset="0"/>
              </a:rPr>
              <a:t>днів</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повномасштабної</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війни</a:t>
            </a:r>
            <a:r>
              <a:rPr lang="uk-UA" dirty="0">
                <a:latin typeface="Calibri" panose="020F050202020403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632" y="2248348"/>
            <a:ext cx="2916303" cy="2560309"/>
          </a:xfrm>
          <a:prstGeom prst="rect">
            <a:avLst/>
          </a:prstGeom>
          <a:effectLst>
            <a:softEdge rad="6350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4678" y="3960568"/>
            <a:ext cx="3154941" cy="2560309"/>
          </a:xfrm>
          <a:prstGeom prst="rect">
            <a:avLst/>
          </a:prstGeom>
          <a:effectLst>
            <a:softEdge rad="6350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7632" y="4859995"/>
            <a:ext cx="3270344" cy="1839569"/>
          </a:xfrm>
          <a:prstGeom prst="rect">
            <a:avLst/>
          </a:prstGeom>
          <a:effectLst>
            <a:softEdge rad="63500"/>
          </a:effectLst>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01814" y="3960568"/>
            <a:ext cx="1912864" cy="2550486"/>
          </a:xfrm>
          <a:prstGeom prst="rect">
            <a:avLst/>
          </a:prstGeom>
          <a:effectLst>
            <a:softEdge rad="63500"/>
          </a:effectLst>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77976" y="5101176"/>
            <a:ext cx="2412811" cy="1357206"/>
          </a:xfrm>
          <a:prstGeom prst="rect">
            <a:avLst/>
          </a:prstGeom>
          <a:effectLst>
            <a:softEdge rad="63500"/>
          </a:effectLst>
        </p:spPr>
      </p:pic>
    </p:spTree>
    <p:extLst>
      <p:ext uri="{BB962C8B-B14F-4D97-AF65-F5344CB8AC3E}">
        <p14:creationId xmlns:p14="http://schemas.microsoft.com/office/powerpoint/2010/main" val="416737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Ветеранська політика</a:t>
            </a:r>
            <a:endParaRPr lang="en-US" dirty="0"/>
          </a:p>
        </p:txBody>
      </p:sp>
      <p:sp>
        <p:nvSpPr>
          <p:cNvPr id="4" name="Прямоугольник 3"/>
          <p:cNvSpPr/>
          <p:nvPr/>
        </p:nvSpPr>
        <p:spPr>
          <a:xfrm>
            <a:off x="3453320" y="2347359"/>
            <a:ext cx="8258784" cy="4233467"/>
          </a:xfrm>
          <a:prstGeom prst="rect">
            <a:avLst/>
          </a:prstGeom>
        </p:spPr>
        <p:txBody>
          <a:bodyPr wrap="square">
            <a:spAutoFit/>
          </a:bodyPr>
          <a:lstStyle/>
          <a:p>
            <a:pPr>
              <a:lnSpc>
                <a:spcPct val="115000"/>
              </a:lnSpc>
              <a:spcAft>
                <a:spcPts val="0"/>
              </a:spcAft>
            </a:pPr>
            <a:r>
              <a:rPr lang="uk-UA"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У 2024 році у громаді активізувалася робота з  питань ветеранської політики:</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Було введено посаду фахівця із супроводу ветеранів та демобілізованих осіб і  з  серпня по грудень 2024 року на цій посаді працював фахівець.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      Створена </a:t>
            </a:r>
            <a:r>
              <a:rPr lang="uk-UA" dirty="0" err="1">
                <a:latin typeface="Times New Roman" panose="02020603050405020304" pitchFamily="18" charset="0"/>
                <a:ea typeface="Calibri" panose="020F0502020204030204" pitchFamily="34" charset="0"/>
                <a:cs typeface="Times New Roman" panose="02020603050405020304" pitchFamily="18" charset="0"/>
              </a:rPr>
              <a:t>вайбер</a:t>
            </a:r>
            <a:r>
              <a:rPr lang="uk-UA" dirty="0">
                <a:latin typeface="Times New Roman" panose="02020603050405020304" pitchFamily="18" charset="0"/>
                <a:ea typeface="Calibri" panose="020F0502020204030204" pitchFamily="34" charset="0"/>
                <a:cs typeface="Times New Roman" panose="02020603050405020304" pitchFamily="18" charset="0"/>
              </a:rPr>
              <a:t> - спільнота для ветеранів та членів сімей загиблих захисників, яка стала універсальним </a:t>
            </a:r>
            <a:r>
              <a:rPr lang="uk-UA" dirty="0" err="1">
                <a:latin typeface="Times New Roman" panose="02020603050405020304" pitchFamily="18" charset="0"/>
                <a:ea typeface="Calibri" panose="020F0502020204030204" pitchFamily="34" charset="0"/>
                <a:cs typeface="Times New Roman" panose="02020603050405020304" pitchFamily="18" charset="0"/>
              </a:rPr>
              <a:t>хабом</a:t>
            </a:r>
            <a:r>
              <a:rPr lang="uk-UA" dirty="0">
                <a:latin typeface="Times New Roman" panose="02020603050405020304" pitchFamily="18" charset="0"/>
                <a:ea typeface="Calibri" panose="020F0502020204030204" pitchFamily="34" charset="0"/>
                <a:cs typeface="Times New Roman" panose="02020603050405020304" pitchFamily="18" charset="0"/>
              </a:rPr>
              <a:t> для їхнього спілкування та звернень за допомогою.</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       Рішенням 38 сесії 8 скликання Чумаківської сільської ради від 7 серпня 2024 року була затверджена Програма підтримки ветеранів війни, Захисників і Захисниць України, членів їх сімей та членів сімей загиблих (померлих) ветеранів війни, Захисників і Захисниць України на 2024 – 2026 роки.</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      За поданням виконавчого комітету сільської ради до Дня молоді були нагороджені Вітальними листами Дніпропетровської ОВА ветерани нашої громади: Едуард Рибкін, Андрій </a:t>
            </a:r>
            <a:r>
              <a:rPr lang="uk-UA" dirty="0" err="1">
                <a:latin typeface="Times New Roman" panose="02020603050405020304" pitchFamily="18" charset="0"/>
                <a:ea typeface="Calibri" panose="020F0502020204030204" pitchFamily="34" charset="0"/>
                <a:cs typeface="Times New Roman" panose="02020603050405020304" pitchFamily="18" charset="0"/>
              </a:rPr>
              <a:t>Криворот</a:t>
            </a:r>
            <a:r>
              <a:rPr lang="uk-UA" dirty="0">
                <a:latin typeface="Times New Roman" panose="02020603050405020304" pitchFamily="18" charset="0"/>
                <a:ea typeface="Calibri" panose="020F0502020204030204" pitchFamily="34" charset="0"/>
                <a:cs typeface="Times New Roman" panose="02020603050405020304" pitchFamily="18" charset="0"/>
              </a:rPr>
              <a:t>, Віталій Тютюнник, Василь </a:t>
            </a:r>
            <a:r>
              <a:rPr lang="uk-UA" dirty="0" err="1">
                <a:latin typeface="Times New Roman" panose="02020603050405020304" pitchFamily="18" charset="0"/>
                <a:ea typeface="Calibri" panose="020F0502020204030204" pitchFamily="34" charset="0"/>
                <a:cs typeface="Times New Roman" panose="02020603050405020304" pitchFamily="18" charset="0"/>
              </a:rPr>
              <a:t>Манжелей</a:t>
            </a:r>
            <a:r>
              <a:rPr lang="uk-UA"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8" name="Picture 4" descr="Пілотний проєкт Мінветеранів «Помічник ветерана» | Вакулівська сільська рада"/>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0667" y="2246230"/>
            <a:ext cx="3135919" cy="4435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276026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Ветеранська політика</a:t>
            </a:r>
            <a:endParaRPr lang="en-US" dirty="0"/>
          </a:p>
        </p:txBody>
      </p:sp>
      <p:sp>
        <p:nvSpPr>
          <p:cNvPr id="4" name="Прямоугольник 3"/>
          <p:cNvSpPr/>
          <p:nvPr/>
        </p:nvSpPr>
        <p:spPr>
          <a:xfrm>
            <a:off x="5881255" y="2362098"/>
            <a:ext cx="5821120" cy="4056495"/>
          </a:xfrm>
          <a:prstGeom prst="rect">
            <a:avLst/>
          </a:prstGeom>
        </p:spPr>
        <p:txBody>
          <a:bodyPr wrap="square">
            <a:spAutoFit/>
          </a:bodyPr>
          <a:lstStyle/>
          <a:p>
            <a:pPr algn="just">
              <a:lnSpc>
                <a:spcPct val="115000"/>
              </a:lnSpc>
              <a:spcAft>
                <a:spcPts val="0"/>
              </a:spcAft>
            </a:pPr>
            <a:r>
              <a:rPr lang="uk-UA" sz="1400" dirty="0">
                <a:latin typeface="Times New Roman" panose="02020603050405020304" pitchFamily="18" charset="0"/>
                <a:ea typeface="Calibri" panose="020F0502020204030204" pitchFamily="34" charset="0"/>
                <a:cs typeface="Times New Roman" panose="02020603050405020304" pitchFamily="18" charset="0"/>
              </a:rPr>
              <a:t>Заклади освіти Чумаківської сільської ради під час проведення своїх заходів почали активно залучати ветеранів, військовослужбовців та учасників бойових дій – мешканців громади, наприклад:</a:t>
            </a:r>
            <a:r>
              <a:rPr lang="uk-UA" sz="1400" i="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Андрія Криворота та Миколи </a:t>
            </a:r>
            <a:r>
              <a:rPr lang="uk-UA"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Маслаківського</a:t>
            </a:r>
            <a:r>
              <a:rPr lang="uk-UA"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було залучено до суддівства під час проведення Олімпійського дня під час проведення літнього табору; Дмитра Гриценка – до зустрічі із учнями 3 класу </a:t>
            </a:r>
            <a:r>
              <a:rPr lang="uk-UA"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Чумаківського</a:t>
            </a:r>
            <a:r>
              <a:rPr lang="uk-UA"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ліцею; Василя </a:t>
            </a:r>
            <a:r>
              <a:rPr lang="uk-UA"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Маслаківського</a:t>
            </a:r>
            <a:r>
              <a:rPr lang="uk-UA"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до виховної години для учнів </a:t>
            </a:r>
            <a:r>
              <a:rPr lang="uk-UA"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Зорянського</a:t>
            </a:r>
            <a:r>
              <a:rPr lang="uk-UA"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ліцею; Костянтина Барона – до спортивного заходу, який відбувся у </a:t>
            </a:r>
            <a:r>
              <a:rPr lang="uk-UA"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Зорянському</a:t>
            </a:r>
            <a:r>
              <a:rPr lang="uk-UA"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ліцеї; Віталія Тютюнника – до урочистої лінійки з нагоди Дня Знань у </a:t>
            </a:r>
            <a:r>
              <a:rPr lang="uk-UA" sz="1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Чумаківському</a:t>
            </a:r>
            <a:r>
              <a:rPr lang="uk-UA" sz="1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ліцеї.</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uk-UA" sz="1400" dirty="0">
                <a:latin typeface="Times New Roman" panose="02020603050405020304" pitchFamily="18" charset="0"/>
                <a:ea typeface="Calibri" panose="020F0502020204030204" pitchFamily="34" charset="0"/>
                <a:cs typeface="Times New Roman" panose="02020603050405020304" pitchFamily="18" charset="0"/>
              </a:rPr>
              <a:t>Виконавчий комітет  у 2024 році продовжував підтримувати родини військовослужбовців, ветеранів та загиблих Захисників України:</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uk-UA" sz="1400" dirty="0">
                <a:latin typeface="Times New Roman" panose="02020603050405020304" pitchFamily="18" charset="0"/>
                <a:ea typeface="Calibri" panose="020F0502020204030204" pitchFamily="34" charset="0"/>
                <a:cs typeface="Times New Roman" panose="02020603050405020304" pitchFamily="18" charset="0"/>
              </a:rPr>
              <a:t>усі родини отримали газові обігрівачі;</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uk-UA" sz="1400" dirty="0">
                <a:latin typeface="Times New Roman" panose="02020603050405020304" pitchFamily="18" charset="0"/>
                <a:ea typeface="Calibri" panose="020F0502020204030204" pitchFamily="34" charset="0"/>
                <a:cs typeface="Times New Roman" panose="02020603050405020304" pitchFamily="18" charset="0"/>
              </a:rPr>
              <a:t>напередодні Дня пам’яті та перемоги над нацизмом у Другій світовій війні усі родини отримали продуктові набори;</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uk-UA" sz="1400" dirty="0">
                <a:latin typeface="Times New Roman" panose="02020603050405020304" pitchFamily="18" charset="0"/>
                <a:ea typeface="Calibri" panose="020F0502020204030204" pitchFamily="34" charset="0"/>
                <a:cs typeface="Times New Roman" panose="02020603050405020304" pitchFamily="18" charset="0"/>
              </a:rPr>
              <a:t>27 родин отримали дрова для опалювального сезону 2024 – 2025 рр.</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a:blip r:embed="rId2"/>
          <a:stretch>
            <a:fillRect/>
          </a:stretch>
        </p:blipFill>
        <p:spPr>
          <a:xfrm>
            <a:off x="3087409" y="2252245"/>
            <a:ext cx="2205479" cy="3755865"/>
          </a:xfrm>
          <a:prstGeom prst="rect">
            <a:avLst/>
          </a:prstGeom>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4950" y="2328264"/>
            <a:ext cx="2702775" cy="3603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94340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Ветеранська політика</a:t>
            </a:r>
            <a:endParaRPr lang="en-US" dirty="0"/>
          </a:p>
        </p:txBody>
      </p:sp>
      <p:sp>
        <p:nvSpPr>
          <p:cNvPr id="4" name="Прямоугольник 3"/>
          <p:cNvSpPr/>
          <p:nvPr/>
        </p:nvSpPr>
        <p:spPr>
          <a:xfrm>
            <a:off x="4237501" y="2604995"/>
            <a:ext cx="7149829" cy="3139321"/>
          </a:xfrm>
          <a:prstGeom prst="rect">
            <a:avLst/>
          </a:prstGeom>
        </p:spPr>
        <p:txBody>
          <a:bodyPr wrap="square">
            <a:spAutoFit/>
          </a:bodyPr>
          <a:lstStyle/>
          <a:p>
            <a:pPr algn="just">
              <a:spcAft>
                <a:spcPts val="0"/>
              </a:spcAft>
            </a:pPr>
            <a:r>
              <a:rPr lang="en-US" dirty="0">
                <a:latin typeface="Calibri" panose="020F0502020204030204" pitchFamily="34" charset="0"/>
                <a:ea typeface="Calibri" panose="020F0502020204030204" pitchFamily="34" charset="0"/>
                <a:cs typeface="Times New Roman" panose="02020603050405020304" pitchFamily="18" charset="0"/>
              </a:rPr>
              <a:t>05 </a:t>
            </a:r>
            <a:r>
              <a:rPr lang="en-US" dirty="0" err="1">
                <a:latin typeface="Calibri" panose="020F0502020204030204" pitchFamily="34" charset="0"/>
                <a:ea typeface="Calibri" panose="020F0502020204030204" pitchFamily="34" charset="0"/>
                <a:cs typeface="Times New Roman" panose="02020603050405020304" pitchFamily="18" charset="0"/>
              </a:rPr>
              <a:t>червня</a:t>
            </a:r>
            <a:r>
              <a:rPr lang="en-US" dirty="0">
                <a:latin typeface="Calibri" panose="020F0502020204030204" pitchFamily="34" charset="0"/>
                <a:ea typeface="Calibri" panose="020F0502020204030204" pitchFamily="34" charset="0"/>
                <a:cs typeface="Times New Roman" panose="02020603050405020304" pitchFamily="18" charset="0"/>
              </a:rPr>
              <a:t> 2024 </a:t>
            </a:r>
            <a:r>
              <a:rPr lang="en-US" dirty="0" err="1">
                <a:latin typeface="Calibri" panose="020F0502020204030204" pitchFamily="34" charset="0"/>
                <a:ea typeface="Calibri" panose="020F0502020204030204" pitchFamily="34" charset="0"/>
                <a:cs typeface="Times New Roman" panose="02020603050405020304" pitchFamily="18" charset="0"/>
              </a:rPr>
              <a:t>року</a:t>
            </a:r>
            <a:r>
              <a:rPr lang="en-US" dirty="0">
                <a:latin typeface="Calibri" panose="020F0502020204030204" pitchFamily="34" charset="0"/>
                <a:ea typeface="Calibri" panose="020F0502020204030204" pitchFamily="34" charset="0"/>
                <a:cs typeface="Times New Roman" panose="02020603050405020304" pitchFamily="18" charset="0"/>
              </a:rPr>
              <a:t> в </a:t>
            </a:r>
            <a:r>
              <a:rPr lang="en-US" dirty="0" err="1">
                <a:latin typeface="Calibri" panose="020F0502020204030204" pitchFamily="34" charset="0"/>
                <a:ea typeface="Calibri" panose="020F0502020204030204" pitchFamily="34" charset="0"/>
                <a:cs typeface="Times New Roman" panose="02020603050405020304" pitchFamily="18" charset="0"/>
              </a:rPr>
              <a:t>ресторанному</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комплексі</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Старий</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парк</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відбулася</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зустріч</a:t>
            </a:r>
            <a:r>
              <a:rPr lang="en-US" dirty="0">
                <a:latin typeface="Calibri" panose="020F0502020204030204" pitchFamily="34" charset="0"/>
                <a:ea typeface="Calibri" panose="020F0502020204030204" pitchFamily="34" charset="0"/>
                <a:cs typeface="Times New Roman" panose="02020603050405020304" pitchFamily="18" charset="0"/>
              </a:rPr>
              <a:t> в </a:t>
            </a:r>
            <a:r>
              <a:rPr lang="en-US" dirty="0" err="1">
                <a:latin typeface="Calibri" panose="020F0502020204030204" pitchFamily="34" charset="0"/>
                <a:ea typeface="Calibri" panose="020F0502020204030204" pitchFamily="34" charset="0"/>
                <a:cs typeface="Times New Roman" panose="02020603050405020304" pitchFamily="18" charset="0"/>
              </a:rPr>
              <a:t>рамках</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масштабного</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проєкту</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для</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ветеранів</a:t>
            </a:r>
            <a:r>
              <a:rPr lang="en-US" dirty="0">
                <a:latin typeface="Calibri" panose="020F0502020204030204" pitchFamily="34" charset="0"/>
                <a:ea typeface="Calibri" panose="020F0502020204030204" pitchFamily="34" charset="0"/>
                <a:cs typeface="Times New Roman" panose="02020603050405020304" pitchFamily="18" charset="0"/>
              </a:rPr>
              <a:t> "ТИТАНИ UA" </a:t>
            </a:r>
            <a:r>
              <a:rPr lang="en-US" dirty="0" err="1">
                <a:latin typeface="Calibri" panose="020F0502020204030204" pitchFamily="34" charset="0"/>
                <a:ea typeface="Calibri" panose="020F0502020204030204" pitchFamily="34" charset="0"/>
                <a:cs typeface="Times New Roman" panose="02020603050405020304" pitchFamily="18" charset="0"/>
              </a:rPr>
              <a:t>за</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ініціативою</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начальника</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Дніпропетровської</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обласної</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військової</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адміністрації</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Сергія</a:t>
            </a:r>
            <a:r>
              <a:rPr lang="en-US" dirty="0">
                <a:latin typeface="Calibri" panose="020F0502020204030204"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Лисака</a:t>
            </a:r>
            <a:r>
              <a:rPr lang="en-US" dirty="0">
                <a:latin typeface="Calibri" panose="020F0502020204030204"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Представники</a:t>
            </a:r>
            <a:r>
              <a:rPr lang="ru-RU" dirty="0">
                <a:latin typeface="Calibri" panose="020F0502020204030204"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виконавчого</a:t>
            </a:r>
            <a:r>
              <a:rPr lang="ru-RU" dirty="0">
                <a:latin typeface="Calibri" panose="020F0502020204030204"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комітету</a:t>
            </a:r>
            <a:r>
              <a:rPr lang="ru-RU" dirty="0">
                <a:latin typeface="Calibri" panose="020F0502020204030204" pitchFamily="34" charset="0"/>
                <a:ea typeface="Calibri" panose="020F0502020204030204" pitchFamily="34" charset="0"/>
                <a:cs typeface="Times New Roman" panose="02020603050405020304" pitchFamily="18" charset="0"/>
              </a:rPr>
              <a:t> Чумаківської </a:t>
            </a:r>
            <a:r>
              <a:rPr lang="ru-RU" dirty="0" err="1">
                <a:latin typeface="Calibri" panose="020F0502020204030204" pitchFamily="34" charset="0"/>
                <a:ea typeface="Calibri" panose="020F0502020204030204" pitchFamily="34" charset="0"/>
                <a:cs typeface="Times New Roman" panose="02020603050405020304" pitchFamily="18" charset="0"/>
              </a:rPr>
              <a:t>сільської</a:t>
            </a:r>
            <a:r>
              <a:rPr lang="ru-RU" dirty="0">
                <a:latin typeface="Calibri" panose="020F0502020204030204" pitchFamily="34" charset="0"/>
                <a:ea typeface="Calibri" panose="020F0502020204030204" pitchFamily="34" charset="0"/>
                <a:cs typeface="Times New Roman" panose="02020603050405020304" pitchFamily="18" charset="0"/>
              </a:rPr>
              <a:t> ради </a:t>
            </a:r>
            <a:r>
              <a:rPr lang="ru-RU" dirty="0" err="1">
                <a:latin typeface="Calibri" panose="020F0502020204030204" pitchFamily="34" charset="0"/>
                <a:ea typeface="Calibri" panose="020F0502020204030204" pitchFamily="34" charset="0"/>
                <a:cs typeface="Times New Roman" panose="02020603050405020304" pitchFamily="18" charset="0"/>
              </a:rPr>
              <a:t>спільно</a:t>
            </a:r>
            <a:r>
              <a:rPr lang="ru-RU" dirty="0">
                <a:latin typeface="Calibri" panose="020F0502020204030204" pitchFamily="34" charset="0"/>
                <a:ea typeface="Calibri" panose="020F0502020204030204" pitchFamily="34" charset="0"/>
                <a:cs typeface="Times New Roman" panose="02020603050405020304" pitchFamily="18" charset="0"/>
              </a:rPr>
              <a:t> з ветеранами </a:t>
            </a:r>
            <a:r>
              <a:rPr lang="ru-RU" dirty="0" err="1">
                <a:latin typeface="Calibri" panose="020F0502020204030204" pitchFamily="34" charset="0"/>
                <a:ea typeface="Calibri" panose="020F0502020204030204" pitchFamily="34" charset="0"/>
                <a:cs typeface="Times New Roman" panose="02020603050405020304" pitchFamily="18" charset="0"/>
              </a:rPr>
              <a:t>війни</a:t>
            </a:r>
            <a:r>
              <a:rPr lang="ru-RU" dirty="0">
                <a:latin typeface="Calibri" panose="020F0502020204030204"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учасниками</a:t>
            </a:r>
            <a:r>
              <a:rPr lang="ru-RU" dirty="0">
                <a:latin typeface="Calibri" panose="020F0502020204030204"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бойових</a:t>
            </a:r>
            <a:r>
              <a:rPr lang="ru-RU" dirty="0">
                <a:latin typeface="Calibri" panose="020F0502020204030204"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дій</a:t>
            </a:r>
            <a:r>
              <a:rPr lang="ru-RU" dirty="0">
                <a:latin typeface="Calibri" panose="020F0502020204030204" pitchFamily="34" charset="0"/>
                <a:ea typeface="Calibri" panose="020F0502020204030204" pitchFamily="34" charset="0"/>
                <a:cs typeface="Times New Roman" panose="02020603050405020304" pitchFamily="18" charset="0"/>
              </a:rPr>
              <a:t>) - Криворотом </a:t>
            </a:r>
            <a:r>
              <a:rPr lang="ru-RU" dirty="0" err="1">
                <a:latin typeface="Calibri" panose="020F0502020204030204" pitchFamily="34" charset="0"/>
                <a:ea typeface="Calibri" panose="020F0502020204030204" pitchFamily="34" charset="0"/>
                <a:cs typeface="Times New Roman" panose="02020603050405020304" pitchFamily="18" charset="0"/>
              </a:rPr>
              <a:t>Андрієм</a:t>
            </a:r>
            <a:r>
              <a:rPr lang="ru-RU" dirty="0">
                <a:latin typeface="Calibri" panose="020F0502020204030204"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Олександровичем</a:t>
            </a:r>
            <a:r>
              <a:rPr lang="ru-RU" dirty="0">
                <a:latin typeface="Calibri" panose="020F0502020204030204" pitchFamily="34" charset="0"/>
                <a:ea typeface="Calibri" panose="020F0502020204030204" pitchFamily="34" charset="0"/>
                <a:cs typeface="Times New Roman" panose="02020603050405020304" pitchFamily="18" charset="0"/>
              </a:rPr>
              <a:t> та </a:t>
            </a:r>
            <a:r>
              <a:rPr lang="ru-RU" dirty="0" err="1">
                <a:latin typeface="Calibri" panose="020F0502020204030204" pitchFamily="34" charset="0"/>
                <a:ea typeface="Calibri" panose="020F0502020204030204" pitchFamily="34" charset="0"/>
                <a:cs typeface="Times New Roman" panose="02020603050405020304" pitchFamily="18" charset="0"/>
              </a:rPr>
              <a:t>Тютюнником</a:t>
            </a:r>
            <a:r>
              <a:rPr lang="ru-RU" dirty="0">
                <a:latin typeface="Calibri" panose="020F0502020204030204"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Віталієм</a:t>
            </a:r>
            <a:r>
              <a:rPr lang="ru-RU" dirty="0">
                <a:latin typeface="Calibri" panose="020F0502020204030204"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Геннадійовичнем</a:t>
            </a:r>
            <a:r>
              <a:rPr lang="ru-RU" dirty="0">
                <a:latin typeface="Calibri" panose="020F0502020204030204" pitchFamily="34" charset="0"/>
                <a:ea typeface="Calibri" panose="020F0502020204030204" pitchFamily="34" charset="0"/>
                <a:cs typeface="Times New Roman" panose="02020603050405020304" pitchFamily="18" charset="0"/>
              </a:rPr>
              <a:t> взяли участь в </a:t>
            </a:r>
            <a:r>
              <a:rPr lang="ru-RU" dirty="0" err="1">
                <a:latin typeface="Calibri" panose="020F0502020204030204" pitchFamily="34" charset="0"/>
                <a:ea typeface="Calibri" panose="020F0502020204030204" pitchFamily="34" charset="0"/>
                <a:cs typeface="Times New Roman" panose="02020603050405020304" pitchFamily="18" charset="0"/>
              </a:rPr>
              <a:t>даному</a:t>
            </a:r>
            <a:r>
              <a:rPr lang="ru-RU" dirty="0">
                <a:latin typeface="Calibri" panose="020F0502020204030204"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заході</a:t>
            </a:r>
            <a:r>
              <a:rPr lang="ru-RU" dirty="0">
                <a:latin typeface="Calibri" panose="020F0502020204030204"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Під</a:t>
            </a:r>
            <a:r>
              <a:rPr lang="ru-RU" dirty="0">
                <a:latin typeface="Calibri" panose="020F0502020204030204" pitchFamily="34" charset="0"/>
                <a:ea typeface="Calibri" panose="020F0502020204030204" pitchFamily="34" charset="0"/>
                <a:cs typeface="Times New Roman" panose="02020603050405020304" pitchFamily="18" charset="0"/>
              </a:rPr>
              <a:t> час </a:t>
            </a:r>
            <a:r>
              <a:rPr lang="ru-RU" dirty="0" err="1">
                <a:latin typeface="Calibri" panose="020F0502020204030204" pitchFamily="34" charset="0"/>
                <a:ea typeface="Calibri" panose="020F0502020204030204" pitchFamily="34" charset="0"/>
                <a:cs typeface="Times New Roman" panose="02020603050405020304" pitchFamily="18" charset="0"/>
              </a:rPr>
              <a:t>зустрічі</a:t>
            </a:r>
            <a:r>
              <a:rPr lang="ru-RU" dirty="0">
                <a:latin typeface="Calibri" panose="020F0502020204030204"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були</a:t>
            </a:r>
            <a:r>
              <a:rPr lang="ru-RU" dirty="0">
                <a:latin typeface="Calibri" panose="020F0502020204030204"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висвітлені</a:t>
            </a:r>
            <a:r>
              <a:rPr lang="ru-RU" dirty="0">
                <a:latin typeface="Calibri" panose="020F0502020204030204"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питання</a:t>
            </a:r>
            <a:r>
              <a:rPr lang="ru-RU" dirty="0">
                <a:latin typeface="Calibri" panose="020F0502020204030204"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повернення</a:t>
            </a:r>
            <a:r>
              <a:rPr lang="ru-RU" dirty="0">
                <a:latin typeface="Calibri" panose="020F0502020204030204"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військових</a:t>
            </a:r>
            <a:r>
              <a:rPr lang="ru-RU" dirty="0">
                <a:latin typeface="Calibri" panose="020F0502020204030204" pitchFamily="34" charset="0"/>
                <a:ea typeface="Calibri" panose="020F0502020204030204" pitchFamily="34" charset="0"/>
                <a:cs typeface="Times New Roman" panose="02020603050405020304" pitchFamily="18" charset="0"/>
              </a:rPr>
              <a:t> до </a:t>
            </a:r>
            <a:r>
              <a:rPr lang="ru-RU" dirty="0" err="1">
                <a:latin typeface="Calibri" panose="020F0502020204030204" pitchFamily="34" charset="0"/>
                <a:ea typeface="Calibri" panose="020F0502020204030204" pitchFamily="34" charset="0"/>
                <a:cs typeface="Times New Roman" panose="02020603050405020304" pitchFamily="18" charset="0"/>
              </a:rPr>
              <a:t>цивільного</a:t>
            </a:r>
            <a:r>
              <a:rPr lang="ru-RU" dirty="0">
                <a:latin typeface="Calibri" panose="020F0502020204030204"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життя</a:t>
            </a:r>
            <a:r>
              <a:rPr lang="ru-RU" dirty="0">
                <a:latin typeface="Calibri" panose="020F0502020204030204"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реабілітації</a:t>
            </a:r>
            <a:r>
              <a:rPr lang="ru-RU" dirty="0">
                <a:latin typeface="Calibri" panose="020F0502020204030204" pitchFamily="34" charset="0"/>
                <a:ea typeface="Calibri" panose="020F0502020204030204" pitchFamily="34" charset="0"/>
                <a:cs typeface="Times New Roman" panose="02020603050405020304" pitchFamily="18" charset="0"/>
              </a:rPr>
              <a:t> та </a:t>
            </a:r>
            <a:r>
              <a:rPr lang="ru-RU" dirty="0" err="1">
                <a:latin typeface="Calibri" panose="020F0502020204030204" pitchFamily="34" charset="0"/>
                <a:ea typeface="Calibri" panose="020F0502020204030204" pitchFamily="34" charset="0"/>
                <a:cs typeface="Times New Roman" panose="02020603050405020304" pitchFamily="18" charset="0"/>
              </a:rPr>
              <a:t>забезпечення</a:t>
            </a:r>
            <a:r>
              <a:rPr lang="ru-RU" dirty="0">
                <a:latin typeface="Calibri" panose="020F0502020204030204"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ветеранів</a:t>
            </a:r>
            <a:r>
              <a:rPr lang="ru-RU" dirty="0">
                <a:latin typeface="Calibri" panose="020F0502020204030204"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засобами</a:t>
            </a:r>
            <a:r>
              <a:rPr lang="ru-RU" dirty="0">
                <a:latin typeface="Calibri" panose="020F0502020204030204"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технічної</a:t>
            </a:r>
            <a:r>
              <a:rPr lang="ru-RU" dirty="0">
                <a:latin typeface="Calibri" panose="020F0502020204030204"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реабілітації</a:t>
            </a:r>
            <a:r>
              <a:rPr lang="ru-RU" dirty="0">
                <a:latin typeface="Calibri" panose="020F0502020204030204" pitchFamily="34" charset="0"/>
                <a:ea typeface="Calibri" panose="020F0502020204030204" pitchFamily="34" charset="0"/>
                <a:cs typeface="Times New Roman" panose="02020603050405020304" pitchFamily="18" charset="0"/>
              </a:rPr>
              <a:t> (протезами), а </a:t>
            </a:r>
            <a:r>
              <a:rPr lang="ru-RU" dirty="0" err="1">
                <a:latin typeface="Calibri" panose="020F0502020204030204" pitchFamily="34" charset="0"/>
                <a:ea typeface="Calibri" panose="020F0502020204030204" pitchFamily="34" charset="0"/>
                <a:cs typeface="Times New Roman" panose="02020603050405020304" pitchFamily="18" charset="0"/>
              </a:rPr>
              <a:t>також</a:t>
            </a:r>
            <a:r>
              <a:rPr lang="ru-RU" dirty="0">
                <a:latin typeface="Calibri" panose="020F0502020204030204"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відбулося</a:t>
            </a:r>
            <a:r>
              <a:rPr lang="ru-RU" dirty="0">
                <a:latin typeface="Calibri" panose="020F0502020204030204"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знайомство</a:t>
            </a:r>
            <a:r>
              <a:rPr lang="ru-RU" dirty="0">
                <a:latin typeface="Calibri" panose="020F0502020204030204" pitchFamily="34" charset="0"/>
                <a:ea typeface="Calibri" panose="020F0502020204030204" pitchFamily="34" charset="0"/>
                <a:cs typeface="Times New Roman" panose="02020603050405020304" pitchFamily="18" charset="0"/>
              </a:rPr>
              <a:t> з </a:t>
            </a:r>
            <a:r>
              <a:rPr lang="ru-RU" dirty="0" err="1">
                <a:latin typeface="Calibri" panose="020F0502020204030204" pitchFamily="34" charset="0"/>
                <a:ea typeface="Calibri" panose="020F0502020204030204" pitchFamily="34" charset="0"/>
                <a:cs typeface="Times New Roman" panose="02020603050405020304" pitchFamily="18" charset="0"/>
              </a:rPr>
              <a:t>амбасадорами</a:t>
            </a:r>
            <a:r>
              <a:rPr lang="ru-RU" dirty="0">
                <a:latin typeface="Calibri" panose="020F0502020204030204"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проєкту</a:t>
            </a:r>
            <a:r>
              <a:rPr lang="ru-RU" dirty="0">
                <a:latin typeface="Calibri" panose="020F0502020204030204"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327" y="2243821"/>
            <a:ext cx="2777339" cy="4212077"/>
          </a:xfrm>
          <a:prstGeom prst="rect">
            <a:avLst/>
          </a:prstGeom>
        </p:spPr>
      </p:pic>
    </p:spTree>
    <p:extLst>
      <p:ext uri="{BB962C8B-B14F-4D97-AF65-F5344CB8AC3E}">
        <p14:creationId xmlns:p14="http://schemas.microsoft.com/office/powerpoint/2010/main" val="9236467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Ветеранська політика</a:t>
            </a:r>
            <a:endParaRPr lang="en-US" dirty="0"/>
          </a:p>
        </p:txBody>
      </p:sp>
      <p:sp>
        <p:nvSpPr>
          <p:cNvPr id="4" name="Прямоугольник 3"/>
          <p:cNvSpPr/>
          <p:nvPr/>
        </p:nvSpPr>
        <p:spPr>
          <a:xfrm>
            <a:off x="7334654" y="2528900"/>
            <a:ext cx="4659549" cy="4247317"/>
          </a:xfrm>
          <a:prstGeom prst="rect">
            <a:avLst/>
          </a:prstGeom>
        </p:spPr>
        <p:txBody>
          <a:bodyPr wrap="square">
            <a:spAutoFit/>
          </a:bodyPr>
          <a:lstStyle/>
          <a:p>
            <a:pPr algn="just">
              <a:spcAft>
                <a:spcPts val="0"/>
              </a:spcAft>
            </a:pPr>
            <a:r>
              <a:rPr lang="en-US" dirty="0">
                <a:latin typeface="Segoe UI Historic" panose="020B0502040204020203" pitchFamily="34" charset="0"/>
                <a:ea typeface="Calibri" panose="020F0502020204030204" pitchFamily="34" charset="0"/>
                <a:cs typeface="Times New Roman" panose="02020603050405020304" pitchFamily="18" charset="0"/>
              </a:rPr>
              <a:t>8 </a:t>
            </a:r>
            <a:r>
              <a:rPr lang="en-US" dirty="0" err="1">
                <a:latin typeface="Calibri" panose="020F0502020204030204" pitchFamily="34" charset="0"/>
                <a:ea typeface="Calibri" panose="020F0502020204030204" pitchFamily="34" charset="0"/>
                <a:cs typeface="Times New Roman" panose="02020603050405020304" pitchFamily="18" charset="0"/>
              </a:rPr>
              <a:t>червня</a:t>
            </a:r>
            <a:r>
              <a:rPr lang="en-US" dirty="0">
                <a:latin typeface="Segoe UI Historic" panose="020B0502040204020203" pitchFamily="34" charset="0"/>
                <a:ea typeface="Calibri" panose="020F0502020204030204" pitchFamily="34" charset="0"/>
                <a:cs typeface="Times New Roman" panose="02020603050405020304" pitchFamily="18" charset="0"/>
              </a:rPr>
              <a:t> 2024 </a:t>
            </a:r>
            <a:r>
              <a:rPr lang="en-US" dirty="0" err="1">
                <a:latin typeface="Calibri" panose="020F0502020204030204" pitchFamily="34" charset="0"/>
                <a:ea typeface="Calibri" panose="020F0502020204030204" pitchFamily="34" charset="0"/>
                <a:cs typeface="Times New Roman" panose="02020603050405020304" pitchFamily="18" charset="0"/>
              </a:rPr>
              <a:t>року</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на</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базі</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спортивного</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комплексу</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Слобожанський</a:t>
            </a:r>
            <a:r>
              <a:rPr lang="en-US" dirty="0">
                <a:latin typeface="Segoe UI Historic" panose="020B0502040204020203" pitchFamily="34" charset="0"/>
                <a:ea typeface="Calibri" panose="020F0502020204030204" pitchFamily="34" charset="0"/>
                <a:cs typeface="Times New Roman" panose="02020603050405020304" pitchFamily="18" charset="0"/>
              </a:rPr>
              <a:t> " </a:t>
            </a:r>
            <a:r>
              <a:rPr lang="en-US" dirty="0" err="1">
                <a:latin typeface="Calibri" panose="020F0502020204030204" pitchFamily="34" charset="0"/>
                <a:ea typeface="Calibri" panose="020F0502020204030204" pitchFamily="34" charset="0"/>
                <a:cs typeface="Times New Roman" panose="02020603050405020304" pitchFamily="18" charset="0"/>
              </a:rPr>
              <a:t>відбулися</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перші</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в</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Дніпровському</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районі</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змагання</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ТИТАНИ</a:t>
            </a:r>
            <a:r>
              <a:rPr lang="en-US" dirty="0">
                <a:latin typeface="Segoe UI Historic" panose="020B0502040204020203" pitchFamily="34" charset="0"/>
                <a:ea typeface="Calibri" panose="020F0502020204030204" pitchFamily="34" charset="0"/>
                <a:cs typeface="Times New Roman" panose="02020603050405020304" pitchFamily="18" charset="0"/>
              </a:rPr>
              <a:t> UA" </a:t>
            </a:r>
            <a:r>
              <a:rPr lang="en-US" dirty="0">
                <a:latin typeface="Calibri" panose="020F0502020204030204" pitchFamily="34" charset="0"/>
                <a:ea typeface="Calibri" panose="020F0502020204030204" pitchFamily="34" charset="0"/>
                <a:cs typeface="Times New Roman" panose="02020603050405020304" pitchFamily="18" charset="0"/>
              </a:rPr>
              <a:t>з</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метою</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реабілітації</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військових</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та</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повернення</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їх</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до</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цивільного</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життя</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Від</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Чумаківської</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територіальної</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громади</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взяли</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участь</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в</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smtClean="0">
                <a:latin typeface="Calibri" panose="020F0502020204030204" pitchFamily="34" charset="0"/>
                <a:ea typeface="Calibri" panose="020F0502020204030204" pitchFamily="34" charset="0"/>
                <a:cs typeface="Times New Roman" panose="02020603050405020304" pitchFamily="18" charset="0"/>
              </a:rPr>
              <a:t>змаганнях</a:t>
            </a:r>
            <a:r>
              <a:rPr lang="ru-RU" dirty="0" smtClean="0">
                <a:latin typeface="Calibri" panose="020F0502020204030204" pitchFamily="34" charset="0"/>
                <a:ea typeface="Calibri" panose="020F0502020204030204" pitchFamily="34" charset="0"/>
                <a:cs typeface="Times New Roman" panose="02020603050405020304" pitchFamily="18" charset="0"/>
              </a:rPr>
              <a:t> </a:t>
            </a:r>
            <a:r>
              <a:rPr lang="ru-RU" dirty="0" err="1" smtClean="0">
                <a:latin typeface="Calibri" panose="020F0502020204030204" pitchFamily="34" charset="0"/>
                <a:ea typeface="Calibri" panose="020F0502020204030204" pitchFamily="34" charset="0"/>
                <a:cs typeface="Times New Roman" panose="02020603050405020304" pitchFamily="18" charset="0"/>
              </a:rPr>
              <a:t>учасник</a:t>
            </a:r>
            <a:r>
              <a:rPr lang="ru-RU" dirty="0" smtClean="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бойових</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дій</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Тютюнник</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Віталій</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та</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ветеран</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війни</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Криворот</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Андрій</a:t>
            </a:r>
            <a:r>
              <a:rPr lang="ru-RU" dirty="0">
                <a:latin typeface="Segoe UI Historic" panose="020B0502040204020203"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dirty="0">
                <a:latin typeface="Calibri" panose="020F0502020204030204" pitchFamily="34" charset="0"/>
                <a:ea typeface="Calibri" panose="020F0502020204030204" pitchFamily="34" charset="0"/>
                <a:cs typeface="Times New Roman" panose="02020603050405020304" pitchFamily="18" charset="0"/>
              </a:rPr>
              <a:t>За</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результатами</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спартакіади</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наші</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титани</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зайняли</a:t>
            </a:r>
            <a:r>
              <a:rPr lang="ru-RU" dirty="0">
                <a:latin typeface="Segoe UI Historic" panose="020B0502040204020203" pitchFamily="34" charset="0"/>
                <a:ea typeface="Calibri" panose="020F0502020204030204" pitchFamily="34" charset="0"/>
                <a:cs typeface="Times New Roman" panose="02020603050405020304" pitchFamily="18" charset="0"/>
              </a:rPr>
              <a:t>: 3 </a:t>
            </a:r>
            <a:r>
              <a:rPr lang="ru-RU" dirty="0" err="1">
                <a:latin typeface="Calibri" panose="020F0502020204030204" pitchFamily="34" charset="0"/>
                <a:ea typeface="Calibri" panose="020F0502020204030204" pitchFamily="34" charset="0"/>
                <a:cs typeface="Times New Roman" panose="02020603050405020304" pitchFamily="18" charset="0"/>
              </a:rPr>
              <a:t>місце</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в</a:t>
            </a:r>
            <a:r>
              <a:rPr lang="ru-RU" dirty="0">
                <a:latin typeface="Segoe UI Historic" panose="020B0502040204020203" pitchFamily="34" charset="0"/>
                <a:ea typeface="Calibri" panose="020F0502020204030204" pitchFamily="34" charset="0"/>
                <a:cs typeface="Times New Roman" panose="02020603050405020304" pitchFamily="18" charset="0"/>
              </a:rPr>
              <a:t> 2 </a:t>
            </a:r>
            <a:r>
              <a:rPr lang="ru-RU" dirty="0" err="1">
                <a:latin typeface="Calibri" panose="020F0502020204030204" pitchFamily="34" charset="0"/>
                <a:ea typeface="Calibri" panose="020F0502020204030204" pitchFamily="34" charset="0"/>
                <a:cs typeface="Times New Roman" panose="02020603050405020304" pitchFamily="18" charset="0"/>
              </a:rPr>
              <a:t>групі</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з</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шахів</a:t>
            </a:r>
            <a:r>
              <a:rPr lang="ru-RU" dirty="0">
                <a:latin typeface="Segoe UI Historic" panose="020B0502040204020203" pitchFamily="34" charset="0"/>
                <a:ea typeface="Calibri" panose="020F0502020204030204" pitchFamily="34" charset="0"/>
                <a:cs typeface="Times New Roman" panose="02020603050405020304" pitchFamily="18" charset="0"/>
              </a:rPr>
              <a:t> - </a:t>
            </a:r>
            <a:r>
              <a:rPr lang="ru-RU" dirty="0">
                <a:latin typeface="Calibri" panose="020F0502020204030204" pitchFamily="34" charset="0"/>
                <a:ea typeface="Calibri" panose="020F0502020204030204" pitchFamily="34" charset="0"/>
                <a:cs typeface="Times New Roman" panose="02020603050405020304" pitchFamily="18" charset="0"/>
              </a:rPr>
              <a:t>Криворот</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Андрій</a:t>
            </a:r>
            <a:r>
              <a:rPr lang="ru-RU" dirty="0">
                <a:latin typeface="Segoe UI Historic" panose="020B0502040204020203" pitchFamily="34" charset="0"/>
                <a:ea typeface="Calibri" panose="020F0502020204030204" pitchFamily="34" charset="0"/>
                <a:cs typeface="Times New Roman" panose="02020603050405020304" pitchFamily="18" charset="0"/>
              </a:rPr>
              <a:t>, 2 </a:t>
            </a:r>
            <a:r>
              <a:rPr lang="ru-RU" dirty="0" err="1">
                <a:latin typeface="Calibri" panose="020F0502020204030204" pitchFamily="34" charset="0"/>
                <a:ea typeface="Calibri" panose="020F0502020204030204" pitchFamily="34" charset="0"/>
                <a:cs typeface="Times New Roman" panose="02020603050405020304" pitchFamily="18" charset="0"/>
              </a:rPr>
              <a:t>місце</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в</a:t>
            </a:r>
            <a:r>
              <a:rPr lang="ru-RU" dirty="0">
                <a:latin typeface="Segoe UI Historic" panose="020B0502040204020203" pitchFamily="34" charset="0"/>
                <a:ea typeface="Calibri" panose="020F0502020204030204" pitchFamily="34" charset="0"/>
                <a:cs typeface="Times New Roman" panose="02020603050405020304" pitchFamily="18" charset="0"/>
              </a:rPr>
              <a:t> 1 </a:t>
            </a:r>
            <a:r>
              <a:rPr lang="ru-RU" dirty="0" err="1">
                <a:latin typeface="Calibri" panose="020F0502020204030204" pitchFamily="34" charset="0"/>
                <a:ea typeface="Calibri" panose="020F0502020204030204" pitchFamily="34" charset="0"/>
                <a:cs typeface="Times New Roman" panose="02020603050405020304" pitchFamily="18" charset="0"/>
              </a:rPr>
              <a:t>групі</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з</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легкої</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атлетики</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Тютюнник</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Віталій</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Хлопці</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були</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нагороджені</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медалями</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та</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приємними</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подарунками</a:t>
            </a:r>
            <a:r>
              <a:rPr lang="ru-RU" dirty="0">
                <a:latin typeface="Segoe UI Historic" panose="020B0502040204020203"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236" y="2266544"/>
            <a:ext cx="2690018" cy="1624519"/>
          </a:xfrm>
          <a:prstGeom prst="rect">
            <a:avLst/>
          </a:prstGeom>
          <a:effectLst>
            <a:softEdge rad="63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9004" y="2518509"/>
            <a:ext cx="2655650" cy="4056362"/>
          </a:xfrm>
          <a:prstGeom prst="rect">
            <a:avLst/>
          </a:prstGeom>
          <a:effectLst>
            <a:softEdge rad="635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236" y="4017523"/>
            <a:ext cx="1892037" cy="2557348"/>
          </a:xfrm>
          <a:prstGeom prst="rect">
            <a:avLst/>
          </a:prstGeom>
          <a:effectLst>
            <a:softEdge rad="63500"/>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64738" y="4855238"/>
            <a:ext cx="2172883" cy="1719633"/>
          </a:xfrm>
          <a:prstGeom prst="rect">
            <a:avLst/>
          </a:prstGeom>
          <a:effectLst>
            <a:softEdge rad="63500"/>
          </a:effectLst>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11431" y="2266544"/>
            <a:ext cx="1647395" cy="2577830"/>
          </a:xfrm>
          <a:prstGeom prst="rect">
            <a:avLst/>
          </a:prstGeom>
          <a:effectLst>
            <a:softEdge rad="63500"/>
          </a:effectLst>
        </p:spPr>
      </p:pic>
    </p:spTree>
    <p:extLst>
      <p:ext uri="{BB962C8B-B14F-4D97-AF65-F5344CB8AC3E}">
        <p14:creationId xmlns:p14="http://schemas.microsoft.com/office/powerpoint/2010/main" val="18532657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ПАМ’ЯТАЄМО НАШИХ ГЕРОЇВ</a:t>
            </a:r>
            <a:endParaRPr lang="en-US" dirty="0"/>
          </a:p>
        </p:txBody>
      </p:sp>
      <p:pic>
        <p:nvPicPr>
          <p:cNvPr id="4" name="Объект 3"/>
          <p:cNvPicPr>
            <a:picLocks noGrp="1" noChangeAspect="1"/>
          </p:cNvPicPr>
          <p:nvPr>
            <p:ph idx="1"/>
          </p:nvPr>
        </p:nvPicPr>
        <p:blipFill>
          <a:blip r:embed="rId2"/>
          <a:srcRect l="3134" r="3134"/>
          <a:stretch>
            <a:fillRect/>
          </a:stretch>
        </p:blipFill>
        <p:spPr>
          <a:xfrm>
            <a:off x="1503257" y="3210308"/>
            <a:ext cx="950643" cy="185370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softEdge rad="127000"/>
          </a:effectLst>
        </p:spPr>
      </p:pic>
      <p:pic>
        <p:nvPicPr>
          <p:cNvPr id="5" name="Рисунок 4"/>
          <p:cNvPicPr>
            <a:picLocks noChangeAspect="1"/>
          </p:cNvPicPr>
          <p:nvPr/>
        </p:nvPicPr>
        <p:blipFill>
          <a:blip r:embed="rId3"/>
          <a:srcRect l="1578" r="1578"/>
          <a:stretch>
            <a:fillRect/>
          </a:stretch>
        </p:blipFill>
        <p:spPr>
          <a:xfrm>
            <a:off x="2692289" y="4442051"/>
            <a:ext cx="902635" cy="185370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softEdge rad="127000"/>
          </a:effectLst>
        </p:spPr>
      </p:pic>
      <p:pic>
        <p:nvPicPr>
          <p:cNvPr id="6" name="Рисунок 5"/>
          <p:cNvPicPr>
            <a:picLocks noChangeAspect="1"/>
          </p:cNvPicPr>
          <p:nvPr/>
        </p:nvPicPr>
        <p:blipFill>
          <a:blip r:embed="rId4"/>
          <a:stretch>
            <a:fillRect/>
          </a:stretch>
        </p:blipFill>
        <p:spPr>
          <a:xfrm>
            <a:off x="2560980" y="2183784"/>
            <a:ext cx="1141296" cy="185370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softEdge rad="127000"/>
          </a:effectLst>
        </p:spPr>
      </p:pic>
      <p:pic>
        <p:nvPicPr>
          <p:cNvPr id="7" name="Рисунок 6"/>
          <p:cNvPicPr>
            <a:picLocks noChangeAspect="1"/>
          </p:cNvPicPr>
          <p:nvPr/>
        </p:nvPicPr>
        <p:blipFill>
          <a:blip r:embed="rId5"/>
          <a:stretch>
            <a:fillRect/>
          </a:stretch>
        </p:blipFill>
        <p:spPr>
          <a:xfrm>
            <a:off x="3825282" y="2289078"/>
            <a:ext cx="931985" cy="185370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softEdge rad="127000"/>
          </a:effectLst>
        </p:spPr>
      </p:pic>
      <p:pic>
        <p:nvPicPr>
          <p:cNvPr id="8" name="Рисунок 7"/>
          <p:cNvPicPr>
            <a:picLocks noChangeAspect="1"/>
          </p:cNvPicPr>
          <p:nvPr/>
        </p:nvPicPr>
        <p:blipFill>
          <a:blip r:embed="rId6"/>
          <a:stretch>
            <a:fillRect/>
          </a:stretch>
        </p:blipFill>
        <p:spPr>
          <a:xfrm flipH="1">
            <a:off x="4926182" y="2283457"/>
            <a:ext cx="1070134" cy="185370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softEdge rad="127000"/>
          </a:effectLst>
        </p:spPr>
      </p:pic>
      <p:pic>
        <p:nvPicPr>
          <p:cNvPr id="9" name="Рисунок 8"/>
          <p:cNvPicPr>
            <a:picLocks noChangeAspect="1"/>
          </p:cNvPicPr>
          <p:nvPr/>
        </p:nvPicPr>
        <p:blipFill>
          <a:blip r:embed="rId7"/>
          <a:srcRect l="1415" r="1415"/>
          <a:stretch>
            <a:fillRect/>
          </a:stretch>
        </p:blipFill>
        <p:spPr>
          <a:xfrm>
            <a:off x="6172212" y="2312155"/>
            <a:ext cx="902635" cy="1853704"/>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softEdge rad="127000"/>
          </a:effectLst>
        </p:spPr>
      </p:pic>
      <p:pic>
        <p:nvPicPr>
          <p:cNvPr id="10" name="Рисунок 9"/>
          <p:cNvPicPr>
            <a:picLocks noChangeAspect="1"/>
          </p:cNvPicPr>
          <p:nvPr/>
        </p:nvPicPr>
        <p:blipFill>
          <a:blip r:embed="rId8"/>
          <a:stretch>
            <a:fillRect/>
          </a:stretch>
        </p:blipFill>
        <p:spPr>
          <a:xfrm>
            <a:off x="7302444" y="2298253"/>
            <a:ext cx="940042" cy="1867606"/>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softEdge rad="127000"/>
          </a:effectLst>
        </p:spPr>
      </p:pic>
      <p:pic>
        <p:nvPicPr>
          <p:cNvPr id="11" name="Picture 4" descr="Свеча гифки, анимированные GIF изображения свеча - скачать гиф картинки на  GIFE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8216550" y="639984"/>
            <a:ext cx="825599" cy="1457703"/>
          </a:xfrm>
          <a:prstGeom prst="roundRect">
            <a:avLst>
              <a:gd name="adj" fmla="val 4167"/>
            </a:avLst>
          </a:prstGeom>
          <a:solidFill>
            <a:srgbClr val="FFFFFF"/>
          </a:solidFill>
          <a:ln w="76200" cap="sq">
            <a:noFill/>
            <a:miter lim="800000"/>
          </a:ln>
          <a:effectLst>
            <a:reflection blurRad="12700" stA="28000" endPos="28000" dist="5000" dir="5400000" sy="-100000" algn="bl" rotWithShape="0"/>
            <a:softEdge rad="317500"/>
          </a:effectLst>
        </p:spPr>
      </p:pic>
      <p:sp>
        <p:nvSpPr>
          <p:cNvPr id="3" name="TextBox 2"/>
          <p:cNvSpPr txBox="1"/>
          <p:nvPr/>
        </p:nvSpPr>
        <p:spPr>
          <a:xfrm>
            <a:off x="1693493" y="5004673"/>
            <a:ext cx="883029" cy="461665"/>
          </a:xfrm>
          <a:prstGeom prst="rect">
            <a:avLst/>
          </a:prstGeom>
          <a:noFill/>
          <a:effectLst>
            <a:softEdge rad="127000"/>
          </a:effectLst>
        </p:spPr>
        <p:txBody>
          <a:bodyPr wrap="square" rtlCol="0">
            <a:spAutoFit/>
          </a:bodyPr>
          <a:lstStyle/>
          <a:p>
            <a:r>
              <a:rPr lang="x-none" sz="1200" dirty="0">
                <a:effectLst>
                  <a:outerShdw blurRad="38100" dist="38100" dir="2700000" algn="tl">
                    <a:srgbClr val="000000">
                      <a:alpha val="43137"/>
                    </a:srgbClr>
                  </a:outerShdw>
                </a:effectLst>
                <a:latin typeface="Bahnschrift Condensed" panose="020B0502040204020203" pitchFamily="34" charset="0"/>
                <a:cs typeface="Times New Roman" panose="02020603050405020304" pitchFamily="18" charset="0"/>
              </a:rPr>
              <a:t>Андр</a:t>
            </a:r>
            <a:r>
              <a:rPr lang="uk-UA" sz="1200" dirty="0" err="1">
                <a:effectLst>
                  <a:outerShdw blurRad="38100" dist="38100" dir="2700000" algn="tl">
                    <a:srgbClr val="000000">
                      <a:alpha val="43137"/>
                    </a:srgbClr>
                  </a:outerShdw>
                </a:effectLst>
                <a:latin typeface="Bahnschrift Condensed" panose="020B0502040204020203" pitchFamily="34" charset="0"/>
                <a:cs typeface="Times New Roman" panose="02020603050405020304" pitchFamily="18" charset="0"/>
              </a:rPr>
              <a:t>ій</a:t>
            </a:r>
            <a:r>
              <a:rPr lang="uk-UA" sz="1200" dirty="0">
                <a:effectLst>
                  <a:outerShdw blurRad="38100" dist="38100" dir="2700000" algn="tl">
                    <a:srgbClr val="000000">
                      <a:alpha val="43137"/>
                    </a:srgbClr>
                  </a:outerShdw>
                </a:effectLst>
                <a:latin typeface="Bahnschrift Condensed" panose="020B0502040204020203" pitchFamily="34" charset="0"/>
                <a:cs typeface="Times New Roman" panose="02020603050405020304" pitchFamily="18" charset="0"/>
              </a:rPr>
              <a:t> </a:t>
            </a:r>
            <a:r>
              <a:rPr lang="uk-UA" sz="1200" dirty="0" err="1">
                <a:effectLst>
                  <a:outerShdw blurRad="38100" dist="38100" dir="2700000" algn="tl">
                    <a:srgbClr val="000000">
                      <a:alpha val="43137"/>
                    </a:srgbClr>
                  </a:outerShdw>
                </a:effectLst>
                <a:latin typeface="Bahnschrift Condensed" panose="020B0502040204020203" pitchFamily="34" charset="0"/>
                <a:cs typeface="Times New Roman" panose="02020603050405020304" pitchFamily="18" charset="0"/>
              </a:rPr>
              <a:t>Міштель</a:t>
            </a:r>
            <a:endParaRPr lang="en-US" sz="1200" dirty="0">
              <a:effectLst>
                <a:outerShdw blurRad="38100" dist="38100" dir="2700000" algn="tl">
                  <a:srgbClr val="000000">
                    <a:alpha val="43137"/>
                  </a:srgbClr>
                </a:outerShdw>
              </a:effectLst>
              <a:latin typeface="Bahnschrift Condensed" panose="020B0502040204020203" pitchFamily="34" charset="0"/>
              <a:cs typeface="Times New Roman" panose="02020603050405020304" pitchFamily="18" charset="0"/>
            </a:endParaRPr>
          </a:p>
        </p:txBody>
      </p:sp>
      <p:sp>
        <p:nvSpPr>
          <p:cNvPr id="12" name="TextBox 11"/>
          <p:cNvSpPr txBox="1"/>
          <p:nvPr/>
        </p:nvSpPr>
        <p:spPr>
          <a:xfrm>
            <a:off x="2873980" y="6273430"/>
            <a:ext cx="720944" cy="646331"/>
          </a:xfrm>
          <a:prstGeom prst="rect">
            <a:avLst/>
          </a:prstGeom>
          <a:noFill/>
          <a:effectLst>
            <a:softEdge rad="127000"/>
          </a:effectLst>
        </p:spPr>
        <p:txBody>
          <a:bodyPr wrap="square" rtlCol="0">
            <a:spAutoFit/>
          </a:bodyPr>
          <a:lstStyle/>
          <a:p>
            <a:r>
              <a:rPr lang="uk-UA" sz="1200" dirty="0">
                <a:effectLst>
                  <a:outerShdw blurRad="38100" dist="38100" dir="2700000" algn="tl">
                    <a:srgbClr val="000000">
                      <a:alpha val="43137"/>
                    </a:srgbClr>
                  </a:outerShdw>
                </a:effectLst>
                <a:latin typeface="Bahnschrift Condensed" panose="020B0502040204020203" pitchFamily="34" charset="0"/>
              </a:rPr>
              <a:t>Денис </a:t>
            </a:r>
          </a:p>
          <a:p>
            <a:r>
              <a:rPr lang="uk-UA" sz="1200" dirty="0" err="1">
                <a:effectLst>
                  <a:outerShdw blurRad="38100" dist="38100" dir="2700000" algn="tl">
                    <a:srgbClr val="000000">
                      <a:alpha val="43137"/>
                    </a:srgbClr>
                  </a:outerShdw>
                </a:effectLst>
                <a:latin typeface="Bahnschrift Condensed" panose="020B0502040204020203" pitchFamily="34" charset="0"/>
              </a:rPr>
              <a:t>Синенко</a:t>
            </a:r>
            <a:endParaRPr lang="uk-UA" sz="1200" dirty="0">
              <a:effectLst>
                <a:outerShdw blurRad="38100" dist="38100" dir="2700000" algn="tl">
                  <a:srgbClr val="000000">
                    <a:alpha val="43137"/>
                  </a:srgbClr>
                </a:outerShdw>
              </a:effectLst>
              <a:latin typeface="Bahnschrift Condensed" panose="020B0502040204020203" pitchFamily="34" charset="0"/>
            </a:endParaRPr>
          </a:p>
          <a:p>
            <a:endParaRPr lang="en-US" sz="1200" dirty="0">
              <a:effectLst>
                <a:outerShdw blurRad="38100" dist="38100" dir="2700000" algn="tl">
                  <a:srgbClr val="000000">
                    <a:alpha val="43137"/>
                  </a:srgbClr>
                </a:outerShdw>
              </a:effectLst>
              <a:latin typeface="Bahnschrift Condensed" panose="020B0502040204020203" pitchFamily="34" charset="0"/>
            </a:endParaRPr>
          </a:p>
        </p:txBody>
      </p:sp>
      <p:sp>
        <p:nvSpPr>
          <p:cNvPr id="13" name="TextBox 12"/>
          <p:cNvSpPr txBox="1"/>
          <p:nvPr/>
        </p:nvSpPr>
        <p:spPr>
          <a:xfrm>
            <a:off x="2849034" y="3984764"/>
            <a:ext cx="911256" cy="461665"/>
          </a:xfrm>
          <a:prstGeom prst="rect">
            <a:avLst/>
          </a:prstGeom>
          <a:noFill/>
          <a:effectLst>
            <a:softEdge rad="127000"/>
          </a:effectLst>
        </p:spPr>
        <p:txBody>
          <a:bodyPr wrap="square" rtlCol="0">
            <a:spAutoFit/>
          </a:bodyPr>
          <a:lstStyle/>
          <a:p>
            <a:r>
              <a:rPr lang="uk-UA" sz="1200" dirty="0">
                <a:effectLst>
                  <a:outerShdw blurRad="38100" dist="38100" dir="2700000" algn="tl">
                    <a:srgbClr val="000000">
                      <a:alpha val="43137"/>
                    </a:srgbClr>
                  </a:outerShdw>
                </a:effectLst>
                <a:latin typeface="Bahnschrift Condensed" panose="020B0502040204020203" pitchFamily="34" charset="0"/>
              </a:rPr>
              <a:t>Сергій</a:t>
            </a:r>
          </a:p>
          <a:p>
            <a:r>
              <a:rPr lang="uk-UA" sz="1200" dirty="0">
                <a:effectLst>
                  <a:outerShdw blurRad="38100" dist="38100" dir="2700000" algn="tl">
                    <a:srgbClr val="000000">
                      <a:alpha val="43137"/>
                    </a:srgbClr>
                  </a:outerShdw>
                </a:effectLst>
                <a:latin typeface="Bahnschrift Condensed" panose="020B0502040204020203" pitchFamily="34" charset="0"/>
              </a:rPr>
              <a:t> Ковтун</a:t>
            </a:r>
            <a:endParaRPr lang="en-US" sz="1200" dirty="0">
              <a:effectLst>
                <a:outerShdw blurRad="38100" dist="38100" dir="2700000" algn="tl">
                  <a:srgbClr val="000000">
                    <a:alpha val="43137"/>
                  </a:srgbClr>
                </a:outerShdw>
              </a:effectLst>
              <a:latin typeface="Bahnschrift Condensed" panose="020B0502040204020203" pitchFamily="34" charset="0"/>
            </a:endParaRPr>
          </a:p>
        </p:txBody>
      </p:sp>
      <p:sp>
        <p:nvSpPr>
          <p:cNvPr id="14" name="TextBox 13"/>
          <p:cNvSpPr txBox="1"/>
          <p:nvPr/>
        </p:nvSpPr>
        <p:spPr>
          <a:xfrm>
            <a:off x="5188976" y="4068048"/>
            <a:ext cx="819250" cy="461665"/>
          </a:xfrm>
          <a:prstGeom prst="rect">
            <a:avLst/>
          </a:prstGeom>
          <a:noFill/>
          <a:effectLst>
            <a:softEdge rad="127000"/>
          </a:effectLst>
        </p:spPr>
        <p:txBody>
          <a:bodyPr wrap="square" rtlCol="0">
            <a:spAutoFit/>
          </a:bodyPr>
          <a:lstStyle/>
          <a:p>
            <a:r>
              <a:rPr lang="uk-UA" sz="1200" dirty="0">
                <a:effectLst>
                  <a:outerShdw blurRad="38100" dist="38100" dir="2700000" algn="tl">
                    <a:srgbClr val="000000">
                      <a:alpha val="43137"/>
                    </a:srgbClr>
                  </a:outerShdw>
                </a:effectLst>
                <a:latin typeface="Bahnschrift Condensed" panose="020B0502040204020203" pitchFamily="34" charset="0"/>
              </a:rPr>
              <a:t>Сергій </a:t>
            </a:r>
          </a:p>
          <a:p>
            <a:r>
              <a:rPr lang="uk-UA" sz="1200" dirty="0">
                <a:effectLst>
                  <a:outerShdw blurRad="38100" dist="38100" dir="2700000" algn="tl">
                    <a:srgbClr val="000000">
                      <a:alpha val="43137"/>
                    </a:srgbClr>
                  </a:outerShdw>
                </a:effectLst>
                <a:latin typeface="Bahnschrift Condensed" panose="020B0502040204020203" pitchFamily="34" charset="0"/>
              </a:rPr>
              <a:t>Муравйов</a:t>
            </a:r>
            <a:endParaRPr lang="en-US" sz="1200" dirty="0">
              <a:effectLst>
                <a:outerShdw blurRad="38100" dist="38100" dir="2700000" algn="tl">
                  <a:srgbClr val="000000">
                    <a:alpha val="43137"/>
                  </a:srgbClr>
                </a:outerShdw>
              </a:effectLst>
              <a:latin typeface="Bahnschrift Condensed" panose="020B0502040204020203" pitchFamily="34" charset="0"/>
            </a:endParaRPr>
          </a:p>
        </p:txBody>
      </p:sp>
      <p:sp>
        <p:nvSpPr>
          <p:cNvPr id="15" name="TextBox 14"/>
          <p:cNvSpPr txBox="1"/>
          <p:nvPr/>
        </p:nvSpPr>
        <p:spPr>
          <a:xfrm>
            <a:off x="7377765" y="4075454"/>
            <a:ext cx="1022818" cy="461665"/>
          </a:xfrm>
          <a:prstGeom prst="rect">
            <a:avLst/>
          </a:prstGeom>
          <a:noFill/>
          <a:effectLst>
            <a:softEdge rad="127000"/>
          </a:effectLst>
        </p:spPr>
        <p:txBody>
          <a:bodyPr wrap="square" rtlCol="0">
            <a:spAutoFit/>
          </a:bodyPr>
          <a:lstStyle/>
          <a:p>
            <a:r>
              <a:rPr lang="uk-UA" sz="1200" dirty="0">
                <a:effectLst>
                  <a:outerShdw blurRad="38100" dist="38100" dir="2700000" algn="tl">
                    <a:srgbClr val="000000">
                      <a:alpha val="43137"/>
                    </a:srgbClr>
                  </a:outerShdw>
                </a:effectLst>
                <a:latin typeface="Bahnschrift Condensed" panose="020B0502040204020203" pitchFamily="34" charset="0"/>
              </a:rPr>
              <a:t>Володимир </a:t>
            </a:r>
          </a:p>
          <a:p>
            <a:r>
              <a:rPr lang="uk-UA" sz="1200" dirty="0" err="1">
                <a:effectLst>
                  <a:outerShdw blurRad="38100" dist="38100" dir="2700000" algn="tl">
                    <a:srgbClr val="000000">
                      <a:alpha val="43137"/>
                    </a:srgbClr>
                  </a:outerShdw>
                </a:effectLst>
                <a:latin typeface="Bahnschrift Condensed" panose="020B0502040204020203" pitchFamily="34" charset="0"/>
              </a:rPr>
              <a:t>Киріченко</a:t>
            </a:r>
            <a:endParaRPr lang="en-US" sz="1200" dirty="0">
              <a:effectLst>
                <a:outerShdw blurRad="38100" dist="38100" dir="2700000" algn="tl">
                  <a:srgbClr val="000000">
                    <a:alpha val="43137"/>
                  </a:srgbClr>
                </a:outerShdw>
              </a:effectLst>
              <a:latin typeface="Bahnschrift Condensed" panose="020B0502040204020203" pitchFamily="34" charset="0"/>
            </a:endParaRPr>
          </a:p>
        </p:txBody>
      </p:sp>
      <p:sp>
        <p:nvSpPr>
          <p:cNvPr id="16" name="TextBox 15"/>
          <p:cNvSpPr txBox="1"/>
          <p:nvPr/>
        </p:nvSpPr>
        <p:spPr>
          <a:xfrm>
            <a:off x="6363892" y="4137161"/>
            <a:ext cx="693915" cy="646331"/>
          </a:xfrm>
          <a:prstGeom prst="rect">
            <a:avLst/>
          </a:prstGeom>
          <a:noFill/>
          <a:effectLst>
            <a:softEdge rad="127000"/>
          </a:effectLst>
        </p:spPr>
        <p:txBody>
          <a:bodyPr wrap="square" rtlCol="0">
            <a:spAutoFit/>
          </a:bodyPr>
          <a:lstStyle/>
          <a:p>
            <a:r>
              <a:rPr lang="uk-UA" sz="1200" dirty="0">
                <a:effectLst>
                  <a:outerShdw blurRad="38100" dist="38100" dir="2700000" algn="tl">
                    <a:srgbClr val="000000">
                      <a:alpha val="43137"/>
                    </a:srgbClr>
                  </a:outerShdw>
                </a:effectLst>
                <a:latin typeface="Bahnschrift Condensed" panose="020B0502040204020203" pitchFamily="34" charset="0"/>
              </a:rPr>
              <a:t>Віталій </a:t>
            </a:r>
          </a:p>
          <a:p>
            <a:r>
              <a:rPr lang="uk-UA" sz="1200" dirty="0">
                <a:effectLst>
                  <a:outerShdw blurRad="38100" dist="38100" dir="2700000" algn="tl">
                    <a:srgbClr val="000000">
                      <a:alpha val="43137"/>
                    </a:srgbClr>
                  </a:outerShdw>
                </a:effectLst>
                <a:latin typeface="Bahnschrift Condensed" panose="020B0502040204020203" pitchFamily="34" charset="0"/>
              </a:rPr>
              <a:t>Слюсар</a:t>
            </a:r>
          </a:p>
          <a:p>
            <a:endParaRPr lang="en-US" sz="1200" dirty="0">
              <a:effectLst>
                <a:outerShdw blurRad="38100" dist="38100" dir="2700000" algn="tl">
                  <a:srgbClr val="000000">
                    <a:alpha val="43137"/>
                  </a:srgbClr>
                </a:outerShdw>
              </a:effectLst>
              <a:latin typeface="Bahnschrift Condensed" panose="020B0502040204020203" pitchFamily="34" charset="0"/>
            </a:endParaRPr>
          </a:p>
        </p:txBody>
      </p:sp>
      <p:sp>
        <p:nvSpPr>
          <p:cNvPr id="17" name="TextBox 16"/>
          <p:cNvSpPr txBox="1"/>
          <p:nvPr/>
        </p:nvSpPr>
        <p:spPr>
          <a:xfrm>
            <a:off x="4029383" y="4068048"/>
            <a:ext cx="890500" cy="461665"/>
          </a:xfrm>
          <a:prstGeom prst="rect">
            <a:avLst/>
          </a:prstGeom>
          <a:noFill/>
          <a:effectLst>
            <a:softEdge rad="127000"/>
          </a:effectLst>
        </p:spPr>
        <p:txBody>
          <a:bodyPr wrap="square" rtlCol="0">
            <a:spAutoFit/>
          </a:bodyPr>
          <a:lstStyle/>
          <a:p>
            <a:r>
              <a:rPr lang="uk-UA" sz="1200" dirty="0">
                <a:effectLst>
                  <a:outerShdw blurRad="38100" dist="38100" dir="2700000" algn="tl">
                    <a:srgbClr val="000000">
                      <a:alpha val="43137"/>
                    </a:srgbClr>
                  </a:outerShdw>
                </a:effectLst>
                <a:latin typeface="Bahnschrift Condensed" panose="020B0502040204020203" pitchFamily="34" charset="0"/>
              </a:rPr>
              <a:t>Руслан </a:t>
            </a:r>
          </a:p>
          <a:p>
            <a:r>
              <a:rPr lang="uk-UA" sz="1200" dirty="0">
                <a:effectLst>
                  <a:outerShdw blurRad="38100" dist="38100" dir="2700000" algn="tl">
                    <a:srgbClr val="000000">
                      <a:alpha val="43137"/>
                    </a:srgbClr>
                  </a:outerShdw>
                </a:effectLst>
                <a:latin typeface="Bahnschrift Condensed" panose="020B0502040204020203" pitchFamily="34" charset="0"/>
              </a:rPr>
              <a:t>Яровий</a:t>
            </a:r>
            <a:endParaRPr lang="en-US" sz="1200" dirty="0">
              <a:effectLst>
                <a:outerShdw blurRad="38100" dist="38100" dir="2700000" algn="tl">
                  <a:srgbClr val="000000">
                    <a:alpha val="43137"/>
                  </a:srgbClr>
                </a:outerShdw>
              </a:effectLst>
              <a:latin typeface="Bahnschrift Condensed" panose="020B0502040204020203" pitchFamily="34" charset="0"/>
            </a:endParaRPr>
          </a:p>
        </p:txBody>
      </p:sp>
      <p:pic>
        <p:nvPicPr>
          <p:cNvPr id="18" name="Рисунок 17"/>
          <p:cNvPicPr>
            <a:picLocks noChangeAspect="1"/>
          </p:cNvPicPr>
          <p:nvPr/>
        </p:nvPicPr>
        <p:blipFill>
          <a:blip r:embed="rId10"/>
          <a:stretch>
            <a:fillRect/>
          </a:stretch>
        </p:blipFill>
        <p:spPr>
          <a:xfrm>
            <a:off x="8264595" y="2170353"/>
            <a:ext cx="1485698" cy="1949345"/>
          </a:xfrm>
          <a:prstGeom prst="rect">
            <a:avLst/>
          </a:prstGeom>
          <a:ln>
            <a:noFill/>
          </a:ln>
          <a:effectLst>
            <a:softEdge rad="127000"/>
          </a:effectLst>
        </p:spPr>
      </p:pic>
      <p:sp>
        <p:nvSpPr>
          <p:cNvPr id="19" name="TextBox 18"/>
          <p:cNvSpPr txBox="1"/>
          <p:nvPr/>
        </p:nvSpPr>
        <p:spPr>
          <a:xfrm>
            <a:off x="8645220" y="4037488"/>
            <a:ext cx="743140" cy="461665"/>
          </a:xfrm>
          <a:prstGeom prst="rect">
            <a:avLst/>
          </a:prstGeom>
          <a:noFill/>
          <a:effectLst>
            <a:softEdge rad="127000"/>
          </a:effectLst>
        </p:spPr>
        <p:txBody>
          <a:bodyPr wrap="square" rtlCol="0">
            <a:spAutoFit/>
          </a:bodyPr>
          <a:lstStyle/>
          <a:p>
            <a:r>
              <a:rPr lang="uk-UA" sz="1200" dirty="0">
                <a:effectLst>
                  <a:outerShdw blurRad="38100" dist="38100" dir="2700000" algn="tl">
                    <a:srgbClr val="000000">
                      <a:alpha val="43137"/>
                    </a:srgbClr>
                  </a:outerShdw>
                </a:effectLst>
                <a:latin typeface="Bahnschrift Condensed" panose="020B0502040204020203" pitchFamily="34" charset="0"/>
              </a:rPr>
              <a:t>Іван</a:t>
            </a:r>
          </a:p>
          <a:p>
            <a:r>
              <a:rPr lang="uk-UA" sz="1200" dirty="0" err="1">
                <a:effectLst>
                  <a:outerShdw blurRad="38100" dist="38100" dir="2700000" algn="tl">
                    <a:srgbClr val="000000">
                      <a:alpha val="43137"/>
                    </a:srgbClr>
                  </a:outerShdw>
                </a:effectLst>
                <a:latin typeface="Bahnschrift Condensed" panose="020B0502040204020203" pitchFamily="34" charset="0"/>
              </a:rPr>
              <a:t>Проданець</a:t>
            </a:r>
            <a:r>
              <a:rPr lang="uk-UA" sz="1200" dirty="0">
                <a:effectLst>
                  <a:outerShdw blurRad="38100" dist="38100" dir="2700000" algn="tl">
                    <a:srgbClr val="000000">
                      <a:alpha val="43137"/>
                    </a:srgbClr>
                  </a:outerShdw>
                </a:effectLst>
                <a:latin typeface="Bahnschrift Condensed" panose="020B0502040204020203" pitchFamily="34" charset="0"/>
              </a:rPr>
              <a:t> </a:t>
            </a:r>
          </a:p>
        </p:txBody>
      </p:sp>
      <p:pic>
        <p:nvPicPr>
          <p:cNvPr id="20" name="Picture 2" descr="Нет описания фото."/>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49917"/>
          <a:stretch/>
        </p:blipFill>
        <p:spPr bwMode="auto">
          <a:xfrm>
            <a:off x="9731536" y="3094892"/>
            <a:ext cx="1043997" cy="2084537"/>
          </a:xfrm>
          <a:prstGeom prst="rect">
            <a:avLst/>
          </a:prstGeom>
          <a:ln>
            <a:noFill/>
          </a:ln>
          <a:effectLst>
            <a:softEdge rad="127000"/>
          </a:effectLst>
          <a:extLst>
            <a:ext uri="{909E8E84-426E-40DD-AFC4-6F175D3DCCD1}">
              <a14:hiddenFill xmlns:a14="http://schemas.microsoft.com/office/drawing/2010/main">
                <a:solidFill>
                  <a:srgbClr val="FFFFFF"/>
                </a:solidFill>
              </a14:hiddenFill>
            </a:ext>
          </a:extLst>
        </p:spPr>
      </p:pic>
      <p:sp>
        <p:nvSpPr>
          <p:cNvPr id="21" name="TextBox 20"/>
          <p:cNvSpPr txBox="1"/>
          <p:nvPr/>
        </p:nvSpPr>
        <p:spPr>
          <a:xfrm>
            <a:off x="9901760" y="5022272"/>
            <a:ext cx="735363" cy="461665"/>
          </a:xfrm>
          <a:prstGeom prst="rect">
            <a:avLst/>
          </a:prstGeom>
          <a:noFill/>
          <a:effectLst>
            <a:softEdge rad="127000"/>
          </a:effectLst>
        </p:spPr>
        <p:txBody>
          <a:bodyPr wrap="square" rtlCol="0">
            <a:spAutoFit/>
          </a:bodyPr>
          <a:lstStyle/>
          <a:p>
            <a:r>
              <a:rPr lang="uk-UA" sz="1200" dirty="0">
                <a:effectLst>
                  <a:outerShdw blurRad="38100" dist="38100" dir="2700000" algn="tl">
                    <a:srgbClr val="000000">
                      <a:alpha val="43137"/>
                    </a:srgbClr>
                  </a:outerShdw>
                </a:effectLst>
                <a:latin typeface="Bahnschrift Condensed" panose="020B0502040204020203" pitchFamily="34" charset="0"/>
              </a:rPr>
              <a:t>Іван Шевченко</a:t>
            </a:r>
            <a:endParaRPr lang="en-US" sz="1200" dirty="0">
              <a:effectLst>
                <a:outerShdw blurRad="38100" dist="38100" dir="2700000" algn="tl">
                  <a:srgbClr val="000000">
                    <a:alpha val="43137"/>
                  </a:srgbClr>
                </a:outerShdw>
              </a:effectLst>
              <a:latin typeface="Bahnschrift Condensed" panose="020B0502040204020203" pitchFamily="34" charset="0"/>
            </a:endParaRPr>
          </a:p>
        </p:txBody>
      </p:sp>
      <p:pic>
        <p:nvPicPr>
          <p:cNvPr id="22" name="Рисунок 21"/>
          <p:cNvPicPr>
            <a:picLocks noChangeAspect="1"/>
          </p:cNvPicPr>
          <p:nvPr/>
        </p:nvPicPr>
        <p:blipFill>
          <a:blip r:embed="rId12"/>
          <a:stretch>
            <a:fillRect/>
          </a:stretch>
        </p:blipFill>
        <p:spPr>
          <a:xfrm>
            <a:off x="8184543" y="4395199"/>
            <a:ext cx="1448184" cy="2177475"/>
          </a:xfrm>
          <a:prstGeom prst="rect">
            <a:avLst/>
          </a:prstGeom>
          <a:ln>
            <a:noFill/>
          </a:ln>
          <a:effectLst>
            <a:softEdge rad="127000"/>
          </a:effectLst>
        </p:spPr>
      </p:pic>
      <p:sp>
        <p:nvSpPr>
          <p:cNvPr id="23" name="TextBox 22"/>
          <p:cNvSpPr txBox="1"/>
          <p:nvPr/>
        </p:nvSpPr>
        <p:spPr>
          <a:xfrm>
            <a:off x="8665706" y="6396335"/>
            <a:ext cx="781582" cy="461665"/>
          </a:xfrm>
          <a:prstGeom prst="rect">
            <a:avLst/>
          </a:prstGeom>
          <a:noFill/>
          <a:effectLst>
            <a:softEdge rad="127000"/>
          </a:effectLst>
        </p:spPr>
        <p:txBody>
          <a:bodyPr wrap="square" rtlCol="0">
            <a:spAutoFit/>
          </a:bodyPr>
          <a:lstStyle/>
          <a:p>
            <a:r>
              <a:rPr lang="uk-UA" sz="1200" dirty="0">
                <a:effectLst>
                  <a:outerShdw blurRad="38100" dist="38100" dir="2700000" algn="tl">
                    <a:srgbClr val="000000">
                      <a:alpha val="43137"/>
                    </a:srgbClr>
                  </a:outerShdw>
                </a:effectLst>
                <a:latin typeface="Bahnschrift Condensed" panose="020B0502040204020203" pitchFamily="34" charset="0"/>
              </a:rPr>
              <a:t>Артем Дергачов</a:t>
            </a:r>
          </a:p>
        </p:txBody>
      </p:sp>
      <p:pic>
        <p:nvPicPr>
          <p:cNvPr id="24" name="Рисунок 23"/>
          <p:cNvPicPr>
            <a:picLocks noChangeAspect="1"/>
          </p:cNvPicPr>
          <p:nvPr/>
        </p:nvPicPr>
        <p:blipFill>
          <a:blip r:embed="rId13"/>
          <a:stretch>
            <a:fillRect/>
          </a:stretch>
        </p:blipFill>
        <p:spPr>
          <a:xfrm>
            <a:off x="3809083" y="4442051"/>
            <a:ext cx="1018867" cy="2048574"/>
          </a:xfrm>
          <a:prstGeom prst="rect">
            <a:avLst/>
          </a:prstGeom>
          <a:effectLst>
            <a:softEdge rad="127000"/>
          </a:effectLst>
        </p:spPr>
      </p:pic>
      <p:pic>
        <p:nvPicPr>
          <p:cNvPr id="25" name="Рисунок 24"/>
          <p:cNvPicPr>
            <a:picLocks noChangeAspect="1"/>
          </p:cNvPicPr>
          <p:nvPr/>
        </p:nvPicPr>
        <p:blipFill>
          <a:blip r:embed="rId14"/>
          <a:stretch>
            <a:fillRect/>
          </a:stretch>
        </p:blipFill>
        <p:spPr>
          <a:xfrm>
            <a:off x="5023836" y="4561031"/>
            <a:ext cx="1257535" cy="1992244"/>
          </a:xfrm>
          <a:prstGeom prst="rect">
            <a:avLst/>
          </a:prstGeom>
          <a:effectLst>
            <a:softEdge rad="63500"/>
          </a:effectLst>
        </p:spPr>
      </p:pic>
      <p:pic>
        <p:nvPicPr>
          <p:cNvPr id="26" name="Рисунок 25"/>
          <p:cNvPicPr>
            <a:picLocks noChangeAspect="1"/>
          </p:cNvPicPr>
          <p:nvPr/>
        </p:nvPicPr>
        <p:blipFill>
          <a:blip r:embed="rId15"/>
          <a:stretch>
            <a:fillRect/>
          </a:stretch>
        </p:blipFill>
        <p:spPr>
          <a:xfrm>
            <a:off x="6524509" y="4537119"/>
            <a:ext cx="1499417" cy="2007534"/>
          </a:xfrm>
          <a:prstGeom prst="rect">
            <a:avLst/>
          </a:prstGeom>
          <a:effectLst>
            <a:softEdge rad="127000"/>
          </a:effectLst>
        </p:spPr>
      </p:pic>
      <p:sp>
        <p:nvSpPr>
          <p:cNvPr id="28" name="TextBox 27"/>
          <p:cNvSpPr txBox="1"/>
          <p:nvPr/>
        </p:nvSpPr>
        <p:spPr>
          <a:xfrm>
            <a:off x="4041230" y="6396335"/>
            <a:ext cx="720944" cy="461665"/>
          </a:xfrm>
          <a:prstGeom prst="rect">
            <a:avLst/>
          </a:prstGeom>
          <a:noFill/>
          <a:effectLst>
            <a:softEdge rad="127000"/>
          </a:effectLst>
        </p:spPr>
        <p:txBody>
          <a:bodyPr wrap="square" rtlCol="0">
            <a:spAutoFit/>
          </a:bodyPr>
          <a:lstStyle/>
          <a:p>
            <a:r>
              <a:rPr lang="uk-UA" sz="1200" dirty="0">
                <a:effectLst>
                  <a:outerShdw blurRad="38100" dist="38100" dir="2700000" algn="tl">
                    <a:srgbClr val="000000">
                      <a:alpha val="43137"/>
                    </a:srgbClr>
                  </a:outerShdw>
                </a:effectLst>
                <a:latin typeface="Bahnschrift Condensed" panose="020B0502040204020203" pitchFamily="34" charset="0"/>
              </a:rPr>
              <a:t>Микола</a:t>
            </a:r>
          </a:p>
          <a:p>
            <a:r>
              <a:rPr lang="uk-UA" sz="1200" dirty="0">
                <a:effectLst>
                  <a:outerShdw blurRad="38100" dist="38100" dir="2700000" algn="tl">
                    <a:srgbClr val="000000">
                      <a:alpha val="43137"/>
                    </a:srgbClr>
                  </a:outerShdw>
                </a:effectLst>
                <a:latin typeface="Bahnschrift Condensed" panose="020B0502040204020203" pitchFamily="34" charset="0"/>
              </a:rPr>
              <a:t>Таран</a:t>
            </a:r>
          </a:p>
        </p:txBody>
      </p:sp>
      <p:sp>
        <p:nvSpPr>
          <p:cNvPr id="29" name="TextBox 28"/>
          <p:cNvSpPr txBox="1"/>
          <p:nvPr/>
        </p:nvSpPr>
        <p:spPr>
          <a:xfrm>
            <a:off x="5321524" y="6405106"/>
            <a:ext cx="720944" cy="461665"/>
          </a:xfrm>
          <a:prstGeom prst="rect">
            <a:avLst/>
          </a:prstGeom>
          <a:noFill/>
          <a:effectLst>
            <a:softEdge rad="127000"/>
          </a:effectLst>
        </p:spPr>
        <p:txBody>
          <a:bodyPr wrap="square" rtlCol="0">
            <a:spAutoFit/>
          </a:bodyPr>
          <a:lstStyle/>
          <a:p>
            <a:r>
              <a:rPr lang="uk-UA" sz="1200" dirty="0">
                <a:effectLst>
                  <a:outerShdw blurRad="38100" dist="38100" dir="2700000" algn="tl">
                    <a:srgbClr val="000000">
                      <a:alpha val="43137"/>
                    </a:srgbClr>
                  </a:outerShdw>
                </a:effectLst>
                <a:latin typeface="Bahnschrift Condensed" panose="020B0502040204020203" pitchFamily="34" charset="0"/>
              </a:rPr>
              <a:t>Артем </a:t>
            </a:r>
          </a:p>
          <a:p>
            <a:r>
              <a:rPr lang="uk-UA" sz="1200" dirty="0" err="1">
                <a:effectLst>
                  <a:outerShdw blurRad="38100" dist="38100" dir="2700000" algn="tl">
                    <a:srgbClr val="000000">
                      <a:alpha val="43137"/>
                    </a:srgbClr>
                  </a:outerShdw>
                </a:effectLst>
                <a:latin typeface="Bahnschrift Condensed" panose="020B0502040204020203" pitchFamily="34" charset="0"/>
              </a:rPr>
              <a:t>Єкімов</a:t>
            </a:r>
            <a:endParaRPr lang="uk-UA" sz="1200" dirty="0">
              <a:effectLst>
                <a:outerShdw blurRad="38100" dist="38100" dir="2700000" algn="tl">
                  <a:srgbClr val="000000">
                    <a:alpha val="43137"/>
                  </a:srgbClr>
                </a:outerShdw>
              </a:effectLst>
              <a:latin typeface="Bahnschrift Condensed" panose="020B0502040204020203" pitchFamily="34" charset="0"/>
            </a:endParaRPr>
          </a:p>
        </p:txBody>
      </p:sp>
      <p:sp>
        <p:nvSpPr>
          <p:cNvPr id="30" name="TextBox 29"/>
          <p:cNvSpPr txBox="1"/>
          <p:nvPr/>
        </p:nvSpPr>
        <p:spPr>
          <a:xfrm>
            <a:off x="7077026" y="6396335"/>
            <a:ext cx="838483" cy="646331"/>
          </a:xfrm>
          <a:prstGeom prst="rect">
            <a:avLst/>
          </a:prstGeom>
          <a:noFill/>
          <a:effectLst>
            <a:softEdge rad="127000"/>
          </a:effectLst>
        </p:spPr>
        <p:txBody>
          <a:bodyPr wrap="square" rtlCol="0">
            <a:spAutoFit/>
          </a:bodyPr>
          <a:lstStyle/>
          <a:p>
            <a:r>
              <a:rPr lang="uk-UA" sz="1200" dirty="0">
                <a:effectLst>
                  <a:outerShdw blurRad="38100" dist="38100" dir="2700000" algn="tl">
                    <a:srgbClr val="000000">
                      <a:alpha val="43137"/>
                    </a:srgbClr>
                  </a:outerShdw>
                </a:effectLst>
                <a:latin typeface="Bahnschrift Condensed" panose="020B0502040204020203" pitchFamily="34" charset="0"/>
              </a:rPr>
              <a:t>Владислав Баранов</a:t>
            </a:r>
          </a:p>
          <a:p>
            <a:endParaRPr lang="en-US" sz="1200" dirty="0">
              <a:effectLst>
                <a:outerShdw blurRad="38100" dist="38100" dir="2700000" algn="tl">
                  <a:srgbClr val="000000">
                    <a:alpha val="43137"/>
                  </a:srgbClr>
                </a:outerShdw>
              </a:effectLst>
              <a:latin typeface="Bahnschrift Condensed" panose="020B0502040204020203" pitchFamily="34" charset="0"/>
            </a:endParaRPr>
          </a:p>
        </p:txBody>
      </p:sp>
    </p:spTree>
    <p:extLst>
      <p:ext uri="{BB962C8B-B14F-4D97-AF65-F5344CB8AC3E}">
        <p14:creationId xmlns:p14="http://schemas.microsoft.com/office/powerpoint/2010/main" val="5437293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Ветеранська політика</a:t>
            </a:r>
            <a:endParaRPr lang="en-US" dirty="0"/>
          </a:p>
        </p:txBody>
      </p:sp>
      <p:sp>
        <p:nvSpPr>
          <p:cNvPr id="3" name="Прямоугольник 2"/>
          <p:cNvSpPr/>
          <p:nvPr/>
        </p:nvSpPr>
        <p:spPr>
          <a:xfrm>
            <a:off x="6079787" y="2393004"/>
            <a:ext cx="5924144" cy="4702569"/>
          </a:xfrm>
          <a:prstGeom prst="rect">
            <a:avLst/>
          </a:prstGeom>
        </p:spPr>
        <p:txBody>
          <a:bodyPr wrap="square">
            <a:spAutoFit/>
          </a:bodyPr>
          <a:lstStyle/>
          <a:p>
            <a:pPr algn="just">
              <a:lnSpc>
                <a:spcPct val="107000"/>
              </a:lnSpc>
              <a:spcAft>
                <a:spcPts val="0"/>
              </a:spcAft>
            </a:pPr>
            <a:r>
              <a:rPr lang="uk-UA" sz="1400" dirty="0">
                <a:latin typeface="Times New Roman" panose="02020603050405020304" pitchFamily="18" charset="0"/>
                <a:ea typeface="Times New Roman" panose="02020603050405020304" pitchFamily="18" charset="0"/>
                <a:cs typeface="Times New Roman" panose="02020603050405020304" pitchFamily="18" charset="0"/>
              </a:rPr>
              <a:t>28 серпня 2024 року</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в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Чумаківській</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громаді</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відбулася</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презентація</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проєкту</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 </a:t>
            </a:r>
            <a:r>
              <a:rPr lang="en-US" sz="1400" b="1" dirty="0" err="1">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hlinkClick r:id="rId2"/>
              </a:rPr>
              <a:t>ТитаниUA</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 –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проєкту</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який</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направлений</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на</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підтримку</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ветеранів</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підтримку</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ветеранського</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руху</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максимальну</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допомогу</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в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дієвій</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та</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успішній</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соціалізації</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наших</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військових</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400" dirty="0">
                <a:latin typeface="Times New Roman" panose="02020603050405020304" pitchFamily="18" charset="0"/>
                <a:ea typeface="Times New Roman" panose="02020603050405020304" pitchFamily="18" charset="0"/>
                <a:cs typeface="Times New Roman" panose="02020603050405020304" pitchFamily="18" charset="0"/>
              </a:rPr>
              <a:t>Для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зустрічі</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було</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обрано</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формат живого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спілкування</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у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дружньому</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колі</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людей,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об’єднаних</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спільною</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метою –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інформувати</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підтримати</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допомогти</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У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заході</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взяли участь голова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Дніпровської</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районної</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військової</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адміністрації</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В’ячеслав</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Мамонов,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амбасадор</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Дніпровського</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району Вячеслав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Ральченко</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наші</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ветерани</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Едуард</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Рибкін</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Андрій</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Криворот і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Віталій</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Тютюнник</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представники</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виконавчого</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комітету</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Чумаківської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сільської</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ради та</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Дніпровського</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управління</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Дніпровської</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філії</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Дніпропетровського</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обласного</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центру</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зайнятості</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uk-UA" sz="1400" dirty="0">
                <a:latin typeface="Times New Roman" panose="02020603050405020304" pitchFamily="18" charset="0"/>
                <a:ea typeface="Times New Roman" panose="02020603050405020304" pitchFamily="18" charset="0"/>
                <a:cs typeface="Times New Roman" panose="02020603050405020304" pitchFamily="18" charset="0"/>
              </a:rPr>
              <a:t>, а також з</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авідуюча</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Чумаківською</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АЗПСМ,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сімейний</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лікар</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Людмила</a:t>
            </a:r>
            <a:r>
              <a:rPr lang="en-US" sz="1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1400" dirty="0" err="1">
                <a:latin typeface="Times New Roman" panose="02020603050405020304" pitchFamily="18" charset="0"/>
                <a:ea typeface="Times New Roman" panose="02020603050405020304" pitchFamily="18" charset="0"/>
                <a:cs typeface="Times New Roman" panose="02020603050405020304" pitchFamily="18" charset="0"/>
              </a:rPr>
              <a:t>Галушко</a:t>
            </a:r>
            <a:r>
              <a:rPr lang="uk-UA" sz="1400" dirty="0">
                <a:latin typeface="Times New Roman" panose="02020603050405020304" pitchFamily="18" charset="0"/>
                <a:ea typeface="Times New Roman" panose="02020603050405020304" pitchFamily="18" charset="0"/>
                <a:cs typeface="Times New Roman" panose="02020603050405020304" pitchFamily="18" charset="0"/>
              </a:rPr>
              <a:t>. Під час</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зібрання</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був</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визначений</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амбасадором</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Чумаківської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громади</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Едуард</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Рибкін</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Після</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невеликого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обговорення</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усього</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презентованого</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на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зустрічі</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та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питань</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відповідей</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для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присутніх</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було</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запропоновано</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ще</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декілька</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розважальних</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локацій</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можливість</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пограти</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в шашки з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учнями</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Зорянської</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гімназії</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позмагатися</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у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киданні</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дротиків</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в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грі</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дартс</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та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зробити</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власними</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руками </a:t>
            </a:r>
            <a:r>
              <a:rPr lang="ru-RU" sz="1400" dirty="0" err="1">
                <a:latin typeface="Times New Roman" panose="02020603050405020304" pitchFamily="18" charset="0"/>
                <a:ea typeface="Times New Roman" panose="02020603050405020304" pitchFamily="18" charset="0"/>
                <a:cs typeface="Times New Roman" panose="02020603050405020304" pitchFamily="18" charset="0"/>
              </a:rPr>
              <a:t>патріотичний</a:t>
            </a:r>
            <a:r>
              <a:rPr lang="ru-RU" sz="1400" dirty="0">
                <a:latin typeface="Times New Roman" panose="02020603050405020304" pitchFamily="18" charset="0"/>
                <a:ea typeface="Times New Roman" panose="02020603050405020304" pitchFamily="18" charset="0"/>
                <a:cs typeface="Times New Roman" panose="02020603050405020304" pitchFamily="18" charset="0"/>
              </a:rPr>
              <a:t> браслет.</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sz="14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08" y="1816521"/>
            <a:ext cx="2177374" cy="2177374"/>
          </a:xfrm>
          <a:prstGeom prst="rect">
            <a:avLst/>
          </a:prstGeom>
          <a:effectLst>
            <a:softEdge rad="635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69002" y="1885045"/>
            <a:ext cx="2718251" cy="1951088"/>
          </a:xfrm>
          <a:prstGeom prst="rect">
            <a:avLst/>
          </a:prstGeom>
          <a:effectLst>
            <a:softEdge rad="63500"/>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98" y="4296202"/>
            <a:ext cx="2177374" cy="1968992"/>
          </a:xfrm>
          <a:prstGeom prst="rect">
            <a:avLst/>
          </a:prstGeom>
          <a:effectLst>
            <a:softEdge rad="63500"/>
          </a:effectLst>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13864" y="3767609"/>
            <a:ext cx="2718251" cy="1513089"/>
          </a:xfrm>
          <a:prstGeom prst="rect">
            <a:avLst/>
          </a:prstGeom>
          <a:effectLst>
            <a:softEdge rad="63500"/>
          </a:effectLst>
        </p:spPr>
      </p:pic>
      <p:pic>
        <p:nvPicPr>
          <p:cNvPr id="10" name="Рисунок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73280" y="5280698"/>
            <a:ext cx="1570585" cy="1435613"/>
          </a:xfrm>
          <a:prstGeom prst="rect">
            <a:avLst/>
          </a:prstGeom>
          <a:effectLst>
            <a:softEdge rad="63500"/>
          </a:effectLst>
        </p:spPr>
      </p:pic>
    </p:spTree>
    <p:extLst>
      <p:ext uri="{BB962C8B-B14F-4D97-AF65-F5344CB8AC3E}">
        <p14:creationId xmlns:p14="http://schemas.microsoft.com/office/powerpoint/2010/main" val="1756991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2"/>
          <a:stretch>
            <a:fillRect/>
          </a:stretch>
        </p:blipFill>
        <p:spPr>
          <a:xfrm>
            <a:off x="2966605" y="3268052"/>
            <a:ext cx="2705974" cy="3490913"/>
          </a:xfrm>
          <a:prstGeom prst="rect">
            <a:avLst/>
          </a:prstGeom>
          <a:effectLst>
            <a:softEdge rad="63500"/>
          </a:effectLst>
        </p:spPr>
      </p:pic>
      <p:sp>
        <p:nvSpPr>
          <p:cNvPr id="2" name="Заголовок 1"/>
          <p:cNvSpPr>
            <a:spLocks noGrp="1"/>
          </p:cNvSpPr>
          <p:nvPr>
            <p:ph type="title"/>
          </p:nvPr>
        </p:nvSpPr>
        <p:spPr/>
        <p:txBody>
          <a:bodyPr/>
          <a:lstStyle/>
          <a:p>
            <a:r>
              <a:rPr lang="uk-UA" dirty="0"/>
              <a:t>Підвищення кваліфікації та навчання</a:t>
            </a:r>
            <a:endParaRPr lang="en-US" dirty="0"/>
          </a:p>
        </p:txBody>
      </p:sp>
      <p:sp>
        <p:nvSpPr>
          <p:cNvPr id="4" name="Прямоугольник 3"/>
          <p:cNvSpPr/>
          <p:nvPr/>
        </p:nvSpPr>
        <p:spPr>
          <a:xfrm>
            <a:off x="5771744" y="2335517"/>
            <a:ext cx="6096000" cy="2031325"/>
          </a:xfrm>
          <a:prstGeom prst="rect">
            <a:avLst/>
          </a:prstGeom>
        </p:spPr>
        <p:txBody>
          <a:bodyPr>
            <a:spAutoFit/>
          </a:bodyPr>
          <a:lstStyle/>
          <a:p>
            <a:pPr algn="just">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Протягом 2024 року з метою підвищення кваліфікації, набуття знань та навичок у різних сферах діяльності працівники виконкому сільської ради брали активну участь у різних тренінгах, навчаннях, інформаційних та консультаційних сесіях, які проходили як в онлайн, так і </a:t>
            </a:r>
            <a:r>
              <a:rPr lang="uk-UA" dirty="0" err="1">
                <a:latin typeface="Times New Roman" panose="02020603050405020304" pitchFamily="18" charset="0"/>
                <a:ea typeface="Calibri" panose="020F0502020204030204" pitchFamily="34" charset="0"/>
                <a:cs typeface="Times New Roman" panose="02020603050405020304" pitchFamily="18" charset="0"/>
              </a:rPr>
              <a:t>оффлайн</a:t>
            </a:r>
            <a:r>
              <a:rPr lang="uk-UA" dirty="0">
                <a:latin typeface="Times New Roman" panose="02020603050405020304" pitchFamily="18" charset="0"/>
                <a:ea typeface="Calibri" panose="020F0502020204030204" pitchFamily="34" charset="0"/>
                <a:cs typeface="Times New Roman" panose="02020603050405020304" pitchFamily="18" charset="0"/>
              </a:rPr>
              <a:t> режимі. За результатами багатьох з них спеціалісти отримали відповідні сертифікати.</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224" y="2200435"/>
            <a:ext cx="4347427" cy="2449673"/>
          </a:xfrm>
          <a:prstGeom prst="rect">
            <a:avLst/>
          </a:prstGeom>
          <a:effectLst>
            <a:softEdge rad="63500"/>
          </a:effectLst>
        </p:spPr>
      </p:pic>
    </p:spTree>
    <p:extLst>
      <p:ext uri="{BB962C8B-B14F-4D97-AF65-F5344CB8AC3E}">
        <p14:creationId xmlns:p14="http://schemas.microsoft.com/office/powerpoint/2010/main" val="17946233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Підвищення кваліфікації та навчання</a:t>
            </a:r>
            <a:endParaRPr lang="en-US" dirty="0"/>
          </a:p>
        </p:txBody>
      </p:sp>
      <p:sp>
        <p:nvSpPr>
          <p:cNvPr id="4" name="Прямоугольник 3"/>
          <p:cNvSpPr/>
          <p:nvPr/>
        </p:nvSpPr>
        <p:spPr>
          <a:xfrm>
            <a:off x="5820383" y="2479598"/>
            <a:ext cx="6096000" cy="3416320"/>
          </a:xfrm>
          <a:prstGeom prst="rect">
            <a:avLst/>
          </a:prstGeom>
        </p:spPr>
        <p:txBody>
          <a:bodyPr>
            <a:spAutoFit/>
          </a:bodyPr>
          <a:lstStyle/>
          <a:p>
            <a:pPr algn="just">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31 жовтня 2024 року сільський голова Валентина </a:t>
            </a:r>
            <a:r>
              <a:rPr lang="uk-UA" dirty="0" err="1">
                <a:latin typeface="Times New Roman" panose="02020603050405020304" pitchFamily="18" charset="0"/>
                <a:ea typeface="Calibri" panose="020F0502020204030204" pitchFamily="34" charset="0"/>
                <a:cs typeface="Times New Roman" panose="02020603050405020304" pitchFamily="18" charset="0"/>
              </a:rPr>
              <a:t>Стець</a:t>
            </a:r>
            <a:r>
              <a:rPr lang="uk-UA" dirty="0">
                <a:latin typeface="Times New Roman" panose="02020603050405020304" pitchFamily="18" charset="0"/>
                <a:ea typeface="Calibri" panose="020F0502020204030204" pitchFamily="34" charset="0"/>
                <a:cs typeface="Times New Roman" panose="02020603050405020304" pitchFamily="18" charset="0"/>
              </a:rPr>
              <a:t> разом зі спеціалістами виконкому Чумаківської сільської ради взяла участь у Міжнародному форумі інституцій розвитку громад, який відбувся у м. Рівне. Цей захід, організований КУ «Агенція розвитку Рівного» спільно з КУ «Інститут міста» Львівської міської ради та Міжнародним республіканським інститутом, за підтримки </a:t>
            </a:r>
            <a:r>
              <a:rPr lang="en-US" dirty="0">
                <a:latin typeface="Times New Roman" panose="02020603050405020304" pitchFamily="18" charset="0"/>
                <a:ea typeface="Calibri" panose="020F0502020204030204" pitchFamily="34" charset="0"/>
                <a:cs typeface="Times New Roman" panose="02020603050405020304" pitchFamily="18" charset="0"/>
              </a:rPr>
              <a:t>USAID</a:t>
            </a:r>
            <a:r>
              <a:rPr lang="uk-UA" dirty="0">
                <a:latin typeface="Times New Roman" panose="02020603050405020304" pitchFamily="18" charset="0"/>
                <a:ea typeface="Calibri" panose="020F0502020204030204" pitchFamily="34" charset="0"/>
                <a:cs typeface="Times New Roman" panose="02020603050405020304" pitchFamily="18" charset="0"/>
              </a:rPr>
              <a:t>, об’єднав Агенції місцевого та регіонального розвитку, інститути міст, представників бізнесу, громадських об’єднань та міжнародних партнерів для обговорення найактуальніших питань розвитку громад і впровадження інноваційних рішень.</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88446" y="2479598"/>
            <a:ext cx="3056290" cy="4075053"/>
          </a:xfrm>
          <a:prstGeom prst="rect">
            <a:avLst/>
          </a:prstGeom>
          <a:effectLst>
            <a:softEdge rad="63500"/>
          </a:effectLst>
        </p:spPr>
      </p:pic>
    </p:spTree>
    <p:extLst>
      <p:ext uri="{BB962C8B-B14F-4D97-AF65-F5344CB8AC3E}">
        <p14:creationId xmlns:p14="http://schemas.microsoft.com/office/powerpoint/2010/main" val="3567803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Робота над проектами</a:t>
            </a:r>
            <a:endParaRPr lang="en-US" dirty="0"/>
          </a:p>
        </p:txBody>
      </p:sp>
      <p:sp>
        <p:nvSpPr>
          <p:cNvPr id="4" name="Прямоугольник 3"/>
          <p:cNvSpPr/>
          <p:nvPr/>
        </p:nvSpPr>
        <p:spPr>
          <a:xfrm>
            <a:off x="4601183" y="2333685"/>
            <a:ext cx="7217923" cy="4801314"/>
          </a:xfrm>
          <a:prstGeom prst="rect">
            <a:avLst/>
          </a:prstGeom>
        </p:spPr>
        <p:txBody>
          <a:bodyPr wrap="square">
            <a:spAutoFit/>
          </a:bodyPr>
          <a:lstStyle/>
          <a:p>
            <a:pPr algn="just">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В </a:t>
            </a:r>
            <a:r>
              <a:rPr lang="en-US" dirty="0" err="1">
                <a:latin typeface="Times New Roman" panose="02020603050405020304" pitchFamily="18" charset="0"/>
                <a:ea typeface="Calibri" panose="020F0502020204030204" pitchFamily="34" charset="0"/>
                <a:cs typeface="Times New Roman" panose="02020603050405020304" pitchFamily="18" charset="0"/>
              </a:rPr>
              <a:t>рамках</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міжнародного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проєкту</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Суспільно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орієнтоване</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навчання</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для</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відбудови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України</a:t>
            </a:r>
            <a:r>
              <a:rPr lang="en-US" dirty="0">
                <a:latin typeface="Times New Roman" panose="02020603050405020304" pitchFamily="18" charset="0"/>
                <a:ea typeface="Calibri" panose="020F0502020204030204" pitchFamily="34" charset="0"/>
                <a:cs typeface="Times New Roman" panose="02020603050405020304" pitchFamily="18" charset="0"/>
              </a:rPr>
              <a:t>/SERVU/», </a:t>
            </a:r>
            <a:r>
              <a:rPr lang="en-US" dirty="0" err="1">
                <a:latin typeface="Times New Roman" panose="02020603050405020304" pitchFamily="18" charset="0"/>
                <a:ea typeface="Calibri" panose="020F0502020204030204" pitchFamily="34" charset="0"/>
                <a:cs typeface="Times New Roman" panose="02020603050405020304" pitchFamily="18" charset="0"/>
              </a:rPr>
              <a:t>учасником</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якого</a:t>
            </a:r>
            <a:r>
              <a:rPr lang="en-US" dirty="0">
                <a:latin typeface="Times New Roman" panose="02020603050405020304" pitchFamily="18" charset="0"/>
                <a:ea typeface="Calibri" panose="020F0502020204030204" pitchFamily="34" charset="0"/>
                <a:cs typeface="Times New Roman" panose="02020603050405020304" pitchFamily="18" charset="0"/>
              </a:rPr>
              <a:t> є </a:t>
            </a:r>
            <a:r>
              <a:rPr lang="en-US" dirty="0" err="1">
                <a:latin typeface="Times New Roman" panose="02020603050405020304" pitchFamily="18" charset="0"/>
                <a:ea typeface="Calibri" panose="020F0502020204030204" pitchFamily="34" charset="0"/>
                <a:cs typeface="Times New Roman" panose="02020603050405020304" pitchFamily="18" charset="0"/>
              </a:rPr>
              <a:t>Чумаківська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громада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uk-UA" dirty="0">
                <a:latin typeface="Times New Roman" panose="02020603050405020304" pitchFamily="18" charset="0"/>
                <a:ea typeface="Calibri" panose="020F0502020204030204" pitchFamily="34" charset="0"/>
                <a:cs typeface="Times New Roman" panose="02020603050405020304" pitchFamily="18" charset="0"/>
              </a:rPr>
              <a:t>19 грудня 2024 р. соціологами Дніпровської політехніки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було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проведено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соціологічне</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дослідження</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щодо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визначення</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потреб</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територіальної</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громади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для</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стійкості</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відновлення</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та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розвитку</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Дослідження</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проходило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методом</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фокус</a:t>
            </a:r>
            <a:r>
              <a:rPr lang="en-US" dirty="0">
                <a:latin typeface="Times New Roman" panose="02020603050405020304" pitchFamily="18" charset="0"/>
                <a:ea typeface="Calibri" panose="020F0502020204030204" pitchFamily="34" charset="0"/>
                <a:cs typeface="Times New Roman" panose="02020603050405020304" pitchFamily="18" charset="0"/>
              </a:rPr>
              <a:t> – </a:t>
            </a:r>
            <a:r>
              <a:rPr lang="en-US" dirty="0" err="1">
                <a:latin typeface="Times New Roman" panose="02020603050405020304" pitchFamily="18" charset="0"/>
                <a:ea typeface="Calibri" panose="020F0502020204030204" pitchFamily="34" charset="0"/>
                <a:cs typeface="Times New Roman" panose="02020603050405020304" pitchFamily="18" charset="0"/>
              </a:rPr>
              <a:t>групового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інтерв’ю</a:t>
            </a:r>
            <a:r>
              <a:rPr lang="en-US" dirty="0">
                <a:latin typeface="Times New Roman" panose="02020603050405020304" pitchFamily="18" charset="0"/>
                <a:ea typeface="Calibri" panose="020F0502020204030204" pitchFamily="34" charset="0"/>
                <a:cs typeface="Times New Roman" panose="02020603050405020304" pitchFamily="18" charset="0"/>
              </a:rPr>
              <a:t> і </a:t>
            </a:r>
            <a:r>
              <a:rPr lang="en-US" dirty="0" err="1">
                <a:latin typeface="Times New Roman" panose="02020603050405020304" pitchFamily="18" charset="0"/>
                <a:ea typeface="Calibri" panose="020F0502020204030204" pitchFamily="34" charset="0"/>
                <a:cs typeface="Times New Roman" panose="02020603050405020304" pitchFamily="18" charset="0"/>
              </a:rPr>
              <a:t>мало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на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меті</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виявити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специфічні</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потреби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громади</a:t>
            </a:r>
            <a:r>
              <a:rPr lang="en-US" dirty="0">
                <a:latin typeface="Times New Roman" panose="02020603050405020304" pitchFamily="18" charset="0"/>
                <a:ea typeface="Calibri" panose="020F0502020204030204" pitchFamily="34" charset="0"/>
                <a:cs typeface="Times New Roman" panose="02020603050405020304" pitchFamily="18" charset="0"/>
              </a:rPr>
              <a:t> у </a:t>
            </a:r>
            <a:r>
              <a:rPr lang="en-US" dirty="0" err="1">
                <a:latin typeface="Times New Roman" panose="02020603050405020304" pitchFamily="18" charset="0"/>
                <a:ea typeface="Calibri" panose="020F0502020204030204" pitchFamily="34" charset="0"/>
                <a:cs typeface="Times New Roman" panose="02020603050405020304" pitchFamily="18" charset="0"/>
              </a:rPr>
              <a:t>розрізі</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їх</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диференціації</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оцінити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рівень</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громадянської</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активності</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мешканців</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громади</a:t>
            </a:r>
            <a:r>
              <a:rPr lang="en-US" dirty="0">
                <a:latin typeface="Times New Roman" panose="02020603050405020304" pitchFamily="18" charset="0"/>
                <a:ea typeface="Calibri" panose="020F0502020204030204" pitchFamily="34" charset="0"/>
                <a:cs typeface="Times New Roman" panose="02020603050405020304" pitchFamily="18" charset="0"/>
              </a:rPr>
              <a:t>, а </a:t>
            </a:r>
            <a:r>
              <a:rPr lang="en-US" dirty="0" err="1">
                <a:latin typeface="Times New Roman" panose="02020603050405020304" pitchFamily="18" charset="0"/>
                <a:ea typeface="Calibri" panose="020F0502020204030204" pitchFamily="34" charset="0"/>
                <a:cs typeface="Times New Roman" panose="02020603050405020304" pitchFamily="18" charset="0"/>
              </a:rPr>
              <a:t>також</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виявити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можливості</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та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очікування</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від</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взаємодії</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між</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громадами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та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університетами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які</a:t>
            </a:r>
            <a:r>
              <a:rPr lang="en-US" dirty="0">
                <a:latin typeface="Times New Roman" panose="02020603050405020304" pitchFamily="18" charset="0"/>
                <a:ea typeface="Calibri" panose="020F0502020204030204" pitchFamily="34" charset="0"/>
                <a:cs typeface="Times New Roman" panose="02020603050405020304" pitchFamily="18" charset="0"/>
              </a:rPr>
              <a:t> є </a:t>
            </a:r>
            <a:r>
              <a:rPr lang="en-US" dirty="0" err="1">
                <a:latin typeface="Times New Roman" panose="02020603050405020304" pitchFamily="18" charset="0"/>
                <a:ea typeface="Calibri" panose="020F0502020204030204" pitchFamily="34" charset="0"/>
                <a:cs typeface="Times New Roman" panose="02020603050405020304" pitchFamily="18" charset="0"/>
              </a:rPr>
              <a:t>учасниками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цього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проєкту</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 У 2024 році розпочалася робота над розробкою </a:t>
            </a:r>
            <a:r>
              <a:rPr lang="ru-RU" dirty="0">
                <a:latin typeface="Times New Roman" panose="02020603050405020304" pitchFamily="18" charset="0"/>
                <a:ea typeface="Calibri" panose="020F0502020204030204" pitchFamily="34" charset="0"/>
                <a:cs typeface="Times New Roman" panose="02020603050405020304" pitchFamily="18" charset="0"/>
              </a:rPr>
              <a:t>"</a:t>
            </a:r>
            <a:r>
              <a:rPr lang="ru-RU" dirty="0" err="1">
                <a:latin typeface="Times New Roman" panose="02020603050405020304" pitchFamily="18" charset="0"/>
                <a:ea typeface="Calibri" panose="020F0502020204030204" pitchFamily="34" charset="0"/>
                <a:cs typeface="Times New Roman" panose="02020603050405020304" pitchFamily="18" charset="0"/>
              </a:rPr>
              <a:t>Програми</a:t>
            </a:r>
            <a:r>
              <a:rPr lang="ru-RU" dirty="0">
                <a:latin typeface="Times New Roman" panose="02020603050405020304" pitchFamily="18" charset="0"/>
                <a:ea typeface="Calibri" panose="020F0502020204030204" pitchFamily="34" charset="0"/>
                <a:cs typeface="Times New Roman" panose="02020603050405020304" pitchFamily="18" charset="0"/>
              </a:rPr>
              <a:t> комплексного </a:t>
            </a:r>
            <a:r>
              <a:rPr lang="ru-RU" dirty="0" err="1">
                <a:latin typeface="Times New Roman" panose="02020603050405020304" pitchFamily="18" charset="0"/>
                <a:ea typeface="Calibri" panose="020F0502020204030204" pitchFamily="34" charset="0"/>
                <a:cs typeface="Times New Roman" panose="02020603050405020304" pitchFamily="18" charset="0"/>
              </a:rPr>
              <a:t>відновлення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території</a:t>
            </a:r>
            <a:r>
              <a:rPr lang="ru-RU" dirty="0">
                <a:latin typeface="Times New Roman" panose="02020603050405020304" pitchFamily="18" charset="0"/>
                <a:ea typeface="Calibri" panose="020F0502020204030204" pitchFamily="34" charset="0"/>
                <a:cs typeface="Times New Roman" panose="02020603050405020304" pitchFamily="18" charset="0"/>
              </a:rPr>
              <a:t> Чумаківської </a:t>
            </a:r>
            <a:r>
              <a:rPr lang="ru-RU" dirty="0" err="1">
                <a:latin typeface="Times New Roman" panose="02020603050405020304" pitchFamily="18" charset="0"/>
                <a:ea typeface="Calibri" panose="020F0502020204030204" pitchFamily="34" charset="0"/>
                <a:cs typeface="Times New Roman" panose="02020603050405020304" pitchFamily="18" charset="0"/>
              </a:rPr>
              <a:t>сільської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територіальної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громади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її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частини</a:t>
            </a:r>
            <a:r>
              <a:rPr lang="ru-RU" dirty="0">
                <a:latin typeface="Times New Roman" panose="02020603050405020304" pitchFamily="18" charset="0"/>
                <a:ea typeface="Calibri" panose="020F0502020204030204" pitchFamily="34" charset="0"/>
                <a:cs typeface="Times New Roman" panose="02020603050405020304" pitchFamily="18" charset="0"/>
              </a:rPr>
              <a:t>) на 2024-2025 роки"</a:t>
            </a:r>
            <a:r>
              <a:rPr lang="uk-UA" dirty="0">
                <a:latin typeface="Times New Roman" panose="02020603050405020304" pitchFamily="18" charset="0"/>
                <a:ea typeface="Calibri" panose="020F0502020204030204" pitchFamily="34" charset="0"/>
                <a:cs typeface="Times New Roman" panose="02020603050405020304" pitchFamily="18" charset="0"/>
              </a:rPr>
              <a:t> (далі – Програма). Протягом року </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відбул</a:t>
            </a:r>
            <a:r>
              <a:rPr lang="uk-UA" dirty="0">
                <a:latin typeface="Times New Roman" panose="02020603050405020304" pitchFamily="18" charset="0"/>
                <a:ea typeface="Calibri" panose="020F0502020204030204" pitchFamily="34" charset="0"/>
                <a:cs typeface="Times New Roman" panose="02020603050405020304" pitchFamily="18" charset="0"/>
              </a:rPr>
              <a:t>о</a:t>
            </a:r>
            <a:r>
              <a:rPr lang="ru-RU" dirty="0" err="1">
                <a:latin typeface="Times New Roman" panose="02020603050405020304" pitchFamily="18" charset="0"/>
                <a:ea typeface="Calibri" panose="020F0502020204030204" pitchFamily="34" charset="0"/>
                <a:cs typeface="Times New Roman" panose="02020603050405020304" pitchFamily="18" charset="0"/>
              </a:rPr>
              <a:t>ся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uk-UA" dirty="0">
                <a:latin typeface="Times New Roman" panose="02020603050405020304" pitchFamily="18" charset="0"/>
                <a:ea typeface="Calibri" panose="020F0502020204030204" pitchFamily="34" charset="0"/>
                <a:cs typeface="Times New Roman" panose="02020603050405020304" pitchFamily="18" charset="0"/>
              </a:rPr>
              <a:t>декілька </a:t>
            </a:r>
            <a:r>
              <a:rPr lang="ru-RU" dirty="0" err="1">
                <a:latin typeface="Times New Roman" panose="02020603050405020304" pitchFamily="18" charset="0"/>
                <a:ea typeface="Calibri" panose="020F0502020204030204" pitchFamily="34" charset="0"/>
                <a:cs typeface="Times New Roman" panose="02020603050405020304" pitchFamily="18" charset="0"/>
              </a:rPr>
              <a:t>засідан</a:t>
            </a:r>
            <a:r>
              <a:rPr lang="uk-UA" dirty="0">
                <a:latin typeface="Times New Roman" panose="02020603050405020304" pitchFamily="18" charset="0"/>
                <a:ea typeface="Calibri" panose="020F0502020204030204" pitchFamily="34" charset="0"/>
                <a:cs typeface="Times New Roman" panose="02020603050405020304" pitchFamily="18" charset="0"/>
              </a:rPr>
              <a:t>ь</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робочої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групи</a:t>
            </a:r>
            <a:r>
              <a:rPr lang="ru-RU" dirty="0">
                <a:latin typeface="Times New Roman" panose="02020603050405020304" pitchFamily="18" charset="0"/>
                <a:ea typeface="Calibri" panose="020F0502020204030204" pitchFamily="34" charset="0"/>
                <a:cs typeface="Times New Roman" panose="02020603050405020304" pitchFamily="18" charset="0"/>
              </a:rPr>
              <a:t> з </a:t>
            </a:r>
            <a:r>
              <a:rPr lang="ru-RU" dirty="0" err="1">
                <a:latin typeface="Times New Roman" panose="02020603050405020304" pitchFamily="18" charset="0"/>
                <a:ea typeface="Calibri" panose="020F0502020204030204" pitchFamily="34" charset="0"/>
                <a:cs typeface="Times New Roman" panose="02020603050405020304" pitchFamily="18" charset="0"/>
              </a:rPr>
              <a:t>розробки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uk-UA" dirty="0">
                <a:latin typeface="Times New Roman" panose="02020603050405020304" pitchFamily="18" charset="0"/>
                <a:ea typeface="Calibri" panose="020F0502020204030204" pitchFamily="34" charset="0"/>
                <a:cs typeface="Times New Roman" panose="02020603050405020304" pitchFamily="18" charset="0"/>
              </a:rPr>
              <a:t>Програми.</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3478" y="2333685"/>
            <a:ext cx="2903171" cy="1683839"/>
          </a:xfrm>
          <a:prstGeom prst="rect">
            <a:avLst/>
          </a:prstGeom>
          <a:effectLst>
            <a:softEdge rad="63500"/>
          </a:effectLst>
        </p:spPr>
      </p:pic>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4954" y="4017524"/>
            <a:ext cx="2767591" cy="1995692"/>
          </a:xfrm>
          <a:prstGeom prst="rect">
            <a:avLst/>
          </a:prstGeom>
          <a:effectLst>
            <a:softEdge rad="63500"/>
          </a:effectLst>
        </p:spPr>
      </p:pic>
    </p:spTree>
    <p:extLst>
      <p:ext uri="{BB962C8B-B14F-4D97-AF65-F5344CB8AC3E}">
        <p14:creationId xmlns:p14="http://schemas.microsoft.com/office/powerpoint/2010/main" val="35403307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Підтримка громадян</a:t>
            </a:r>
            <a:endParaRPr lang="en-US" dirty="0"/>
          </a:p>
        </p:txBody>
      </p:sp>
      <p:sp>
        <p:nvSpPr>
          <p:cNvPr id="4" name="Прямоугольник 3"/>
          <p:cNvSpPr/>
          <p:nvPr/>
        </p:nvSpPr>
        <p:spPr>
          <a:xfrm>
            <a:off x="5145931" y="2364505"/>
            <a:ext cx="6721812" cy="4571316"/>
          </a:xfrm>
          <a:prstGeom prst="rect">
            <a:avLst/>
          </a:prstGeom>
        </p:spPr>
        <p:txBody>
          <a:bodyPr wrap="square">
            <a:spAutoFit/>
          </a:bodyPr>
          <a:lstStyle/>
          <a:p>
            <a:pPr algn="just">
              <a:lnSpc>
                <a:spcPct val="107000"/>
              </a:lnSpc>
              <a:spcAft>
                <a:spcPts val="0"/>
              </a:spcAft>
            </a:pPr>
            <a:r>
              <a:rPr lang="uk-UA" sz="1600" dirty="0">
                <a:latin typeface="Times New Roman" panose="02020603050405020304" pitchFamily="18" charset="0"/>
                <a:ea typeface="Times New Roman" panose="02020603050405020304" pitchFamily="18" charset="0"/>
                <a:cs typeface="Times New Roman" panose="02020603050405020304" pitchFamily="18" charset="0"/>
              </a:rPr>
              <a:t>Протягом 2024 року мешканці громади, які потребують особливої уваги та підтримки (соціально незахищені та пільгові категорії населення) неодноразово отримували допомогу від виконкому у вигляді продуктових наборів:</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sz="1600" dirty="0">
                <a:latin typeface="Times New Roman" panose="02020603050405020304" pitchFamily="18" charset="0"/>
                <a:ea typeface="Times New Roman" panose="02020603050405020304" pitchFamily="18" charset="0"/>
                <a:cs typeface="Times New Roman" panose="02020603050405020304" pitchFamily="18" charset="0"/>
              </a:rPr>
              <a:t>-У січні – родини військовослужбовців та багатодітні сім’ї;</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sz="1600" dirty="0">
                <a:latin typeface="Times New Roman" panose="02020603050405020304" pitchFamily="18" charset="0"/>
                <a:ea typeface="Times New Roman" panose="02020603050405020304" pitchFamily="18" charset="0"/>
                <a:cs typeface="Times New Roman" panose="02020603050405020304" pitchFamily="18" charset="0"/>
              </a:rPr>
              <a:t>-На початку квітня  - родини СЖО та опікунів, а також люди похилого віку, які перебувають на обслуговуванні у КЗ НСП «Турбота»;</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sz="1600" dirty="0">
                <a:latin typeface="Times New Roman" panose="02020603050405020304" pitchFamily="18" charset="0"/>
                <a:ea typeface="Times New Roman" panose="02020603050405020304" pitchFamily="18" charset="0"/>
                <a:cs typeface="Times New Roman" panose="02020603050405020304" pitchFamily="18" charset="0"/>
              </a:rPr>
              <a:t>-На початку травня – багатодітні родини, сім’ї військовослужбовців, УБД та ветеранів війни, члени сімей загиблих захисників України, учасники війни (працівники тилу Другої світової війни) та родини, які потрапили у складні життєві обставини;</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sz="1600" dirty="0">
                <a:latin typeface="Times New Roman" panose="02020603050405020304" pitchFamily="18" charset="0"/>
                <a:ea typeface="Times New Roman" panose="02020603050405020304" pitchFamily="18" charset="0"/>
                <a:cs typeface="Times New Roman" panose="02020603050405020304" pitchFamily="18" charset="0"/>
              </a:rPr>
              <a:t>-У вересні – люди похилого віку;</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sz="1600" dirty="0">
                <a:latin typeface="Times New Roman" panose="02020603050405020304" pitchFamily="18" charset="0"/>
                <a:ea typeface="Times New Roman" panose="02020603050405020304" pitchFamily="18" charset="0"/>
                <a:cs typeface="Times New Roman" panose="02020603050405020304" pitchFamily="18" charset="0"/>
              </a:rPr>
              <a:t>-У жовтні – ВПО, люди похилого віку, які перебувають на обслуговуванні у КЗ НСП «Турбота», багатодітні родини, родини СЖО та опікунів;</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sz="1600" dirty="0">
                <a:latin typeface="Times New Roman" panose="02020603050405020304" pitchFamily="18" charset="0"/>
                <a:ea typeface="Times New Roman" panose="02020603050405020304" pitchFamily="18" charset="0"/>
                <a:cs typeface="Times New Roman" panose="02020603050405020304" pitchFamily="18" charset="0"/>
              </a:rPr>
              <a:t>-На початку грудня – ВПО, члени сімей загиблих захисників України, особи з інвалідністю та родини, які виховують дитину з інвалідністю, багатодітні родини та СЖО.</a:t>
            </a:r>
            <a:endParaRPr lang="en-US"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303935" y="2220959"/>
            <a:ext cx="2480829" cy="3216351"/>
          </a:xfrm>
          <a:prstGeom prst="rect">
            <a:avLst/>
          </a:prstGeom>
          <a:effectLst>
            <a:softEdge rad="63500"/>
          </a:effectLst>
        </p:spPr>
      </p:pic>
      <p:pic>
        <p:nvPicPr>
          <p:cNvPr id="6" name="Рисунок 5"/>
          <p:cNvPicPr>
            <a:picLocks noChangeAspect="1"/>
          </p:cNvPicPr>
          <p:nvPr/>
        </p:nvPicPr>
        <p:blipFill>
          <a:blip r:embed="rId3"/>
          <a:stretch>
            <a:fillRect/>
          </a:stretch>
        </p:blipFill>
        <p:spPr>
          <a:xfrm>
            <a:off x="2475202" y="3636818"/>
            <a:ext cx="2099744" cy="2911703"/>
          </a:xfrm>
          <a:prstGeom prst="rect">
            <a:avLst/>
          </a:prstGeom>
          <a:effectLst>
            <a:softEdge rad="63500"/>
          </a:effectLst>
        </p:spPr>
      </p:pic>
    </p:spTree>
    <p:extLst>
      <p:ext uri="{BB962C8B-B14F-4D97-AF65-F5344CB8AC3E}">
        <p14:creationId xmlns:p14="http://schemas.microsoft.com/office/powerpoint/2010/main" val="104653145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Підтримка громадян</a:t>
            </a:r>
            <a:endParaRPr lang="en-US" dirty="0"/>
          </a:p>
        </p:txBody>
      </p:sp>
      <p:sp>
        <p:nvSpPr>
          <p:cNvPr id="4" name="Прямоугольник 3"/>
          <p:cNvSpPr/>
          <p:nvPr/>
        </p:nvSpPr>
        <p:spPr>
          <a:xfrm>
            <a:off x="4943273" y="2225138"/>
            <a:ext cx="5531795" cy="2463238"/>
          </a:xfrm>
          <a:prstGeom prst="rect">
            <a:avLst/>
          </a:prstGeom>
        </p:spPr>
        <p:txBody>
          <a:bodyPr wrap="square">
            <a:spAutoFit/>
          </a:bodyPr>
          <a:lstStyle/>
          <a:p>
            <a:pPr algn="just">
              <a:lnSpc>
                <a:spcPct val="107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10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травня</a:t>
            </a:r>
            <a:r>
              <a:rPr lang="ru-RU" dirty="0">
                <a:latin typeface="Times New Roman" panose="02020603050405020304" pitchFamily="18" charset="0"/>
                <a:ea typeface="Times New Roman" panose="02020603050405020304" pitchFamily="18" charset="0"/>
                <a:cs typeface="Times New Roman" panose="02020603050405020304" pitchFamily="18" charset="0"/>
              </a:rPr>
              <a:t> 2024 р.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сільський</a:t>
            </a:r>
            <a:r>
              <a:rPr lang="ru-RU" dirty="0">
                <a:latin typeface="Times New Roman" panose="02020603050405020304" pitchFamily="18" charset="0"/>
                <a:ea typeface="Times New Roman" panose="02020603050405020304" pitchFamily="18" charset="0"/>
                <a:cs typeface="Times New Roman" panose="02020603050405020304" pitchFamily="18" charset="0"/>
              </a:rPr>
              <a:t> голова Валентина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Іванівна</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Стець</a:t>
            </a:r>
            <a:r>
              <a:rPr lang="ru-RU" dirty="0">
                <a:latin typeface="Times New Roman" panose="02020603050405020304" pitchFamily="18" charset="0"/>
                <a:ea typeface="Times New Roman" panose="02020603050405020304" pitchFamily="18" charset="0"/>
                <a:cs typeface="Times New Roman" panose="02020603050405020304" pitchFamily="18" charset="0"/>
              </a:rPr>
              <a:t> разом з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представниками</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виконавчого</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комітету</a:t>
            </a:r>
            <a:r>
              <a:rPr lang="ru-RU" dirty="0">
                <a:latin typeface="Times New Roman" panose="02020603050405020304" pitchFamily="18" charset="0"/>
                <a:ea typeface="Times New Roman" panose="02020603050405020304" pitchFamily="18" charset="0"/>
                <a:cs typeface="Times New Roman" panose="02020603050405020304" pitchFamily="18" charset="0"/>
              </a:rPr>
              <a:t> Чумаківської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сільської</a:t>
            </a:r>
            <a:r>
              <a:rPr lang="ru-RU" dirty="0">
                <a:latin typeface="Times New Roman" panose="02020603050405020304" pitchFamily="18" charset="0"/>
                <a:ea typeface="Times New Roman" panose="02020603050405020304" pitchFamily="18" charset="0"/>
                <a:cs typeface="Times New Roman" panose="02020603050405020304" pitchFamily="18" charset="0"/>
              </a:rPr>
              <a:t> ради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привітала</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мешканку</a:t>
            </a:r>
            <a:r>
              <a:rPr lang="ru-RU" dirty="0">
                <a:latin typeface="Times New Roman" panose="02020603050405020304" pitchFamily="18" charset="0"/>
                <a:ea typeface="Times New Roman" panose="02020603050405020304" pitchFamily="18" charset="0"/>
                <a:cs typeface="Times New Roman" panose="02020603050405020304" pitchFamily="18" charset="0"/>
              </a:rPr>
              <a:t> с. Чумаки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Євдокію</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Олександрівну</a:t>
            </a:r>
            <a:r>
              <a:rPr lang="ru-RU" dirty="0">
                <a:latin typeface="Times New Roman" panose="02020603050405020304" pitchFamily="18" charset="0"/>
                <a:ea typeface="Times New Roman" panose="02020603050405020304" pitchFamily="18" charset="0"/>
                <a:cs typeface="Times New Roman" panose="02020603050405020304" pitchFamily="18" charset="0"/>
              </a:rPr>
              <a:t> ЗАПЛЮСВІЧК</a:t>
            </a:r>
            <a:r>
              <a:rPr lang="uk-UA" dirty="0">
                <a:latin typeface="Times New Roman" panose="02020603050405020304" pitchFamily="18" charset="0"/>
                <a:ea typeface="Times New Roman" panose="02020603050405020304" pitchFamily="18" charset="0"/>
                <a:cs typeface="Times New Roman" panose="02020603050405020304" pitchFamily="18" charset="0"/>
              </a:rPr>
              <a:t>У зі столітнім</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ювілеєм</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Завдяки</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клопотанню</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виконкому</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Є.О.Заплюсвічці</a:t>
            </a:r>
            <a:r>
              <a:rPr lang="ru-RU" dirty="0">
                <a:latin typeface="Times New Roman" panose="02020603050405020304" pitchFamily="18" charset="0"/>
                <a:ea typeface="Times New Roman" panose="02020603050405020304" pitchFamily="18" charset="0"/>
                <a:cs typeface="Times New Roman" panose="02020603050405020304" pitchFamily="18" charset="0"/>
              </a:rPr>
              <a:t> оформлено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стипендію</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від</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обласної</a:t>
            </a:r>
            <a:r>
              <a:rPr lang="ru-RU" dirty="0">
                <a:latin typeface="Times New Roman" panose="02020603050405020304" pitchFamily="18" charset="0"/>
                <a:ea typeface="Times New Roman" panose="02020603050405020304" pitchFamily="18" charset="0"/>
                <a:cs typeface="Times New Roman" panose="02020603050405020304" pitchFamily="18" charset="0"/>
              </a:rPr>
              <a:t> ради.</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6731" y="2293321"/>
            <a:ext cx="4526542" cy="4223829"/>
          </a:xfrm>
          <a:prstGeom prst="rect">
            <a:avLst/>
          </a:prstGeom>
          <a:effectLst>
            <a:softEdge rad="63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43273" y="4272492"/>
            <a:ext cx="2992877" cy="2244658"/>
          </a:xfrm>
          <a:prstGeom prst="rect">
            <a:avLst/>
          </a:prstGeom>
          <a:effectLst>
            <a:softEdge rad="63500"/>
          </a:effectLst>
        </p:spPr>
      </p:pic>
    </p:spTree>
    <p:extLst>
      <p:ext uri="{BB962C8B-B14F-4D97-AF65-F5344CB8AC3E}">
        <p14:creationId xmlns:p14="http://schemas.microsoft.com/office/powerpoint/2010/main" val="38295622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Підтримка громадян</a:t>
            </a:r>
            <a:endParaRPr lang="en-US" dirty="0"/>
          </a:p>
        </p:txBody>
      </p:sp>
      <p:sp>
        <p:nvSpPr>
          <p:cNvPr id="4" name="Прямоугольник 3"/>
          <p:cNvSpPr/>
          <p:nvPr/>
        </p:nvSpPr>
        <p:spPr>
          <a:xfrm>
            <a:off x="6420254" y="2353195"/>
            <a:ext cx="4873558" cy="1773691"/>
          </a:xfrm>
          <a:prstGeom prst="rect">
            <a:avLst/>
          </a:prstGeom>
          <a:effectLst>
            <a:softEdge rad="63500"/>
          </a:effectLst>
        </p:spPr>
        <p:txBody>
          <a:bodyPr wrap="square">
            <a:spAutoFit/>
          </a:bodyPr>
          <a:lstStyle/>
          <a:p>
            <a:pPr algn="just">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Для </a:t>
            </a:r>
            <a:r>
              <a:rPr lang="ru-RU" dirty="0" err="1">
                <a:latin typeface="Times New Roman" panose="02020603050405020304" pitchFamily="18" charset="0"/>
                <a:ea typeface="Calibri" panose="020F0502020204030204" pitchFamily="34" charset="0"/>
                <a:cs typeface="Times New Roman" panose="02020603050405020304" pitchFamily="18" charset="0"/>
              </a:rPr>
              <a:t>юних</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мешканців</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громади</a:t>
            </a:r>
            <a:r>
              <a:rPr lang="ru-RU" dirty="0">
                <a:latin typeface="Times New Roman" panose="02020603050405020304" pitchFamily="18" charset="0"/>
                <a:ea typeface="Calibri" panose="020F0502020204030204" pitchFamily="34" charset="0"/>
                <a:cs typeface="Times New Roman" panose="02020603050405020304" pitchFamily="18" charset="0"/>
              </a:rPr>
              <a:t> у перший день </a:t>
            </a:r>
            <a:r>
              <a:rPr lang="ru-RU" dirty="0" err="1">
                <a:latin typeface="Times New Roman" panose="02020603050405020304" pitchFamily="18" charset="0"/>
                <a:ea typeface="Calibri" panose="020F0502020204030204" pitchFamily="34" charset="0"/>
                <a:cs typeface="Times New Roman" panose="02020603050405020304" pitchFamily="18" charset="0"/>
              </a:rPr>
              <a:t>літа</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були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організовані</a:t>
            </a:r>
            <a:r>
              <a:rPr lang="ru-RU" dirty="0">
                <a:latin typeface="Times New Roman" panose="02020603050405020304" pitchFamily="18" charset="0"/>
                <a:ea typeface="Calibri" panose="020F0502020204030204" pitchFamily="34" charset="0"/>
                <a:cs typeface="Times New Roman" panose="02020603050405020304" pitchFamily="18" charset="0"/>
              </a:rPr>
              <a:t> заходи до  </a:t>
            </a:r>
            <a:r>
              <a:rPr lang="ru-RU" dirty="0" err="1">
                <a:latin typeface="Times New Roman" panose="02020603050405020304" pitchFamily="18" charset="0"/>
                <a:ea typeface="Calibri" panose="020F0502020204030204" pitchFamily="34" charset="0"/>
                <a:cs typeface="Times New Roman" panose="02020603050405020304" pitchFamily="18" charset="0"/>
              </a:rPr>
              <a:t>Міжнародного</a:t>
            </a:r>
            <a:r>
              <a:rPr lang="ru-RU" dirty="0">
                <a:latin typeface="Times New Roman" panose="02020603050405020304" pitchFamily="18" charset="0"/>
                <a:ea typeface="Calibri" panose="020F0502020204030204" pitchFamily="34" charset="0"/>
                <a:cs typeface="Times New Roman" panose="02020603050405020304" pitchFamily="18" charset="0"/>
              </a:rPr>
              <a:t> дня </a:t>
            </a:r>
            <a:r>
              <a:rPr lang="ru-RU" dirty="0" err="1">
                <a:latin typeface="Times New Roman" panose="02020603050405020304" pitchFamily="18" charset="0"/>
                <a:ea typeface="Calibri" panose="020F0502020204030204" pitchFamily="34" charset="0"/>
                <a:cs typeface="Times New Roman" panose="02020603050405020304" pitchFamily="18" charset="0"/>
              </a:rPr>
              <a:t>захисту</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дітей</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із</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цікавими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розвагами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аніматорами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подарунками</a:t>
            </a:r>
            <a:r>
              <a:rPr lang="ru-RU" dirty="0">
                <a:latin typeface="Times New Roman" panose="02020603050405020304" pitchFamily="18" charset="0"/>
                <a:ea typeface="Calibri" panose="020F0502020204030204" pitchFamily="34" charset="0"/>
                <a:cs typeface="Times New Roman" panose="02020603050405020304" pitchFamily="18" charset="0"/>
              </a:rPr>
              <a:t> та </a:t>
            </a:r>
            <a:r>
              <a:rPr lang="ru-RU" dirty="0" err="1">
                <a:latin typeface="Times New Roman" panose="02020603050405020304" pitchFamily="18" charset="0"/>
                <a:ea typeface="Calibri" panose="020F0502020204030204" pitchFamily="34" charset="0"/>
                <a:cs typeface="Times New Roman" panose="02020603050405020304" pitchFamily="18" charset="0"/>
              </a:rPr>
              <a:t>солодощами</a:t>
            </a:r>
            <a:r>
              <a:rPr lang="ru-RU"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3242" y="2361119"/>
            <a:ext cx="3197563" cy="4263417"/>
          </a:xfrm>
          <a:prstGeom prst="rect">
            <a:avLst/>
          </a:prstGeom>
          <a:effectLst>
            <a:softEdge rad="63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2983" y="2361120"/>
            <a:ext cx="2841167" cy="4263416"/>
          </a:xfrm>
          <a:prstGeom prst="rect">
            <a:avLst/>
          </a:prstGeom>
          <a:effectLst>
            <a:softEdge rad="635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74150" y="3920529"/>
            <a:ext cx="1801967" cy="2704007"/>
          </a:xfrm>
          <a:prstGeom prst="rect">
            <a:avLst/>
          </a:prstGeom>
          <a:effectLst>
            <a:softEdge rad="63500"/>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76117" y="3920529"/>
            <a:ext cx="1789189" cy="2684833"/>
          </a:xfrm>
          <a:prstGeom prst="rect">
            <a:avLst/>
          </a:prstGeom>
          <a:effectLst>
            <a:softEdge rad="63500"/>
          </a:effectLst>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42023" y="3920529"/>
            <a:ext cx="1801967" cy="2694419"/>
          </a:xfrm>
          <a:prstGeom prst="rect">
            <a:avLst/>
          </a:prstGeom>
          <a:effectLst>
            <a:softEdge rad="63500"/>
          </a:effectLst>
        </p:spPr>
      </p:pic>
    </p:spTree>
    <p:extLst>
      <p:ext uri="{BB962C8B-B14F-4D97-AF65-F5344CB8AC3E}">
        <p14:creationId xmlns:p14="http://schemas.microsoft.com/office/powerpoint/2010/main" val="42120953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Підтримка громадян</a:t>
            </a:r>
            <a:endParaRPr lang="en-US" dirty="0"/>
          </a:p>
        </p:txBody>
      </p:sp>
      <p:sp>
        <p:nvSpPr>
          <p:cNvPr id="4" name="Прямоугольник 3"/>
          <p:cNvSpPr/>
          <p:nvPr/>
        </p:nvSpPr>
        <p:spPr>
          <a:xfrm>
            <a:off x="4756826" y="2885369"/>
            <a:ext cx="6313251" cy="2585323"/>
          </a:xfrm>
          <a:prstGeom prst="rect">
            <a:avLst/>
          </a:prstGeom>
        </p:spPr>
        <p:txBody>
          <a:bodyPr wrap="square">
            <a:spAutoFit/>
          </a:bodyPr>
          <a:lstStyle/>
          <a:p>
            <a:pPr algn="just">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27 </a:t>
            </a:r>
            <a:r>
              <a:rPr lang="ru-RU" dirty="0" err="1">
                <a:latin typeface="Times New Roman" panose="02020603050405020304" pitchFamily="18" charset="0"/>
                <a:ea typeface="Calibri" panose="020F0502020204030204" pitchFamily="34" charset="0"/>
                <a:cs typeface="Times New Roman" panose="02020603050405020304" pitchFamily="18" charset="0"/>
              </a:rPr>
              <a:t>серпня</a:t>
            </a:r>
            <a:r>
              <a:rPr lang="ru-RU" dirty="0">
                <a:latin typeface="Times New Roman" panose="02020603050405020304" pitchFamily="18" charset="0"/>
                <a:ea typeface="Calibri" panose="020F0502020204030204" pitchFamily="34" charset="0"/>
                <a:cs typeface="Times New Roman" panose="02020603050405020304" pitchFamily="18" charset="0"/>
              </a:rPr>
              <a:t> 2024 року </a:t>
            </a:r>
            <a:r>
              <a:rPr lang="ru-RU" dirty="0" err="1">
                <a:latin typeface="Times New Roman" panose="02020603050405020304" pitchFamily="18" charset="0"/>
                <a:ea typeface="Calibri" panose="020F0502020204030204" pitchFamily="34" charset="0"/>
                <a:cs typeface="Times New Roman" panose="02020603050405020304" pitchFamily="18" charset="0"/>
              </a:rPr>
              <a:t>представники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виконавчого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комітету</a:t>
            </a:r>
            <a:r>
              <a:rPr lang="ru-RU" dirty="0">
                <a:latin typeface="Times New Roman" panose="02020603050405020304" pitchFamily="18" charset="0"/>
                <a:ea typeface="Calibri" panose="020F0502020204030204" pitchFamily="34" charset="0"/>
                <a:cs typeface="Times New Roman" panose="02020603050405020304" pitchFamily="18" charset="0"/>
              </a:rPr>
              <a:t> Чумаківської </a:t>
            </a:r>
            <a:r>
              <a:rPr lang="ru-RU" dirty="0" err="1">
                <a:latin typeface="Times New Roman" panose="02020603050405020304" pitchFamily="18" charset="0"/>
                <a:ea typeface="Calibri" panose="020F0502020204030204" pitchFamily="34" charset="0"/>
                <a:cs typeface="Times New Roman" panose="02020603050405020304" pitchFamily="18" charset="0"/>
              </a:rPr>
              <a:t>сільської</a:t>
            </a:r>
            <a:r>
              <a:rPr lang="ru-RU" dirty="0">
                <a:latin typeface="Times New Roman" panose="02020603050405020304" pitchFamily="18" charset="0"/>
                <a:ea typeface="Calibri" panose="020F0502020204030204" pitchFamily="34" charset="0"/>
                <a:cs typeface="Times New Roman" panose="02020603050405020304" pitchFamily="18" charset="0"/>
              </a:rPr>
              <a:t> ради передали </a:t>
            </a:r>
            <a:r>
              <a:rPr lang="ru-RU" dirty="0" err="1">
                <a:latin typeface="Times New Roman" panose="02020603050405020304" pitchFamily="18" charset="0"/>
                <a:ea typeface="Calibri" panose="020F0502020204030204" pitchFamily="34" charset="0"/>
                <a:cs typeface="Times New Roman" panose="02020603050405020304" pitchFamily="18" charset="0"/>
              </a:rPr>
              <a:t>подарунок</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від</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сільського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голови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Валентини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Іванівни</a:t>
            </a:r>
            <a:r>
              <a:rPr lang="ru-RU" dirty="0">
                <a:latin typeface="Times New Roman" panose="02020603050405020304" pitchFamily="18" charset="0"/>
                <a:ea typeface="Calibri" panose="020F0502020204030204" pitchFamily="34" charset="0"/>
                <a:cs typeface="Times New Roman" panose="02020603050405020304" pitchFamily="18" charset="0"/>
              </a:rPr>
              <a:t> СТЕЦЬ Артему </a:t>
            </a:r>
            <a:r>
              <a:rPr lang="ru-RU" dirty="0" err="1">
                <a:latin typeface="Times New Roman" panose="02020603050405020304" pitchFamily="18" charset="0"/>
                <a:ea typeface="Calibri" panose="020F0502020204030204" pitchFamily="34" charset="0"/>
                <a:cs typeface="Times New Roman" panose="02020603050405020304" pitchFamily="18" charset="0"/>
              </a:rPr>
              <a:t>Ханченбому</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який</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перебував</a:t>
            </a:r>
            <a:r>
              <a:rPr lang="ru-RU" dirty="0">
                <a:latin typeface="Times New Roman" panose="02020603050405020304" pitchFamily="18" charset="0"/>
                <a:ea typeface="Calibri" panose="020F0502020204030204" pitchFamily="34" charset="0"/>
                <a:cs typeface="Times New Roman" panose="02020603050405020304" pitchFamily="18" charset="0"/>
              </a:rPr>
              <a:t> у </a:t>
            </a:r>
            <a:r>
              <a:rPr lang="ru-RU" dirty="0" err="1">
                <a:latin typeface="Times New Roman" panose="02020603050405020304" pitchFamily="18" charset="0"/>
                <a:ea typeface="Calibri" panose="020F0502020204030204" pitchFamily="34" charset="0"/>
                <a:cs typeface="Times New Roman" panose="02020603050405020304" pitchFamily="18" charset="0"/>
              </a:rPr>
              <a:t>відділенні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Термінове</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влаштування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дітей</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комунального</a:t>
            </a:r>
            <a:r>
              <a:rPr lang="ru-RU" dirty="0">
                <a:latin typeface="Times New Roman" panose="02020603050405020304" pitchFamily="18" charset="0"/>
                <a:ea typeface="Calibri" panose="020F0502020204030204" pitchFamily="34" charset="0"/>
                <a:cs typeface="Times New Roman" panose="02020603050405020304" pitchFamily="18" charset="0"/>
              </a:rPr>
              <a:t> закладу “Центр </a:t>
            </a:r>
            <a:r>
              <a:rPr lang="ru-RU" dirty="0" err="1">
                <a:latin typeface="Times New Roman" panose="02020603050405020304" pitchFamily="18" charset="0"/>
                <a:ea typeface="Calibri" panose="020F0502020204030204" pitchFamily="34" charset="0"/>
                <a:cs typeface="Times New Roman" panose="02020603050405020304" pitchFamily="18" charset="0"/>
              </a:rPr>
              <a:t>соціальної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підтримки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дітей</a:t>
            </a:r>
            <a:r>
              <a:rPr lang="ru-RU" dirty="0">
                <a:latin typeface="Times New Roman" panose="02020603050405020304" pitchFamily="18" charset="0"/>
                <a:ea typeface="Calibri" panose="020F0502020204030204" pitchFamily="34" charset="0"/>
                <a:cs typeface="Times New Roman" panose="02020603050405020304" pitchFamily="18" charset="0"/>
              </a:rPr>
              <a:t> та </a:t>
            </a:r>
            <a:r>
              <a:rPr lang="ru-RU" dirty="0" err="1">
                <a:latin typeface="Times New Roman" panose="02020603050405020304" pitchFamily="18" charset="0"/>
                <a:ea typeface="Calibri" panose="020F0502020204030204" pitchFamily="34" charset="0"/>
                <a:cs typeface="Times New Roman" panose="02020603050405020304" pitchFamily="18" charset="0"/>
              </a:rPr>
              <a:t>сімей</a:t>
            </a:r>
            <a:r>
              <a:rPr lang="ru-RU" dirty="0">
                <a:latin typeface="Times New Roman" panose="02020603050405020304" pitchFamily="18" charset="0"/>
                <a:ea typeface="Calibri" panose="020F0502020204030204" pitchFamily="34" charset="0"/>
                <a:cs typeface="Times New Roman" panose="02020603050405020304" pitchFamily="18" charset="0"/>
              </a:rPr>
              <a:t> «Добре </a:t>
            </a:r>
            <a:r>
              <a:rPr lang="ru-RU" dirty="0" err="1">
                <a:latin typeface="Times New Roman" panose="02020603050405020304" pitchFamily="18" charset="0"/>
                <a:ea typeface="Calibri" panose="020F0502020204030204" pitchFamily="34" charset="0"/>
                <a:cs typeface="Times New Roman" panose="02020603050405020304" pitchFamily="18" charset="0"/>
              </a:rPr>
              <a:t>вдома</a:t>
            </a:r>
            <a:r>
              <a:rPr lang="ru-RU" dirty="0">
                <a:latin typeface="Times New Roman" panose="02020603050405020304" pitchFamily="18" charset="0"/>
                <a:ea typeface="Calibri" panose="020F0502020204030204" pitchFamily="34" charset="0"/>
                <a:cs typeface="Times New Roman" panose="02020603050405020304" pitchFamily="18" charset="0"/>
              </a:rPr>
              <a:t>» ДОР». Маленькому </a:t>
            </a:r>
            <a:r>
              <a:rPr lang="ru-RU" dirty="0" err="1">
                <a:latin typeface="Times New Roman" panose="02020603050405020304" pitchFamily="18" charset="0"/>
                <a:ea typeface="Calibri" panose="020F0502020204030204" pitchFamily="34" charset="0"/>
                <a:cs typeface="Times New Roman" panose="02020603050405020304" pitchFamily="18" charset="0"/>
              </a:rPr>
              <a:t>мешканцю</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громади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здобувачу</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освіти</a:t>
            </a:r>
            <a:r>
              <a:rPr lang="ru-RU" dirty="0">
                <a:latin typeface="Times New Roman" panose="02020603050405020304" pitchFamily="18" charset="0"/>
                <a:ea typeface="Calibri" panose="020F0502020204030204" pitchFamily="34" charset="0"/>
                <a:cs typeface="Times New Roman" panose="02020603050405020304" pitchFamily="18" charset="0"/>
              </a:rPr>
              <a:t>, вручили телефон </a:t>
            </a:r>
            <a:r>
              <a:rPr lang="en-US" dirty="0">
                <a:latin typeface="Times New Roman" panose="02020603050405020304" pitchFamily="18" charset="0"/>
                <a:ea typeface="Calibri" panose="020F0502020204030204" pitchFamily="34" charset="0"/>
                <a:cs typeface="Times New Roman" panose="02020603050405020304" pitchFamily="18" charset="0"/>
              </a:rPr>
              <a:t>Xiaomi Redmi A</a:t>
            </a:r>
            <a:r>
              <a:rPr lang="ru-RU" dirty="0">
                <a:latin typeface="Times New Roman" panose="02020603050405020304" pitchFamily="18" charset="0"/>
                <a:ea typeface="Calibri" panose="020F0502020204030204" pitchFamily="34" charset="0"/>
                <a:cs typeface="Times New Roman" panose="02020603050405020304" pitchFamily="18" charset="0"/>
              </a:rPr>
              <a:t>2, </a:t>
            </a:r>
            <a:r>
              <a:rPr lang="ru-RU" dirty="0" err="1">
                <a:latin typeface="Times New Roman" panose="02020603050405020304" pitchFamily="18" charset="0"/>
                <a:ea typeface="Calibri" panose="020F0502020204030204" pitchFamily="34" charset="0"/>
                <a:cs typeface="Times New Roman" panose="02020603050405020304" pitchFamily="18" charset="0"/>
              </a:rPr>
              <a:t>який</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необхідний</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йому</a:t>
            </a:r>
            <a:r>
              <a:rPr lang="ru-RU" dirty="0">
                <a:latin typeface="Times New Roman" panose="02020603050405020304" pitchFamily="18" charset="0"/>
                <a:ea typeface="Calibri" panose="020F0502020204030204" pitchFamily="34" charset="0"/>
                <a:cs typeface="Times New Roman" panose="02020603050405020304" pitchFamily="18" charset="0"/>
              </a:rPr>
              <a:t> для </a:t>
            </a:r>
            <a:r>
              <a:rPr lang="ru-RU" dirty="0" err="1">
                <a:latin typeface="Times New Roman" panose="02020603050405020304" pitchFamily="18" charset="0"/>
                <a:ea typeface="Calibri" panose="020F0502020204030204" pitchFamily="34" charset="0"/>
                <a:cs typeface="Times New Roman" panose="02020603050405020304" pitchFamily="18" charset="0"/>
              </a:rPr>
              <a:t>навчання</a:t>
            </a:r>
            <a:r>
              <a:rPr lang="ru-RU" dirty="0">
                <a:latin typeface="Times New Roman" panose="02020603050405020304" pitchFamily="18" charset="0"/>
                <a:ea typeface="Calibri" panose="020F0502020204030204" pitchFamily="34" charset="0"/>
                <a:cs typeface="Times New Roman" panose="02020603050405020304" pitchFamily="18" charset="0"/>
              </a:rPr>
              <a:t> в онлайн </a:t>
            </a:r>
            <a:r>
              <a:rPr lang="ru-RU" dirty="0" err="1">
                <a:latin typeface="Times New Roman" panose="02020603050405020304" pitchFamily="18" charset="0"/>
                <a:ea typeface="Calibri" panose="020F0502020204030204" pitchFamily="34" charset="0"/>
                <a:cs typeface="Times New Roman" panose="02020603050405020304" pitchFamily="18" charset="0"/>
              </a:rPr>
              <a:t>режимі</a:t>
            </a:r>
            <a:r>
              <a:rPr lang="ru-RU" dirty="0">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4203" y="2252135"/>
            <a:ext cx="3395359" cy="4527145"/>
          </a:xfrm>
          <a:prstGeom prst="rect">
            <a:avLst/>
          </a:prstGeom>
          <a:effectLst>
            <a:softEdge rad="63500"/>
          </a:effectLst>
        </p:spPr>
      </p:pic>
    </p:spTree>
    <p:extLst>
      <p:ext uri="{BB962C8B-B14F-4D97-AF65-F5344CB8AC3E}">
        <p14:creationId xmlns:p14="http://schemas.microsoft.com/office/powerpoint/2010/main" val="34811266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Підтримка громадян</a:t>
            </a:r>
            <a:endParaRPr lang="en-US" dirty="0"/>
          </a:p>
        </p:txBody>
      </p:sp>
      <p:sp>
        <p:nvSpPr>
          <p:cNvPr id="4" name="Прямоугольник 3"/>
          <p:cNvSpPr/>
          <p:nvPr/>
        </p:nvSpPr>
        <p:spPr>
          <a:xfrm>
            <a:off x="8112868" y="2530827"/>
            <a:ext cx="3774331" cy="3780907"/>
          </a:xfrm>
          <a:prstGeom prst="rect">
            <a:avLst/>
          </a:prstGeom>
        </p:spPr>
        <p:txBody>
          <a:bodyPr wrap="square">
            <a:spAutoFit/>
          </a:bodyPr>
          <a:lstStyle/>
          <a:p>
            <a:pPr algn="just">
              <a:lnSpc>
                <a:spcPct val="107000"/>
              </a:lnSpc>
              <a:spcAft>
                <a:spcPts val="0"/>
              </a:spcAft>
            </a:pPr>
            <a:r>
              <a:rPr lang="uk-UA" sz="1600" dirty="0">
                <a:latin typeface="Times New Roman" panose="02020603050405020304" pitchFamily="18" charset="0"/>
                <a:ea typeface="Times New Roman" panose="02020603050405020304" pitchFamily="18" charset="0"/>
                <a:cs typeface="Times New Roman" panose="02020603050405020304" pitchFamily="18" charset="0"/>
              </a:rPr>
              <a:t>До Дня знань 1 вересня 2024 р. </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24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першокласники</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a:t>
            </a:r>
            <a:r>
              <a:rPr lang="uk-UA" sz="1600" dirty="0">
                <a:latin typeface="Times New Roman" panose="02020603050405020304" pitchFamily="18" charset="0"/>
                <a:ea typeface="Times New Roman" panose="02020603050405020304" pitchFamily="18" charset="0"/>
                <a:cs typeface="Times New Roman" panose="02020603050405020304" pitchFamily="18" charset="0"/>
              </a:rPr>
              <a:t> які стали здобувачами освіти трьох шкіл громади,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отримали</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подарунки</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Не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залишилися</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без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уваги</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сільської</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ради і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всі</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учні</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пільгових</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категорій</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необхідне</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для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навчання</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канцелярське</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приладдя</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отримали</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170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дітей</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Крім</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того,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під</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час свята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пам’ятними</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подарунками</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та грамотами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сільського</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голови</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були</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відзначені</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учні</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які</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у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минулому</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навчальному</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році</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брали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активну</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участь в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обласних</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конкурсах і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отримали</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високі</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 </a:t>
            </a:r>
            <a:r>
              <a:rPr lang="ru-RU" sz="1600" dirty="0" err="1">
                <a:latin typeface="Times New Roman" panose="02020603050405020304" pitchFamily="18" charset="0"/>
                <a:ea typeface="Times New Roman" panose="02020603050405020304" pitchFamily="18" charset="0"/>
                <a:cs typeface="Times New Roman" panose="02020603050405020304" pitchFamily="18" charset="0"/>
              </a:rPr>
              <a:t>результати</a:t>
            </a:r>
            <a:r>
              <a:rPr lang="ru-RU" sz="1600"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sz="1600"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37958" y="2401185"/>
            <a:ext cx="2020630" cy="1845009"/>
          </a:xfrm>
          <a:prstGeom prst="rect">
            <a:avLst/>
          </a:prstGeom>
          <a:effectLst>
            <a:softEdge rad="63500"/>
          </a:effectLst>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76505" y="2389694"/>
            <a:ext cx="2684313" cy="1853329"/>
          </a:xfrm>
          <a:prstGeom prst="rect">
            <a:avLst/>
          </a:prstGeom>
          <a:effectLst>
            <a:softEdge rad="63500"/>
          </a:effectLst>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57097" y="4360616"/>
            <a:ext cx="2601491" cy="1951118"/>
          </a:xfrm>
          <a:prstGeom prst="rect">
            <a:avLst/>
          </a:prstGeom>
          <a:effectLst>
            <a:softEdge rad="63500"/>
          </a:effectLst>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99216" y="4360616"/>
            <a:ext cx="3280741" cy="1951118"/>
          </a:xfrm>
          <a:prstGeom prst="rect">
            <a:avLst/>
          </a:prstGeom>
          <a:effectLst>
            <a:softEdge rad="63500"/>
          </a:effectLst>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12067" y="2393293"/>
            <a:ext cx="1387297" cy="1849730"/>
          </a:xfrm>
          <a:prstGeom prst="rect">
            <a:avLst/>
          </a:prstGeom>
          <a:effectLst>
            <a:softEdge rad="63500"/>
          </a:effectLst>
        </p:spPr>
      </p:pic>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740" y="4360616"/>
            <a:ext cx="1886335" cy="1951118"/>
          </a:xfrm>
          <a:prstGeom prst="rect">
            <a:avLst/>
          </a:prstGeom>
          <a:effectLst>
            <a:softEdge rad="63500"/>
          </a:effectLst>
        </p:spPr>
      </p:pic>
      <p:pic>
        <p:nvPicPr>
          <p:cNvPr id="12" name="Рисунок 1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3191" y="2401185"/>
            <a:ext cx="1391735" cy="1855647"/>
          </a:xfrm>
          <a:prstGeom prst="rect">
            <a:avLst/>
          </a:prstGeom>
          <a:effectLst>
            <a:softEdge rad="63500"/>
          </a:effectLst>
        </p:spPr>
      </p:pic>
    </p:spTree>
    <p:extLst>
      <p:ext uri="{BB962C8B-B14F-4D97-AF65-F5344CB8AC3E}">
        <p14:creationId xmlns:p14="http://schemas.microsoft.com/office/powerpoint/2010/main" val="2594661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Підтримка громадян</a:t>
            </a:r>
            <a:endParaRPr lang="en-US" dirty="0"/>
          </a:p>
        </p:txBody>
      </p:sp>
      <p:sp>
        <p:nvSpPr>
          <p:cNvPr id="4" name="Прямоугольник 3"/>
          <p:cNvSpPr/>
          <p:nvPr/>
        </p:nvSpPr>
        <p:spPr>
          <a:xfrm>
            <a:off x="5664740" y="2227104"/>
            <a:ext cx="6096000" cy="4446602"/>
          </a:xfrm>
          <a:prstGeom prst="rect">
            <a:avLst/>
          </a:prstGeom>
        </p:spPr>
        <p:txBody>
          <a:bodyPr>
            <a:spAutoFit/>
          </a:bodyPr>
          <a:lstStyle/>
          <a:p>
            <a:pPr algn="just">
              <a:lnSpc>
                <a:spcPct val="107000"/>
              </a:lnSpc>
              <a:spcAft>
                <a:spcPts val="0"/>
              </a:spcAft>
            </a:pPr>
            <a:r>
              <a:rPr lang="uk-UA" dirty="0">
                <a:latin typeface="Times New Roman" panose="02020603050405020304" pitchFamily="18" charset="0"/>
                <a:ea typeface="Times New Roman" panose="02020603050405020304" pitchFamily="18" charset="0"/>
                <a:cs typeface="Times New Roman" panose="02020603050405020304" pitchFamily="18" charset="0"/>
              </a:rPr>
              <a:t>У вересні 2024 року за ініціативи сільського голови Валентини </a:t>
            </a:r>
            <a:r>
              <a:rPr lang="uk-UA" dirty="0" err="1">
                <a:latin typeface="Times New Roman" panose="02020603050405020304" pitchFamily="18" charset="0"/>
                <a:ea typeface="Times New Roman" panose="02020603050405020304" pitchFamily="18" charset="0"/>
                <a:cs typeface="Times New Roman" panose="02020603050405020304" pitchFamily="18" charset="0"/>
              </a:rPr>
              <a:t>Стець</a:t>
            </a:r>
            <a:r>
              <a:rPr lang="uk-UA" dirty="0">
                <a:latin typeface="Times New Roman" panose="02020603050405020304" pitchFamily="18" charset="0"/>
                <a:ea typeface="Times New Roman" panose="02020603050405020304" pitchFamily="18" charset="0"/>
                <a:cs typeface="Times New Roman" panose="02020603050405020304" pitchFamily="18" charset="0"/>
              </a:rPr>
              <a:t> у закладах освіти Чумаківської громади було оголошено збір макулатури. До заходу долучилися учні, батьки та педагоги закладів. Загальними зусиллями було зібрано макулатури на 4813 гривень. За виручені кошти було придбано художню літературу для наймолодших читачів громади – для дошкільнят.</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dirty="0">
                <a:latin typeface="Times New Roman" panose="02020603050405020304" pitchFamily="18" charset="0"/>
                <a:ea typeface="Calibri" panose="020F0502020204030204" pitchFamily="34" charset="0"/>
                <a:cs typeface="Times New Roman" panose="02020603050405020304" pitchFamily="18" charset="0"/>
              </a:rPr>
              <a:t>У </a:t>
            </a:r>
            <a:r>
              <a:rPr lang="ru-RU" dirty="0" err="1">
                <a:latin typeface="Times New Roman" panose="02020603050405020304" pitchFamily="18" charset="0"/>
                <a:ea typeface="Calibri" panose="020F0502020204030204" pitchFamily="34" charset="0"/>
                <a:cs typeface="Times New Roman" panose="02020603050405020304" pitchFamily="18" charset="0"/>
              </a:rPr>
              <a:t>листопаді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місяці</a:t>
            </a:r>
            <a:r>
              <a:rPr lang="ru-RU" dirty="0">
                <a:latin typeface="Times New Roman" panose="02020603050405020304" pitchFamily="18" charset="0"/>
                <a:ea typeface="Calibri" panose="020F0502020204030204" pitchFamily="34" charset="0"/>
                <a:cs typeface="Times New Roman" panose="02020603050405020304" pitchFamily="18" charset="0"/>
              </a:rPr>
              <a:t> 150 </a:t>
            </a:r>
            <a:r>
              <a:rPr lang="ru-RU" dirty="0" err="1">
                <a:latin typeface="Times New Roman" panose="02020603050405020304" pitchFamily="18" charset="0"/>
                <a:ea typeface="Calibri" panose="020F0502020204030204" pitchFamily="34" charset="0"/>
                <a:cs typeface="Times New Roman" panose="02020603050405020304" pitchFamily="18" charset="0"/>
              </a:rPr>
              <a:t>сімей</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вразливих</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верств</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населення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громади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отримали</a:t>
            </a:r>
            <a:r>
              <a:rPr lang="ru-RU" dirty="0">
                <a:latin typeface="Times New Roman" panose="02020603050405020304" pitchFamily="18" charset="0"/>
                <a:ea typeface="Calibri" panose="020F0502020204030204" pitchFamily="34" charset="0"/>
                <a:cs typeface="Times New Roman" panose="02020603050405020304" pitchFamily="18" charset="0"/>
              </a:rPr>
              <a:t> по </a:t>
            </a:r>
            <a:r>
              <a:rPr lang="ru-RU" dirty="0" err="1">
                <a:latin typeface="Times New Roman" panose="02020603050405020304" pitchFamily="18" charset="0"/>
                <a:ea typeface="Calibri" panose="020F0502020204030204" pitchFamily="34" charset="0"/>
                <a:cs typeface="Times New Roman" panose="02020603050405020304" pitchFamily="18" charset="0"/>
              </a:rPr>
              <a:t>одній</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сітці</a:t>
            </a:r>
            <a:r>
              <a:rPr lang="ru-RU" dirty="0">
                <a:latin typeface="Times New Roman" panose="02020603050405020304" pitchFamily="18" charset="0"/>
                <a:ea typeface="Calibri" panose="020F0502020204030204" pitchFamily="34" charset="0"/>
                <a:cs typeface="Times New Roman" panose="02020603050405020304" pitchFamily="18" charset="0"/>
              </a:rPr>
              <a:t> (18 кг) </a:t>
            </a:r>
            <a:r>
              <a:rPr lang="ru-RU" dirty="0" err="1">
                <a:latin typeface="Times New Roman" panose="02020603050405020304" pitchFamily="18" charset="0"/>
                <a:ea typeface="Calibri" panose="020F0502020204030204" pitchFamily="34" charset="0"/>
                <a:cs typeface="Times New Roman" panose="02020603050405020304" pitchFamily="18" charset="0"/>
              </a:rPr>
              <a:t>картоплі</a:t>
            </a:r>
            <a:r>
              <a:rPr lang="ru-RU" dirty="0">
                <a:latin typeface="Times New Roman" panose="02020603050405020304" pitchFamily="18" charset="0"/>
                <a:ea typeface="Calibri" panose="020F0502020204030204" pitchFamily="34" charset="0"/>
                <a:cs typeface="Times New Roman" panose="02020603050405020304" pitchFamily="18" charset="0"/>
              </a:rPr>
              <a:t>, яку на </a:t>
            </a:r>
            <a:r>
              <a:rPr lang="ru-RU" dirty="0" err="1">
                <a:latin typeface="Times New Roman" panose="02020603050405020304" pitchFamily="18" charset="0"/>
                <a:ea typeface="Calibri" panose="020F0502020204030204" pitchFamily="34" charset="0"/>
                <a:cs typeface="Times New Roman" panose="02020603050405020304" pitchFamily="18" charset="0"/>
              </a:rPr>
              <a:t>прохання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виконкому</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сільської</a:t>
            </a:r>
            <a:r>
              <a:rPr lang="ru-RU" dirty="0">
                <a:latin typeface="Times New Roman" panose="02020603050405020304" pitchFamily="18" charset="0"/>
                <a:ea typeface="Calibri" panose="020F0502020204030204" pitchFamily="34" charset="0"/>
                <a:cs typeface="Times New Roman" panose="02020603050405020304" pitchFamily="18" charset="0"/>
              </a:rPr>
              <a:t> ради </a:t>
            </a:r>
            <a:r>
              <a:rPr lang="ru-RU" dirty="0" err="1">
                <a:latin typeface="Times New Roman" panose="02020603050405020304" pitchFamily="18" charset="0"/>
                <a:ea typeface="Calibri" panose="020F0502020204030204" pitchFamily="34" charset="0"/>
                <a:cs typeface="Times New Roman" panose="02020603050405020304" pitchFamily="18" charset="0"/>
              </a:rPr>
              <a:t>надало</a:t>
            </a:r>
            <a:r>
              <a:rPr lang="ru-RU" dirty="0">
                <a:latin typeface="Times New Roman" panose="02020603050405020304" pitchFamily="18" charset="0"/>
                <a:ea typeface="Calibri" panose="020F0502020204030204" pitchFamily="34" charset="0"/>
                <a:cs typeface="Times New Roman" panose="02020603050405020304" pitchFamily="18" charset="0"/>
              </a:rPr>
              <a:t> ТОВ «ВПК АГРО» в </a:t>
            </a:r>
            <a:r>
              <a:rPr lang="ru-RU" dirty="0" err="1">
                <a:latin typeface="Times New Roman" panose="02020603050405020304" pitchFamily="18" charset="0"/>
                <a:ea typeface="Calibri" panose="020F0502020204030204" pitchFamily="34" charset="0"/>
                <a:cs typeface="Times New Roman" panose="02020603050405020304" pitchFamily="18" charset="0"/>
              </a:rPr>
              <a:t>якості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благодійної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допомоги</a:t>
            </a:r>
            <a:r>
              <a:rPr lang="ru-RU"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800"/>
              </a:spcAft>
            </a:pPr>
            <a:r>
              <a:rPr lang="ru-RU" dirty="0" err="1">
                <a:latin typeface="Times New Roman" panose="02020603050405020304" pitchFamily="18" charset="0"/>
                <a:ea typeface="Calibri" panose="020F0502020204030204" pitchFamily="34" charset="0"/>
                <a:cs typeface="Times New Roman" panose="02020603050405020304" pitchFamily="18" charset="0"/>
              </a:rPr>
              <a:t>Напередодні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новорічно</a:t>
            </a:r>
            <a:r>
              <a:rPr lang="ru-RU" dirty="0">
                <a:latin typeface="Times New Roman" panose="02020603050405020304" pitchFamily="18" charset="0"/>
                <a:ea typeface="Calibri" panose="020F0502020204030204" pitchFamily="34" charset="0"/>
                <a:cs typeface="Times New Roman" panose="02020603050405020304" pitchFamily="18" charset="0"/>
              </a:rPr>
              <a:t> – </a:t>
            </a:r>
            <a:r>
              <a:rPr lang="ru-RU" dirty="0" err="1">
                <a:latin typeface="Times New Roman" panose="02020603050405020304" pitchFamily="18" charset="0"/>
                <a:ea typeface="Calibri" panose="020F0502020204030204" pitchFamily="34" charset="0"/>
                <a:cs typeface="Times New Roman" panose="02020603050405020304" pitchFamily="18" charset="0"/>
              </a:rPr>
              <a:t>різдвяних</a:t>
            </a:r>
            <a:r>
              <a:rPr lang="ru-RU" dirty="0">
                <a:latin typeface="Times New Roman" panose="02020603050405020304" pitchFamily="18" charset="0"/>
                <a:ea typeface="Calibri" panose="020F0502020204030204" pitchFamily="34" charset="0"/>
                <a:cs typeface="Times New Roman" panose="02020603050405020304" pitchFamily="18" charset="0"/>
              </a:rPr>
              <a:t> свят 933 </a:t>
            </a:r>
            <a:r>
              <a:rPr lang="ru-RU" dirty="0" err="1">
                <a:latin typeface="Times New Roman" panose="02020603050405020304" pitchFamily="18" charset="0"/>
                <a:ea typeface="Calibri" panose="020F0502020204030204" pitchFamily="34" charset="0"/>
                <a:cs typeface="Times New Roman" panose="02020603050405020304" pitchFamily="18" charset="0"/>
              </a:rPr>
              <a:t>дитини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громади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отримали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новорічні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подарунки</a:t>
            </a:r>
            <a:r>
              <a:rPr lang="ru-RU"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954" y="1893045"/>
            <a:ext cx="3373837" cy="2169799"/>
          </a:xfrm>
          <a:prstGeom prst="rect">
            <a:avLst/>
          </a:prstGeom>
          <a:effectLst>
            <a:softEdge rad="63500"/>
          </a:effectLst>
        </p:spPr>
      </p:pic>
      <p:pic>
        <p:nvPicPr>
          <p:cNvPr id="6" name="Рисунок 5"/>
          <p:cNvPicPr>
            <a:picLocks noChangeAspect="1"/>
          </p:cNvPicPr>
          <p:nvPr/>
        </p:nvPicPr>
        <p:blipFill>
          <a:blip r:embed="rId3"/>
          <a:stretch>
            <a:fillRect/>
          </a:stretch>
        </p:blipFill>
        <p:spPr>
          <a:xfrm>
            <a:off x="187036" y="3712795"/>
            <a:ext cx="2172366" cy="3015961"/>
          </a:xfrm>
          <a:prstGeom prst="rect">
            <a:avLst/>
          </a:prstGeom>
          <a:effectLst>
            <a:softEdge rad="63500"/>
          </a:effectLst>
        </p:spPr>
      </p:pic>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35578" y="4062844"/>
            <a:ext cx="3305337" cy="2478916"/>
          </a:xfrm>
          <a:prstGeom prst="rect">
            <a:avLst/>
          </a:prstGeom>
          <a:noFill/>
          <a:ln w="9525">
            <a:noFill/>
            <a:miter lim="800000"/>
            <a:headEnd/>
            <a:tailEnd/>
          </a:ln>
          <a:effectLst>
            <a:glow rad="698500">
              <a:schemeClr val="bg1">
                <a:alpha val="40000"/>
              </a:schemeClr>
            </a:glow>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50744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Загальна інформація</a:t>
            </a:r>
            <a:endParaRPr lang="en-US" dirty="0"/>
          </a:p>
        </p:txBody>
      </p:sp>
      <p:sp>
        <p:nvSpPr>
          <p:cNvPr id="4" name="Объект 2"/>
          <p:cNvSpPr txBox="1">
            <a:spLocks/>
          </p:cNvSpPr>
          <p:nvPr/>
        </p:nvSpPr>
        <p:spPr>
          <a:xfrm>
            <a:off x="5181601" y="2566058"/>
            <a:ext cx="6675119" cy="3453742"/>
          </a:xfrm>
          <a:prstGeom prst="rect">
            <a:avLst/>
          </a:prstGeom>
        </p:spPr>
        <p:txBody>
          <a:bodyPr vert="horz" lIns="91440" tIns="45720" rIns="91440" bIns="45720" rtlCol="0">
            <a:normAutofit fontScale="925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45720" indent="0">
              <a:buFont typeface="Wingdings 3" charset="2"/>
              <a:buNone/>
            </a:pPr>
            <a:r>
              <a:rPr lang="uk-UA" dirty="0">
                <a:solidFill>
                  <a:schemeClr val="tx1"/>
                </a:solidFill>
              </a:rPr>
              <a:t>-Протягом 2024 року проведено 16 засідань виконкому, на яких розглянуто 152 питання. </a:t>
            </a:r>
            <a:endParaRPr lang="en-US" dirty="0">
              <a:solidFill>
                <a:schemeClr val="tx1"/>
              </a:solidFill>
            </a:endParaRPr>
          </a:p>
          <a:p>
            <a:pPr marL="45720" indent="0">
              <a:buFont typeface="Wingdings 3" charset="2"/>
              <a:buNone/>
            </a:pPr>
            <a:r>
              <a:rPr lang="uk-UA" dirty="0">
                <a:solidFill>
                  <a:schemeClr val="tx1"/>
                </a:solidFill>
              </a:rPr>
              <a:t>-За 2024 рік надійшло 46 звернень, з них 18 – вирішено позитивно, на інші  надано роз’яснення.</a:t>
            </a:r>
            <a:endParaRPr lang="en-US" dirty="0">
              <a:solidFill>
                <a:schemeClr val="tx1"/>
              </a:solidFill>
            </a:endParaRPr>
          </a:p>
          <a:p>
            <a:pPr marL="45720" indent="0">
              <a:buFont typeface="Wingdings 3" charset="2"/>
              <a:buNone/>
            </a:pPr>
            <a:r>
              <a:rPr lang="uk-UA" dirty="0">
                <a:solidFill>
                  <a:schemeClr val="tx1"/>
                </a:solidFill>
              </a:rPr>
              <a:t>-Прийнято 524 розпорядження сільського голови, з них 173 з особового складу та 75 з основної діяльності.</a:t>
            </a:r>
            <a:endParaRPr lang="en-US" dirty="0">
              <a:solidFill>
                <a:schemeClr val="tx1"/>
              </a:solidFill>
            </a:endParaRPr>
          </a:p>
          <a:p>
            <a:pPr marL="45720" indent="0">
              <a:buFont typeface="Wingdings 3" charset="2"/>
              <a:buNone/>
            </a:pPr>
            <a:r>
              <a:rPr lang="uk-UA" dirty="0">
                <a:solidFill>
                  <a:schemeClr val="tx1"/>
                </a:solidFill>
              </a:rPr>
              <a:t>-Надійшло 4759 вхідних документів, зареєстровано 1934  вихідних документів.</a:t>
            </a:r>
            <a:endParaRPr lang="en-US" dirty="0">
              <a:solidFill>
                <a:schemeClr val="tx1"/>
              </a:solidFill>
            </a:endParaRPr>
          </a:p>
          <a:p>
            <a:pPr marL="45720" indent="0" defTabSz="1422400">
              <a:spcBef>
                <a:spcPct val="0"/>
              </a:spcBef>
              <a:spcAft>
                <a:spcPct val="35000"/>
              </a:spcAft>
              <a:buFont typeface="Wingdings 3" charset="2"/>
              <a:buNone/>
            </a:pPr>
            <a:endParaRPr lang="uk-UA" dirty="0">
              <a:ln w="0"/>
              <a:solidFill>
                <a:schemeClr val="tx1"/>
              </a:solidFill>
            </a:endParaRPr>
          </a:p>
          <a:p>
            <a:pPr marL="45720" indent="0" defTabSz="1422400">
              <a:spcBef>
                <a:spcPct val="0"/>
              </a:spcBef>
              <a:spcAft>
                <a:spcPct val="35000"/>
              </a:spcAft>
              <a:buFont typeface="Wingdings 3" charset="2"/>
              <a:buNone/>
            </a:pPr>
            <a:r>
              <a:rPr lang="uk-UA" dirty="0">
                <a:ln w="0"/>
                <a:solidFill>
                  <a:schemeClr val="tx1"/>
                </a:solidFill>
              </a:rPr>
              <a:t>Протягом звітного періоду </a:t>
            </a:r>
            <a:r>
              <a:rPr lang="uk-UA" dirty="0" smtClean="0">
                <a:ln w="0"/>
                <a:solidFill>
                  <a:schemeClr val="tx1"/>
                </a:solidFill>
              </a:rPr>
              <a:t>2024 </a:t>
            </a:r>
            <a:r>
              <a:rPr lang="uk-UA" dirty="0">
                <a:ln w="0"/>
                <a:solidFill>
                  <a:schemeClr val="tx1"/>
                </a:solidFill>
              </a:rPr>
              <a:t>року:</a:t>
            </a:r>
          </a:p>
          <a:p>
            <a:pPr marL="45720" indent="0" defTabSz="1422400">
              <a:spcBef>
                <a:spcPct val="0"/>
              </a:spcBef>
              <a:spcAft>
                <a:spcPct val="35000"/>
              </a:spcAft>
              <a:buFont typeface="Wingdings 3" charset="2"/>
              <a:buNone/>
            </a:pPr>
            <a:r>
              <a:rPr lang="uk-UA" dirty="0">
                <a:ln w="0"/>
                <a:solidFill>
                  <a:schemeClr val="tx1"/>
                </a:solidFill>
              </a:rPr>
              <a:t>-проведено 12 сесій; </a:t>
            </a:r>
          </a:p>
          <a:p>
            <a:pPr marL="45720" indent="0" defTabSz="1422400">
              <a:spcBef>
                <a:spcPct val="0"/>
              </a:spcBef>
              <a:spcAft>
                <a:spcPct val="35000"/>
              </a:spcAft>
              <a:buFont typeface="Wingdings 3" charset="2"/>
              <a:buNone/>
            </a:pPr>
            <a:r>
              <a:rPr lang="uk-UA" dirty="0">
                <a:ln w="0"/>
                <a:solidFill>
                  <a:schemeClr val="tx1"/>
                </a:solidFill>
              </a:rPr>
              <a:t>-розглянуто 188 питань. </a:t>
            </a:r>
          </a:p>
          <a:p>
            <a:endParaRPr lang="en-US"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6960" y="2380309"/>
            <a:ext cx="3400213" cy="1912620"/>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6960" y="4380481"/>
            <a:ext cx="3400213" cy="1915940"/>
          </a:xfrm>
          <a:prstGeom prst="rect">
            <a:avLst/>
          </a:prstGeom>
        </p:spPr>
      </p:pic>
    </p:spTree>
    <p:extLst>
      <p:ext uri="{BB962C8B-B14F-4D97-AF65-F5344CB8AC3E}">
        <p14:creationId xmlns:p14="http://schemas.microsoft.com/office/powerpoint/2010/main" val="2135590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Співпраця з благодійними фондами</a:t>
            </a:r>
            <a:endParaRPr lang="en-US" dirty="0"/>
          </a:p>
        </p:txBody>
      </p:sp>
      <p:sp>
        <p:nvSpPr>
          <p:cNvPr id="4" name="Прямоугольник 3"/>
          <p:cNvSpPr/>
          <p:nvPr/>
        </p:nvSpPr>
        <p:spPr>
          <a:xfrm>
            <a:off x="4715888" y="2333685"/>
            <a:ext cx="6984460" cy="4524315"/>
          </a:xfrm>
          <a:prstGeom prst="rect">
            <a:avLst/>
          </a:prstGeom>
        </p:spPr>
        <p:txBody>
          <a:bodyPr wrap="square">
            <a:spAutoFit/>
          </a:bodyPr>
          <a:lstStyle/>
          <a:p>
            <a:pPr algn="just">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У 2024 році продовжилася тісна співпраця з благодійними фондами та організаціями задля підтримки внутрішньо переміщених осіб та місцевих мешканців громади:</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a:t>
            </a:r>
            <a:r>
              <a:rPr lang="en-US" dirty="0">
                <a:latin typeface="Times New Roman" panose="02020603050405020304" pitchFamily="18" charset="0"/>
                <a:ea typeface="Calibri" panose="020F0502020204030204" pitchFamily="34" charset="0"/>
                <a:cs typeface="Times New Roman" panose="02020603050405020304" pitchFamily="18" charset="0"/>
              </a:rPr>
              <a:t>16 </a:t>
            </a:r>
            <a:r>
              <a:rPr lang="en-US" dirty="0" err="1">
                <a:latin typeface="Times New Roman" panose="02020603050405020304" pitchFamily="18" charset="0"/>
                <a:ea typeface="Calibri" panose="020F0502020204030204" pitchFamily="34" charset="0"/>
                <a:cs typeface="Times New Roman" panose="02020603050405020304" pitchFamily="18" charset="0"/>
              </a:rPr>
              <a:t>лютого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Чумаківську</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громаду</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відвідали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поважні</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гості</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Віце</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президент</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організації</a:t>
            </a:r>
            <a:r>
              <a:rPr lang="en-US" dirty="0">
                <a:latin typeface="Times New Roman" panose="02020603050405020304" pitchFamily="18" charset="0"/>
                <a:ea typeface="Calibri" panose="020F0502020204030204" pitchFamily="34" charset="0"/>
                <a:cs typeface="Times New Roman" panose="02020603050405020304" pitchFamily="18" charset="0"/>
              </a:rPr>
              <a:t> HIAS </a:t>
            </a:r>
            <a:r>
              <a:rPr lang="en-US" dirty="0" err="1">
                <a:latin typeface="Times New Roman" panose="02020603050405020304" pitchFamily="18" charset="0"/>
                <a:ea typeface="Calibri" panose="020F0502020204030204" pitchFamily="34" charset="0"/>
                <a:cs typeface="Times New Roman" panose="02020603050405020304" pitchFamily="18" charset="0"/>
              </a:rPr>
              <a:t>Енрике</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Торрера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Раймонд</a:t>
            </a:r>
            <a:r>
              <a:rPr lang="en-US" dirty="0">
                <a:latin typeface="Times New Roman" panose="02020603050405020304" pitchFamily="18" charset="0"/>
                <a:ea typeface="Calibri" panose="020F0502020204030204" pitchFamily="34" charset="0"/>
                <a:cs typeface="Times New Roman" panose="02020603050405020304" pitchFamily="18" charset="0"/>
              </a:rPr>
              <a:t> ( Vice President Africa and Eurasia HIAS Enrique </a:t>
            </a:r>
            <a:r>
              <a:rPr lang="en-US" dirty="0" err="1">
                <a:latin typeface="Times New Roman" panose="02020603050405020304" pitchFamily="18" charset="0"/>
                <a:ea typeface="Calibri" panose="020F0502020204030204" pitchFamily="34" charset="0"/>
                <a:cs typeface="Times New Roman" panose="02020603050405020304" pitchFamily="18" charset="0"/>
              </a:rPr>
              <a:t>Torrella</a:t>
            </a:r>
            <a:r>
              <a:rPr lang="en-US" dirty="0">
                <a:latin typeface="Times New Roman" panose="02020603050405020304" pitchFamily="18" charset="0"/>
                <a:ea typeface="Calibri" panose="020F0502020204030204" pitchFamily="34" charset="0"/>
                <a:cs typeface="Times New Roman" panose="02020603050405020304" pitchFamily="18" charset="0"/>
              </a:rPr>
              <a:t> Raymond) і </a:t>
            </a:r>
            <a:r>
              <a:rPr lang="en-US" dirty="0" err="1">
                <a:latin typeface="Times New Roman" panose="02020603050405020304" pitchFamily="18" charset="0"/>
                <a:ea typeface="Calibri" panose="020F0502020204030204" pitchFamily="34" charset="0"/>
                <a:cs typeface="Times New Roman" panose="02020603050405020304" pitchFamily="18" charset="0"/>
              </a:rPr>
              <a:t>Марія</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Хосе</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Гонзалес</a:t>
            </a:r>
            <a:r>
              <a:rPr lang="en-US" dirty="0">
                <a:latin typeface="Times New Roman" panose="02020603050405020304" pitchFamily="18" charset="0"/>
                <a:ea typeface="Calibri" panose="020F0502020204030204" pitchFamily="34" charset="0"/>
                <a:cs typeface="Times New Roman" panose="02020603050405020304" pitchFamily="18" charset="0"/>
              </a:rPr>
              <a:t>, County Director, </a:t>
            </a:r>
            <a:r>
              <a:rPr lang="en-US" dirty="0" err="1">
                <a:latin typeface="Times New Roman" panose="02020603050405020304" pitchFamily="18" charset="0"/>
                <a:ea typeface="Calibri" panose="020F0502020204030204" pitchFamily="34" charset="0"/>
                <a:cs typeface="Times New Roman" panose="02020603050405020304" pitchFamily="18" charset="0"/>
              </a:rPr>
              <a:t>разом</a:t>
            </a:r>
            <a:r>
              <a:rPr lang="en-US" dirty="0">
                <a:latin typeface="Times New Roman" panose="02020603050405020304" pitchFamily="18" charset="0"/>
                <a:ea typeface="Calibri" panose="020F0502020204030204" pitchFamily="34" charset="0"/>
                <a:cs typeface="Times New Roman" panose="02020603050405020304" pitchFamily="18" charset="0"/>
              </a:rPr>
              <a:t> з </a:t>
            </a:r>
            <a:r>
              <a:rPr lang="en-US" dirty="0" err="1">
                <a:latin typeface="Times New Roman" panose="02020603050405020304" pitchFamily="18" charset="0"/>
                <a:ea typeface="Calibri" panose="020F0502020204030204" pitchFamily="34" charset="0"/>
                <a:cs typeface="Times New Roman" panose="02020603050405020304" pitchFamily="18" charset="0"/>
              </a:rPr>
              <a:t>представниками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Благодійного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фонду</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Право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на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захист</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В рамках </a:t>
            </a:r>
            <a:r>
              <a:rPr lang="ru-RU" dirty="0" err="1">
                <a:latin typeface="Times New Roman" panose="02020603050405020304" pitchFamily="18" charset="0"/>
                <a:ea typeface="Calibri" panose="020F0502020204030204" pitchFamily="34" charset="0"/>
                <a:cs typeface="Times New Roman" panose="02020603050405020304" pitchFamily="18" charset="0"/>
              </a:rPr>
              <a:t>цього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візиту</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відбулась</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зустріч</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сільського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голови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Валентини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Стець</a:t>
            </a:r>
            <a:r>
              <a:rPr lang="ru-RU" dirty="0">
                <a:latin typeface="Times New Roman" panose="02020603050405020304" pitchFamily="18" charset="0"/>
                <a:ea typeface="Calibri" panose="020F0502020204030204" pitchFamily="34" charset="0"/>
                <a:cs typeface="Times New Roman" panose="02020603050405020304" pitchFamily="18" charset="0"/>
              </a:rPr>
              <a:t> з </a:t>
            </a:r>
            <a:r>
              <a:rPr lang="ru-RU" dirty="0" err="1">
                <a:latin typeface="Times New Roman" panose="02020603050405020304" pitchFamily="18" charset="0"/>
                <a:ea typeface="Calibri" panose="020F0502020204030204" pitchFamily="34" charset="0"/>
                <a:cs typeface="Times New Roman" panose="02020603050405020304" pitchFamily="18" charset="0"/>
              </a:rPr>
              <a:t>іноземними</a:t>
            </a:r>
            <a:r>
              <a:rPr lang="ru-RU" dirty="0">
                <a:latin typeface="Times New Roman" panose="02020603050405020304" pitchFamily="18" charset="0"/>
                <a:ea typeface="Calibri" panose="020F0502020204030204" pitchFamily="34" charset="0"/>
                <a:cs typeface="Times New Roman" panose="02020603050405020304" pitchFamily="18" charset="0"/>
              </a:rPr>
              <a:t> гостями та </a:t>
            </a:r>
            <a:r>
              <a:rPr lang="ru-RU" dirty="0" err="1">
                <a:latin typeface="Times New Roman" panose="02020603050405020304" pitchFamily="18" charset="0"/>
                <a:ea typeface="Calibri" panose="020F0502020204030204" pitchFamily="34" charset="0"/>
                <a:cs typeface="Times New Roman" panose="02020603050405020304" pitchFamily="18" charset="0"/>
              </a:rPr>
              <a:t>керівниками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благодійного</a:t>
            </a:r>
            <a:r>
              <a:rPr lang="ru-RU" dirty="0">
                <a:latin typeface="Times New Roman" panose="02020603050405020304" pitchFamily="18" charset="0"/>
                <a:ea typeface="Calibri" panose="020F0502020204030204" pitchFamily="34" charset="0"/>
                <a:cs typeface="Times New Roman" panose="02020603050405020304" pitchFamily="18" charset="0"/>
              </a:rPr>
              <a:t> фонду. </a:t>
            </a:r>
            <a:r>
              <a:rPr lang="ru-RU" dirty="0" err="1">
                <a:latin typeface="Times New Roman" panose="02020603050405020304" pitchFamily="18" charset="0"/>
                <a:ea typeface="Calibri" panose="020F0502020204030204" pitchFamily="34" charset="0"/>
                <a:cs typeface="Times New Roman" panose="02020603050405020304" pitchFamily="18" charset="0"/>
              </a:rPr>
              <a:t>Також</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цього</a:t>
            </a:r>
            <a:r>
              <a:rPr lang="ru-RU" dirty="0">
                <a:latin typeface="Times New Roman" panose="02020603050405020304" pitchFamily="18" charset="0"/>
                <a:ea typeface="Calibri" panose="020F0502020204030204" pitchFamily="34" charset="0"/>
                <a:cs typeface="Times New Roman" panose="02020603050405020304" pitchFamily="18" charset="0"/>
              </a:rPr>
              <a:t> дня </a:t>
            </a:r>
            <a:r>
              <a:rPr lang="ru-RU" dirty="0" err="1">
                <a:latin typeface="Times New Roman" panose="02020603050405020304" pitchFamily="18" charset="0"/>
                <a:ea typeface="Calibri" panose="020F0502020204030204" pitchFamily="34" charset="0"/>
                <a:cs typeface="Times New Roman" panose="02020603050405020304" pitchFamily="18" charset="0"/>
              </a:rPr>
              <a:t>представники</a:t>
            </a:r>
            <a:r>
              <a:rPr lang="ru-RU" dirty="0">
                <a:latin typeface="Times New Roman" panose="02020603050405020304" pitchFamily="18" charset="0"/>
                <a:ea typeface="Calibri" panose="020F0502020204030204" pitchFamily="34" charset="0"/>
                <a:cs typeface="Times New Roman" panose="02020603050405020304" pitchFamily="18" charset="0"/>
              </a:rPr>
              <a:t> БФ "Право на </a:t>
            </a:r>
            <a:r>
              <a:rPr lang="ru-RU" dirty="0" err="1">
                <a:latin typeface="Times New Roman" panose="02020603050405020304" pitchFamily="18" charset="0"/>
                <a:ea typeface="Calibri" panose="020F0502020204030204" pitchFamily="34" charset="0"/>
                <a:cs typeface="Times New Roman" panose="02020603050405020304" pitchFamily="18" charset="0"/>
              </a:rPr>
              <a:t>захист</a:t>
            </a:r>
            <a:r>
              <a:rPr lang="ru-RU" dirty="0">
                <a:latin typeface="Times New Roman" panose="02020603050405020304" pitchFamily="18" charset="0"/>
                <a:ea typeface="Calibri" panose="020F0502020204030204" pitchFamily="34" charset="0"/>
                <a:cs typeface="Times New Roman" panose="02020603050405020304" pitchFamily="18" charset="0"/>
              </a:rPr>
              <a:t>" у </a:t>
            </a:r>
            <a:r>
              <a:rPr lang="ru-RU" dirty="0" err="1">
                <a:latin typeface="Times New Roman" panose="02020603050405020304" pitchFamily="18" charset="0"/>
                <a:ea typeface="Calibri" panose="020F0502020204030204" pitchFamily="34" charset="0"/>
                <a:cs typeface="Times New Roman" panose="02020603050405020304" pitchFamily="18" charset="0"/>
              </a:rPr>
              <a:t>складі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керівника</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Дніпровського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офісу</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монітора</a:t>
            </a:r>
            <a:r>
              <a:rPr lang="ru-RU" dirty="0">
                <a:latin typeface="Times New Roman" panose="02020603050405020304" pitchFamily="18" charset="0"/>
                <a:ea typeface="Calibri" panose="020F0502020204030204" pitchFamily="34" charset="0"/>
                <a:cs typeface="Times New Roman" panose="02020603050405020304" pitchFamily="18" charset="0"/>
              </a:rPr>
              <a:t>, юриста і психолога провели </a:t>
            </a:r>
            <a:r>
              <a:rPr lang="ru-RU" dirty="0" err="1">
                <a:latin typeface="Times New Roman" panose="02020603050405020304" pitchFamily="18" charset="0"/>
                <a:ea typeface="Calibri" panose="020F0502020204030204" pitchFamily="34" charset="0"/>
                <a:cs typeface="Times New Roman" panose="02020603050405020304" pitchFamily="18" charset="0"/>
              </a:rPr>
              <a:t>групову</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консультацію</a:t>
            </a:r>
            <a:r>
              <a:rPr lang="ru-RU" dirty="0">
                <a:latin typeface="Times New Roman" panose="02020603050405020304" pitchFamily="18" charset="0"/>
                <a:ea typeface="Calibri" panose="020F0502020204030204" pitchFamily="34" charset="0"/>
                <a:cs typeface="Times New Roman" panose="02020603050405020304" pitchFamily="18" charset="0"/>
              </a:rPr>
              <a:t> для ВПО </a:t>
            </a:r>
            <a:r>
              <a:rPr lang="ru-RU" dirty="0" err="1">
                <a:latin typeface="Times New Roman" panose="02020603050405020304" pitchFamily="18" charset="0"/>
                <a:ea typeface="Calibri" panose="020F0502020204030204" pitchFamily="34" charset="0"/>
                <a:cs typeface="Times New Roman" panose="02020603050405020304" pitchFamily="18" charset="0"/>
              </a:rPr>
              <a:t>громади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Було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надано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інформацію</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стосовно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юридичної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соціальної</a:t>
            </a:r>
            <a:r>
              <a:rPr lang="ru-RU" dirty="0">
                <a:latin typeface="Times New Roman" panose="02020603050405020304" pitchFamily="18" charset="0"/>
                <a:ea typeface="Calibri" panose="020F0502020204030204" pitchFamily="34" charset="0"/>
                <a:cs typeface="Times New Roman" panose="02020603050405020304" pitchFamily="18" charset="0"/>
              </a:rPr>
              <a:t> , </a:t>
            </a:r>
            <a:r>
              <a:rPr lang="ru-RU" dirty="0" err="1">
                <a:latin typeface="Times New Roman" panose="02020603050405020304" pitchFamily="18" charset="0"/>
                <a:ea typeface="Calibri" panose="020F0502020204030204" pitchFamily="34" charset="0"/>
                <a:cs typeface="Times New Roman" panose="02020603050405020304" pitchFamily="18" charset="0"/>
              </a:rPr>
              <a:t>психологічної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допомоги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від</a:t>
            </a:r>
            <a:r>
              <a:rPr lang="ru-RU" dirty="0">
                <a:latin typeface="Times New Roman" panose="02020603050405020304" pitchFamily="18" charset="0"/>
                <a:ea typeface="Calibri" panose="020F0502020204030204" pitchFamily="34" charset="0"/>
                <a:cs typeface="Times New Roman" panose="02020603050405020304" pitchFamily="18" charset="0"/>
              </a:rPr>
              <a:t> БФ. </a:t>
            </a:r>
            <a:r>
              <a:rPr lang="ru-RU" dirty="0" err="1">
                <a:latin typeface="Times New Roman" panose="02020603050405020304" pitchFamily="18" charset="0"/>
                <a:ea typeface="Calibri" panose="020F0502020204030204" pitchFamily="34" charset="0"/>
                <a:cs typeface="Times New Roman" panose="02020603050405020304" pitchFamily="18" charset="0"/>
              </a:rPr>
              <a:t>Всі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послуги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від</a:t>
            </a:r>
            <a:r>
              <a:rPr lang="ru-RU" dirty="0">
                <a:latin typeface="Times New Roman" panose="02020603050405020304" pitchFamily="18" charset="0"/>
                <a:ea typeface="Calibri" panose="020F0502020204030204" pitchFamily="34" charset="0"/>
                <a:cs typeface="Times New Roman" panose="02020603050405020304" pitchFamily="18" charset="0"/>
              </a:rPr>
              <a:t> БФ "Право на </a:t>
            </a:r>
            <a:r>
              <a:rPr lang="ru-RU" dirty="0" err="1">
                <a:latin typeface="Times New Roman" panose="02020603050405020304" pitchFamily="18" charset="0"/>
                <a:ea typeface="Calibri" panose="020F0502020204030204" pitchFamily="34" charset="0"/>
                <a:cs typeface="Times New Roman" panose="02020603050405020304" pitchFamily="18" charset="0"/>
              </a:rPr>
              <a:t>захист</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надаються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безкоштовно</a:t>
            </a:r>
            <a:r>
              <a:rPr lang="ru-RU"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7206" y="2134745"/>
            <a:ext cx="2381985" cy="1341355"/>
          </a:xfrm>
          <a:prstGeom prst="rect">
            <a:avLst/>
          </a:prstGeom>
          <a:effectLst>
            <a:softEdge rad="63500"/>
          </a:effectLst>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99539" y="2255864"/>
            <a:ext cx="1646001" cy="2194668"/>
          </a:xfrm>
          <a:prstGeom prst="rect">
            <a:avLst/>
          </a:prstGeom>
          <a:effectLst>
            <a:softEdge rad="63500"/>
          </a:effectLst>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7206" y="3598694"/>
            <a:ext cx="2381985" cy="3175980"/>
          </a:xfrm>
          <a:prstGeom prst="rect">
            <a:avLst/>
          </a:prstGeom>
          <a:effectLst>
            <a:softEdge rad="63500"/>
          </a:effectLst>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9539" y="4580007"/>
            <a:ext cx="1646001" cy="2194667"/>
          </a:xfrm>
          <a:prstGeom prst="rect">
            <a:avLst/>
          </a:prstGeom>
          <a:effectLst>
            <a:softEdge rad="63500"/>
          </a:effectLst>
        </p:spPr>
      </p:pic>
    </p:spTree>
    <p:extLst>
      <p:ext uri="{BB962C8B-B14F-4D97-AF65-F5344CB8AC3E}">
        <p14:creationId xmlns:p14="http://schemas.microsoft.com/office/powerpoint/2010/main" val="11595029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Співпраця з благодійними фондами</a:t>
            </a:r>
            <a:endParaRPr lang="en-US" dirty="0"/>
          </a:p>
        </p:txBody>
      </p:sp>
      <p:sp>
        <p:nvSpPr>
          <p:cNvPr id="4" name="Прямоугольник 3"/>
          <p:cNvSpPr/>
          <p:nvPr/>
        </p:nvSpPr>
        <p:spPr>
          <a:xfrm>
            <a:off x="5535660" y="2878754"/>
            <a:ext cx="6132443" cy="2862322"/>
          </a:xfrm>
          <a:prstGeom prst="rect">
            <a:avLst/>
          </a:prstGeom>
        </p:spPr>
        <p:txBody>
          <a:bodyPr wrap="square">
            <a:spAutoFit/>
          </a:bodyPr>
          <a:lstStyle/>
          <a:p>
            <a:pPr algn="just">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-У лютому БФ «</a:t>
            </a:r>
            <a:r>
              <a:rPr lang="ru-RU" dirty="0" err="1">
                <a:latin typeface="Times New Roman" panose="02020603050405020304" pitchFamily="18" charset="0"/>
                <a:ea typeface="Calibri" panose="020F0502020204030204" pitchFamily="34" charset="0"/>
                <a:cs typeface="Times New Roman" panose="02020603050405020304" pitchFamily="18" charset="0"/>
              </a:rPr>
              <a:t>Трінгль</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Женерасьон</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Юмонітер</a:t>
            </a:r>
            <a:r>
              <a:rPr lang="ru-RU" dirty="0">
                <a:latin typeface="Times New Roman" panose="02020603050405020304" pitchFamily="18" charset="0"/>
                <a:ea typeface="Calibri" panose="020F0502020204030204" pitchFamily="34" charset="0"/>
                <a:cs typeface="Times New Roman" panose="02020603050405020304" pitchFamily="18" charset="0"/>
              </a:rPr>
              <a:t>» передав для 135 </a:t>
            </a:r>
            <a:r>
              <a:rPr lang="ru-RU" dirty="0" err="1">
                <a:latin typeface="Times New Roman" panose="02020603050405020304" pitchFamily="18" charset="0"/>
                <a:ea typeface="Calibri" panose="020F0502020204030204" pitchFamily="34" charset="0"/>
                <a:cs typeface="Times New Roman" panose="02020603050405020304" pitchFamily="18" charset="0"/>
              </a:rPr>
              <a:t>осіб</a:t>
            </a:r>
            <a:r>
              <a:rPr lang="ru-RU" dirty="0">
                <a:latin typeface="Times New Roman" panose="02020603050405020304" pitchFamily="18" charset="0"/>
                <a:ea typeface="Calibri" panose="020F0502020204030204" pitchFamily="34" charset="0"/>
                <a:cs typeface="Times New Roman" panose="02020603050405020304" pitchFamily="18" charset="0"/>
              </a:rPr>
              <a:t> з числа ВПО </a:t>
            </a:r>
            <a:r>
              <a:rPr lang="ru-RU" dirty="0" err="1">
                <a:latin typeface="Times New Roman" panose="02020603050405020304" pitchFamily="18" charset="0"/>
                <a:ea typeface="Calibri" panose="020F0502020204030204" pitchFamily="34" charset="0"/>
                <a:cs typeface="Times New Roman" panose="02020603050405020304" pitchFamily="18" charset="0"/>
              </a:rPr>
              <a:t>одяг</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зимові</a:t>
            </a:r>
            <a:r>
              <a:rPr lang="ru-RU" dirty="0">
                <a:latin typeface="Times New Roman" panose="02020603050405020304" pitchFamily="18" charset="0"/>
                <a:ea typeface="Calibri" panose="020F0502020204030204" pitchFamily="34" charset="0"/>
                <a:cs typeface="Times New Roman" panose="02020603050405020304" pitchFamily="18" charset="0"/>
              </a:rPr>
              <a:t> куртки, шапки, </a:t>
            </a:r>
            <a:r>
              <a:rPr lang="ru-RU" dirty="0" err="1">
                <a:latin typeface="Times New Roman" panose="02020603050405020304" pitchFamily="18" charset="0"/>
                <a:ea typeface="Calibri" panose="020F0502020204030204" pitchFamily="34" charset="0"/>
                <a:cs typeface="Times New Roman" panose="02020603050405020304" pitchFamily="18" charset="0"/>
              </a:rPr>
              <a:t>шарфи</a:t>
            </a:r>
            <a:r>
              <a:rPr lang="ru-RU" dirty="0">
                <a:latin typeface="Times New Roman" panose="02020603050405020304" pitchFamily="18" charset="0"/>
                <a:ea typeface="Calibri" panose="020F0502020204030204" pitchFamily="34" charset="0"/>
                <a:cs typeface="Times New Roman" panose="02020603050405020304" pitchFamily="18" charset="0"/>
              </a:rPr>
              <a:t>, носки та </a:t>
            </a:r>
            <a:r>
              <a:rPr lang="ru-RU" dirty="0" err="1">
                <a:latin typeface="Times New Roman" panose="02020603050405020304" pitchFamily="18" charset="0"/>
                <a:ea typeface="Calibri" panose="020F0502020204030204" pitchFamily="34" charset="0"/>
                <a:cs typeface="Times New Roman" panose="02020603050405020304" pitchFamily="18" charset="0"/>
              </a:rPr>
              <a:t>взуття</a:t>
            </a:r>
            <a:r>
              <a:rPr lang="ru-RU"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a:t>
            </a:r>
            <a:r>
              <a:rPr lang="en-US" dirty="0" err="1">
                <a:latin typeface="Times New Roman" panose="02020603050405020304" pitchFamily="18" charset="0"/>
                <a:ea typeface="Calibri" panose="020F0502020204030204" pitchFamily="34" charset="0"/>
                <a:cs typeface="Times New Roman" panose="02020603050405020304" pitchFamily="18" charset="0"/>
              </a:rPr>
              <a:t>Вже</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другий</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рік</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поспіль</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Чумаківська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територіальна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громада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отрим</a:t>
            </a:r>
            <a:r>
              <a:rPr lang="uk-UA" dirty="0" err="1">
                <a:latin typeface="Times New Roman" panose="02020603050405020304" pitchFamily="18" charset="0"/>
                <a:ea typeface="Calibri" panose="020F0502020204030204" pitchFamily="34" charset="0"/>
                <a:cs typeface="Times New Roman" panose="02020603050405020304" pitchFamily="18" charset="0"/>
              </a:rPr>
              <a:t>ала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насіння</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овочів</a:t>
            </a:r>
            <a:r>
              <a:rPr lang="en-US" dirty="0">
                <a:latin typeface="Times New Roman" panose="02020603050405020304" pitchFamily="18" charset="0"/>
                <a:ea typeface="Calibri" panose="020F0502020204030204" pitchFamily="34" charset="0"/>
                <a:cs typeface="Times New Roman" panose="02020603050405020304" pitchFamily="18" charset="0"/>
              </a:rPr>
              <a:t> в </a:t>
            </a:r>
            <a:r>
              <a:rPr lang="en-US" dirty="0" err="1">
                <a:latin typeface="Times New Roman" panose="02020603050405020304" pitchFamily="18" charset="0"/>
                <a:ea typeface="Calibri" panose="020F0502020204030204" pitchFamily="34" charset="0"/>
                <a:cs typeface="Times New Roman" panose="02020603050405020304" pitchFamily="18" charset="0"/>
              </a:rPr>
              <a:t>рамках</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ініціативи</a:t>
            </a:r>
            <a:r>
              <a:rPr lang="en-US" dirty="0">
                <a:latin typeface="Times New Roman" panose="02020603050405020304" pitchFamily="18" charset="0"/>
                <a:ea typeface="Calibri" panose="020F0502020204030204" pitchFamily="34" charset="0"/>
                <a:cs typeface="Times New Roman" panose="02020603050405020304" pitchFamily="18" charset="0"/>
              </a:rPr>
              <a:t> "НАСІННЯ ПЕРЕМОГИ«</a:t>
            </a:r>
            <a:r>
              <a:rPr lang="uk-UA"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проєкту</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b="1" dirty="0">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2"/>
              </a:rPr>
              <a:t>#</a:t>
            </a:r>
            <a:r>
              <a:rPr lang="en-US" b="1" dirty="0" err="1">
                <a:solidFill>
                  <a:srgbClr val="0000FF"/>
                </a:solidFill>
                <a:latin typeface="Times New Roman" panose="02020603050405020304" pitchFamily="18" charset="0"/>
                <a:ea typeface="Calibri" panose="020F0502020204030204" pitchFamily="34" charset="0"/>
                <a:cs typeface="Times New Roman" panose="02020603050405020304" pitchFamily="18" charset="0"/>
                <a:hlinkClick r:id="rId2"/>
              </a:rPr>
              <a:t>Згуртовані_громади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який</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реалізує</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Всеукраїнська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асоціація</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громад</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за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підтримки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Програми</a:t>
            </a:r>
            <a:r>
              <a:rPr lang="en-US" dirty="0">
                <a:latin typeface="Times New Roman" panose="02020603050405020304" pitchFamily="18" charset="0"/>
                <a:ea typeface="Calibri" panose="020F0502020204030204" pitchFamily="34" charset="0"/>
                <a:cs typeface="Times New Roman" panose="02020603050405020304" pitchFamily="18" charset="0"/>
              </a:rPr>
              <a:t> USAID з </a:t>
            </a:r>
            <a:r>
              <a:rPr lang="en-US" dirty="0" err="1">
                <a:latin typeface="Times New Roman" panose="02020603050405020304" pitchFamily="18" charset="0"/>
                <a:ea typeface="Calibri" panose="020F0502020204030204" pitchFamily="34" charset="0"/>
                <a:cs typeface="Times New Roman" panose="02020603050405020304" pitchFamily="18" charset="0"/>
              </a:rPr>
              <a:t>аграрного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та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сільського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розвитку</a:t>
            </a:r>
            <a:r>
              <a:rPr lang="en-US" dirty="0">
                <a:latin typeface="Times New Roman" panose="02020603050405020304" pitchFamily="18" charset="0"/>
                <a:ea typeface="Calibri" panose="020F0502020204030204" pitchFamily="34" charset="0"/>
                <a:cs typeface="Times New Roman" panose="02020603050405020304" pitchFamily="18" charset="0"/>
              </a:rPr>
              <a:t> (АГРО). </a:t>
            </a:r>
            <a:r>
              <a:rPr lang="uk-UA" dirty="0">
                <a:latin typeface="Times New Roman" panose="02020603050405020304" pitchFamily="18" charset="0"/>
                <a:ea typeface="Calibri" panose="020F0502020204030204" pitchFamily="34" charset="0"/>
                <a:cs typeface="Times New Roman" panose="02020603050405020304" pitchFamily="18" charset="0"/>
              </a:rPr>
              <a:t>У квітні місяці 65 родин ВПО отримали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насіння</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овочевої</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групи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огірки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морква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петрушка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та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томати</a:t>
            </a: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uk-UA"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0189" y="3221858"/>
            <a:ext cx="1889413" cy="2519218"/>
          </a:xfrm>
          <a:prstGeom prst="rect">
            <a:avLst/>
          </a:prstGeom>
          <a:effectLst>
            <a:softEdge rad="6350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64013" y="3221858"/>
            <a:ext cx="1889414" cy="2519218"/>
          </a:xfrm>
          <a:prstGeom prst="rect">
            <a:avLst/>
          </a:prstGeom>
          <a:effectLst>
            <a:softEdge rad="6350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3429000" y="3221858"/>
            <a:ext cx="1413164" cy="2509503"/>
          </a:xfrm>
          <a:prstGeom prst="rect">
            <a:avLst/>
          </a:prstGeom>
          <a:effectLst>
            <a:softEdge rad="63500"/>
          </a:effectLst>
        </p:spPr>
      </p:pic>
    </p:spTree>
    <p:extLst>
      <p:ext uri="{BB962C8B-B14F-4D97-AF65-F5344CB8AC3E}">
        <p14:creationId xmlns:p14="http://schemas.microsoft.com/office/powerpoint/2010/main" val="336642720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Співпраця з благодійними фондами</a:t>
            </a:r>
            <a:endParaRPr lang="en-US" dirty="0"/>
          </a:p>
        </p:txBody>
      </p:sp>
      <p:sp>
        <p:nvSpPr>
          <p:cNvPr id="4" name="Прямоугольник 3"/>
          <p:cNvSpPr/>
          <p:nvPr/>
        </p:nvSpPr>
        <p:spPr>
          <a:xfrm>
            <a:off x="7921486" y="2904143"/>
            <a:ext cx="3339548" cy="2800767"/>
          </a:xfrm>
          <a:prstGeom prst="rect">
            <a:avLst/>
          </a:prstGeom>
        </p:spPr>
        <p:txBody>
          <a:bodyPr wrap="square">
            <a:spAutoFit/>
          </a:bodyPr>
          <a:lstStyle/>
          <a:p>
            <a:pPr algn="just">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- 25 квітня завдяки новому партнеру Чумаківської громади – Благодійному фонду «</a:t>
            </a:r>
            <a:r>
              <a:rPr lang="en-US" dirty="0">
                <a:latin typeface="Times New Roman" panose="02020603050405020304" pitchFamily="18" charset="0"/>
                <a:ea typeface="Calibri" panose="020F0502020204030204" pitchFamily="34" charset="0"/>
                <a:cs typeface="Times New Roman" panose="02020603050405020304" pitchFamily="18" charset="0"/>
              </a:rPr>
              <a:t>RISE OF UKRAINE</a:t>
            </a:r>
            <a:r>
              <a:rPr lang="uk-UA" dirty="0">
                <a:latin typeface="Times New Roman" panose="02020603050405020304" pitchFamily="18" charset="0"/>
                <a:ea typeface="Calibri" panose="020F0502020204030204" pitchFamily="34" charset="0"/>
                <a:cs typeface="Times New Roman" panose="02020603050405020304" pitchFamily="18" charset="0"/>
              </a:rPr>
              <a:t>» -  п'ятнадцять багатодітних сімей із сіл Чумаки і Маївка отримали обігрівачі. </a:t>
            </a:r>
            <a:r>
              <a:rPr lang="ru-RU" dirty="0" err="1">
                <a:latin typeface="Times New Roman" panose="02020603050405020304" pitchFamily="18" charset="0"/>
                <a:ea typeface="Calibri" panose="020F0502020204030204" pitchFamily="34" charset="0"/>
                <a:cs typeface="Times New Roman" panose="02020603050405020304" pitchFamily="18" charset="0"/>
              </a:rPr>
              <a:t>Серед</a:t>
            </a:r>
            <a:r>
              <a:rPr lang="ru-RU" dirty="0">
                <a:latin typeface="Times New Roman" panose="02020603050405020304" pitchFamily="18" charset="0"/>
                <a:ea typeface="Calibri" panose="020F0502020204030204" pitchFamily="34" charset="0"/>
                <a:cs typeface="Times New Roman" panose="02020603050405020304" pitchFamily="18" charset="0"/>
              </a:rPr>
              <a:t> них і велика родина </a:t>
            </a:r>
            <a:r>
              <a:rPr lang="ru-RU" dirty="0" err="1">
                <a:latin typeface="Times New Roman" panose="02020603050405020304" pitchFamily="18" charset="0"/>
                <a:ea typeface="Calibri" panose="020F0502020204030204" pitchFamily="34" charset="0"/>
                <a:cs typeface="Times New Roman" panose="02020603050405020304" pitchFamily="18" charset="0"/>
              </a:rPr>
              <a:t>із</a:t>
            </a:r>
            <a:r>
              <a:rPr lang="ru-RU" dirty="0">
                <a:latin typeface="Times New Roman" panose="02020603050405020304" pitchFamily="18" charset="0"/>
                <a:ea typeface="Calibri" panose="020F0502020204030204" pitchFamily="34" charset="0"/>
                <a:cs typeface="Times New Roman" panose="02020603050405020304" pitchFamily="18" charset="0"/>
              </a:rPr>
              <a:t> числа </a:t>
            </a:r>
            <a:r>
              <a:rPr lang="ru-RU" dirty="0" err="1">
                <a:latin typeface="Times New Roman" panose="02020603050405020304" pitchFamily="18" charset="0"/>
                <a:ea typeface="Calibri" panose="020F0502020204030204" pitchFamily="34" charset="0"/>
                <a:cs typeface="Times New Roman" panose="02020603050405020304" pitchFamily="18" charset="0"/>
              </a:rPr>
              <a:t>внутрішньо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переміщених</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осіб</a:t>
            </a:r>
            <a:r>
              <a:rPr lang="ru-RU"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893" y="2769146"/>
            <a:ext cx="1769400" cy="3070762"/>
          </a:xfrm>
          <a:prstGeom prst="rect">
            <a:avLst/>
          </a:prstGeom>
          <a:effectLst>
            <a:softEdge rad="63500"/>
          </a:effectLst>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15348" y="2769146"/>
            <a:ext cx="1729223" cy="3070762"/>
          </a:xfrm>
          <a:prstGeom prst="rect">
            <a:avLst/>
          </a:prstGeom>
          <a:effectLst>
            <a:softEdge rad="63500"/>
          </a:effectLst>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6437" y="2769146"/>
            <a:ext cx="1729223" cy="3070762"/>
          </a:xfrm>
          <a:prstGeom prst="rect">
            <a:avLst/>
          </a:prstGeom>
          <a:effectLst>
            <a:softEdge rad="63500"/>
          </a:effectLst>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97526" y="2769146"/>
            <a:ext cx="1729223" cy="3070762"/>
          </a:xfrm>
          <a:prstGeom prst="rect">
            <a:avLst/>
          </a:prstGeom>
          <a:effectLst>
            <a:softEdge rad="63500"/>
          </a:effectLst>
        </p:spPr>
      </p:pic>
    </p:spTree>
    <p:extLst>
      <p:ext uri="{BB962C8B-B14F-4D97-AF65-F5344CB8AC3E}">
        <p14:creationId xmlns:p14="http://schemas.microsoft.com/office/powerpoint/2010/main" val="29047616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Співпраця з благодійними фондами</a:t>
            </a:r>
            <a:endParaRPr lang="en-US" dirty="0"/>
          </a:p>
        </p:txBody>
      </p:sp>
      <p:sp>
        <p:nvSpPr>
          <p:cNvPr id="4" name="Прямоугольник 3"/>
          <p:cNvSpPr/>
          <p:nvPr/>
        </p:nvSpPr>
        <p:spPr>
          <a:xfrm>
            <a:off x="5642113" y="2319133"/>
            <a:ext cx="6096000" cy="4247317"/>
          </a:xfrm>
          <a:prstGeom prst="rect">
            <a:avLst/>
          </a:prstGeom>
        </p:spPr>
        <p:txBody>
          <a:bodyPr>
            <a:spAutoFit/>
          </a:bodyPr>
          <a:lstStyle/>
          <a:p>
            <a:pPr algn="just">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Навесні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Чумаківська</a:t>
            </a:r>
            <a:r>
              <a:rPr lang="ru-RU" dirty="0">
                <a:latin typeface="Times New Roman" panose="02020603050405020304" pitchFamily="18" charset="0"/>
                <a:ea typeface="Calibri" panose="020F0502020204030204" pitchFamily="34" charset="0"/>
                <a:cs typeface="Times New Roman" panose="02020603050405020304" pitchFamily="18" charset="0"/>
              </a:rPr>
              <a:t> громада </a:t>
            </a:r>
            <a:r>
              <a:rPr lang="ru-RU" dirty="0" err="1">
                <a:latin typeface="Times New Roman" panose="02020603050405020304" pitchFamily="18" charset="0"/>
                <a:ea typeface="Calibri" panose="020F0502020204030204" pitchFamily="34" charset="0"/>
                <a:cs typeface="Times New Roman" panose="02020603050405020304" pitchFamily="18" charset="0"/>
              </a:rPr>
              <a:t>отримала</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благодійн</a:t>
            </a:r>
            <a:r>
              <a:rPr lang="uk-UA" dirty="0">
                <a:latin typeface="Times New Roman" panose="02020603050405020304" pitchFamily="18" charset="0"/>
                <a:ea typeface="Calibri" panose="020F0502020204030204" pitchFamily="34" charset="0"/>
                <a:cs typeface="Times New Roman" panose="02020603050405020304" pitchFamily="18" charset="0"/>
              </a:rPr>
              <a:t>у</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допомог</a:t>
            </a:r>
            <a:r>
              <a:rPr lang="uk-UA" dirty="0">
                <a:latin typeface="Times New Roman" panose="02020603050405020304" pitchFamily="18" charset="0"/>
                <a:ea typeface="Calibri" panose="020F0502020204030204" pitchFamily="34" charset="0"/>
                <a:cs typeface="Times New Roman" panose="02020603050405020304" pitchFamily="18" charset="0"/>
              </a:rPr>
              <a:t>у</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від</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uk-UA" dirty="0">
                <a:latin typeface="Times New Roman" panose="02020603050405020304" pitchFamily="18" charset="0"/>
                <a:ea typeface="Calibri" panose="020F0502020204030204" pitchFamily="34" charset="0"/>
                <a:cs typeface="Times New Roman" panose="02020603050405020304" pitchFamily="18" charset="0"/>
              </a:rPr>
              <a:t>Міністерства закордонних справ </a:t>
            </a:r>
            <a:r>
              <a:rPr lang="ru-RU" dirty="0" err="1">
                <a:latin typeface="Times New Roman" panose="02020603050405020304" pitchFamily="18" charset="0"/>
                <a:ea typeface="Calibri" panose="020F0502020204030204" pitchFamily="34" charset="0"/>
                <a:cs typeface="Times New Roman" panose="02020603050405020304" pitchFamily="18" charset="0"/>
              </a:rPr>
              <a:t>Чеської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Республіки</a:t>
            </a:r>
            <a:r>
              <a:rPr lang="uk-UA" dirty="0">
                <a:latin typeface="Times New Roman" panose="02020603050405020304" pitchFamily="18" charset="0"/>
                <a:ea typeface="Calibri" panose="020F0502020204030204" pitchFamily="34" charset="0"/>
                <a:cs typeface="Times New Roman" panose="02020603050405020304" pitchFamily="18" charset="0"/>
              </a:rPr>
              <a:t>:</a:t>
            </a:r>
            <a:r>
              <a:rPr lang="ru-RU" dirty="0">
                <a:latin typeface="Times New Roman" panose="02020603050405020304" pitchFamily="18" charset="0"/>
                <a:ea typeface="Calibri" panose="020F0502020204030204" pitchFamily="34" charset="0"/>
                <a:cs typeface="Times New Roman" panose="02020603050405020304" pitchFamily="18" charset="0"/>
              </a:rPr>
              <a:t> газов</a:t>
            </a:r>
            <a:r>
              <a:rPr lang="uk-UA" dirty="0">
                <a:latin typeface="Times New Roman" panose="02020603050405020304" pitchFamily="18" charset="0"/>
                <a:ea typeface="Calibri" panose="020F0502020204030204" pitchFamily="34" charset="0"/>
                <a:cs typeface="Times New Roman" panose="02020603050405020304" pitchFamily="18" charset="0"/>
              </a:rPr>
              <a:t>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обігрівачі</a:t>
            </a:r>
            <a:r>
              <a:rPr lang="ru-RU" dirty="0">
                <a:latin typeface="Times New Roman" panose="02020603050405020304" pitchFamily="18" charset="0"/>
                <a:ea typeface="Calibri" panose="020F0502020204030204" pitchFamily="34" charset="0"/>
                <a:cs typeface="Times New Roman" panose="02020603050405020304" pitchFamily="18" charset="0"/>
              </a:rPr>
              <a:t> та пропан –бутанов</a:t>
            </a:r>
            <a:r>
              <a:rPr lang="uk-UA" dirty="0">
                <a:latin typeface="Times New Roman" panose="02020603050405020304" pitchFamily="18" charset="0"/>
                <a:ea typeface="Calibri" panose="020F0502020204030204" pitchFamily="34" charset="0"/>
                <a:cs typeface="Times New Roman" panose="02020603050405020304" pitchFamily="18" charset="0"/>
              </a:rPr>
              <a:t>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балон</a:t>
            </a:r>
            <a:r>
              <a:rPr lang="uk-UA" dirty="0">
                <a:latin typeface="Times New Roman" panose="02020603050405020304" pitchFamily="18" charset="0"/>
                <a:ea typeface="Calibri" panose="020F0502020204030204" pitchFamily="34" charset="0"/>
                <a:cs typeface="Times New Roman" panose="02020603050405020304" pitchFamily="18" charset="0"/>
              </a:rPr>
              <a:t>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зі</a:t>
            </a:r>
            <a:r>
              <a:rPr lang="ru-RU" dirty="0">
                <a:latin typeface="Times New Roman" panose="02020603050405020304" pitchFamily="18" charset="0"/>
                <a:ea typeface="Calibri" panose="020F0502020204030204" pitchFamily="34" charset="0"/>
                <a:cs typeface="Times New Roman" panose="02020603050405020304" pitchFamily="18" charset="0"/>
              </a:rPr>
              <a:t> шлангом і регулятором</a:t>
            </a:r>
            <a:r>
              <a:rPr lang="uk-UA" dirty="0">
                <a:latin typeface="Times New Roman" panose="02020603050405020304" pitchFamily="18" charset="0"/>
                <a:ea typeface="Calibri" panose="020F0502020204030204" pitchFamily="34" charset="0"/>
                <a:cs typeface="Times New Roman" panose="02020603050405020304" pitchFamily="18" charset="0"/>
              </a:rPr>
              <a:t> у кількості 498 шт.  Відповідно до рішення сільської ради отримувачами цієї гуманітарної допомоги визначені такі категорії населення: внутрішньо переміщені особи, сім’ї, які потрапили у складні життєві обставини, родини військовослужбовців, учасники бойових дій, ветерани війни, особи з інвалідністю та родини, які виховують дитину з інвалідністю. </a:t>
            </a:r>
            <a:r>
              <a:rPr lang="ru-RU" dirty="0">
                <a:latin typeface="Times New Roman" panose="02020603050405020304" pitchFamily="18" charset="0"/>
                <a:ea typeface="Calibri" panose="020F0502020204030204" pitchFamily="34" charset="0"/>
                <a:cs typeface="Times New Roman" panose="02020603050405020304" pitchFamily="18" charset="0"/>
              </a:rPr>
              <a:t>25 </a:t>
            </a:r>
            <a:r>
              <a:rPr lang="ru-RU" dirty="0" err="1">
                <a:latin typeface="Times New Roman" panose="02020603050405020304" pitchFamily="18" charset="0"/>
                <a:ea typeface="Calibri" panose="020F0502020204030204" pitchFamily="34" charset="0"/>
                <a:cs typeface="Times New Roman" panose="02020603050405020304" pitchFamily="18" charset="0"/>
              </a:rPr>
              <a:t>травня</a:t>
            </a:r>
            <a:r>
              <a:rPr lang="ru-RU" dirty="0">
                <a:latin typeface="Times New Roman" panose="02020603050405020304" pitchFamily="18" charset="0"/>
                <a:ea typeface="Calibri" panose="020F0502020204030204" pitchFamily="34" charset="0"/>
                <a:cs typeface="Times New Roman" panose="02020603050405020304" pitchFamily="18" charset="0"/>
              </a:rPr>
              <a:t>, у перший день </a:t>
            </a:r>
            <a:r>
              <a:rPr lang="ru-RU" dirty="0" err="1">
                <a:latin typeface="Times New Roman" panose="02020603050405020304" pitchFamily="18" charset="0"/>
                <a:ea typeface="Calibri" panose="020F0502020204030204" pitchFamily="34" charset="0"/>
                <a:cs typeface="Times New Roman" panose="02020603050405020304" pitchFamily="18" charset="0"/>
              </a:rPr>
              <a:t>роздачі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приладів</a:t>
            </a:r>
            <a:r>
              <a:rPr lang="ru-RU" dirty="0">
                <a:latin typeface="Times New Roman" panose="02020603050405020304" pitchFamily="18" charset="0"/>
                <a:ea typeface="Calibri" panose="020F0502020204030204" pitchFamily="34" charset="0"/>
                <a:cs typeface="Times New Roman" panose="02020603050405020304" pitchFamily="18" charset="0"/>
              </a:rPr>
              <a:t> до Чумаківської </a:t>
            </a:r>
            <a:r>
              <a:rPr lang="ru-RU" dirty="0" err="1">
                <a:latin typeface="Times New Roman" panose="02020603050405020304" pitchFamily="18" charset="0"/>
                <a:ea typeface="Calibri" panose="020F0502020204030204" pitchFamily="34" charset="0"/>
                <a:cs typeface="Times New Roman" panose="02020603050405020304" pitchFamily="18" charset="0"/>
              </a:rPr>
              <a:t>територіальної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громади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завітали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Ладіслав</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Горак</a:t>
            </a:r>
            <a:r>
              <a:rPr lang="ru-RU" dirty="0">
                <a:latin typeface="Times New Roman" panose="02020603050405020304" pitchFamily="18" charset="0"/>
                <a:ea typeface="Calibri" panose="020F0502020204030204" pitchFamily="34" charset="0"/>
                <a:cs typeface="Times New Roman" panose="02020603050405020304" pitchFamily="18" charset="0"/>
              </a:rPr>
              <a:t>, перший </a:t>
            </a:r>
            <a:r>
              <a:rPr lang="ru-RU" dirty="0" err="1">
                <a:latin typeface="Times New Roman" panose="02020603050405020304" pitchFamily="18" charset="0"/>
                <a:ea typeface="Calibri" panose="020F0502020204030204" pitchFamily="34" charset="0"/>
                <a:cs typeface="Times New Roman" panose="02020603050405020304" pitchFamily="18" charset="0"/>
              </a:rPr>
              <a:t>секретар</a:t>
            </a:r>
            <a:r>
              <a:rPr lang="ru-RU" dirty="0">
                <a:latin typeface="Times New Roman" panose="02020603050405020304" pitchFamily="18" charset="0"/>
                <a:ea typeface="Calibri" panose="020F0502020204030204" pitchFamily="34" charset="0"/>
                <a:cs typeface="Times New Roman" panose="02020603050405020304" pitchFamily="18" charset="0"/>
              </a:rPr>
              <a:t>, дипломат по </a:t>
            </a:r>
            <a:r>
              <a:rPr lang="ru-RU" dirty="0" err="1">
                <a:latin typeface="Times New Roman" panose="02020603050405020304" pitchFamily="18" charset="0"/>
                <a:ea typeface="Calibri" panose="020F0502020204030204" pitchFamily="34" charset="0"/>
                <a:cs typeface="Times New Roman" panose="02020603050405020304" pitchFamily="18" charset="0"/>
              </a:rPr>
              <a:t>співпраці</a:t>
            </a:r>
            <a:r>
              <a:rPr lang="ru-RU" dirty="0">
                <a:latin typeface="Times New Roman" panose="02020603050405020304" pitchFamily="18" charset="0"/>
                <a:ea typeface="Calibri" panose="020F0502020204030204" pitchFamily="34" charset="0"/>
                <a:cs typeface="Times New Roman" panose="02020603050405020304" pitchFamily="18" charset="0"/>
              </a:rPr>
              <a:t> з </a:t>
            </a:r>
            <a:r>
              <a:rPr lang="ru-RU" dirty="0" err="1">
                <a:latin typeface="Times New Roman" panose="02020603050405020304" pitchFamily="18" charset="0"/>
                <a:ea typeface="Calibri" panose="020F0502020204030204" pitchFamily="34" charset="0"/>
                <a:cs typeface="Times New Roman" panose="02020603050405020304" pitchFamily="18" charset="0"/>
              </a:rPr>
              <a:t>Дніпропетровською</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областю</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Посольства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Чеської</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Республіки</a:t>
            </a:r>
            <a:r>
              <a:rPr lang="en-US" dirty="0">
                <a:latin typeface="Times New Roman" panose="02020603050405020304" pitchFamily="18" charset="0"/>
                <a:ea typeface="Calibri" panose="020F0502020204030204" pitchFamily="34" charset="0"/>
                <a:cs typeface="Times New Roman" panose="02020603050405020304" pitchFamily="18" charset="0"/>
              </a:rPr>
              <a:t> в </a:t>
            </a:r>
            <a:r>
              <a:rPr lang="en-US" dirty="0" err="1">
                <a:latin typeface="Times New Roman" panose="02020603050405020304" pitchFamily="18" charset="0"/>
                <a:ea typeface="Calibri" panose="020F0502020204030204" pitchFamily="34" charset="0"/>
                <a:cs typeface="Times New Roman" panose="02020603050405020304" pitchFamily="18" charset="0"/>
              </a:rPr>
              <a:t>Україні</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та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Наталія</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Андрєєва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менеджера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проектів</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Посольства</a:t>
            </a: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4096" y="2571354"/>
            <a:ext cx="2356704" cy="1767528"/>
          </a:xfrm>
          <a:prstGeom prst="rect">
            <a:avLst/>
          </a:prstGeom>
          <a:effectLst>
            <a:softEdge rad="63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94601" y="4520021"/>
            <a:ext cx="1676953" cy="2235937"/>
          </a:xfrm>
          <a:prstGeom prst="rect">
            <a:avLst/>
          </a:prstGeom>
          <a:effectLst>
            <a:softEdge rad="635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2341" y="4520021"/>
            <a:ext cx="1693850" cy="2258466"/>
          </a:xfrm>
          <a:prstGeom prst="rect">
            <a:avLst/>
          </a:prstGeom>
          <a:effectLst>
            <a:softEdge rad="63500"/>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18471" y="4520022"/>
            <a:ext cx="1693850" cy="2258466"/>
          </a:xfrm>
          <a:prstGeom prst="rect">
            <a:avLst/>
          </a:prstGeom>
          <a:effectLst>
            <a:softEdge rad="63500"/>
          </a:effectLst>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76769" y="2574559"/>
            <a:ext cx="2352432" cy="1764324"/>
          </a:xfrm>
          <a:prstGeom prst="rect">
            <a:avLst/>
          </a:prstGeom>
          <a:effectLst>
            <a:softEdge rad="63500"/>
          </a:effectLst>
        </p:spPr>
      </p:pic>
    </p:spTree>
    <p:extLst>
      <p:ext uri="{BB962C8B-B14F-4D97-AF65-F5344CB8AC3E}">
        <p14:creationId xmlns:p14="http://schemas.microsoft.com/office/powerpoint/2010/main" val="336750622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Співпраця з благодійними фондами</a:t>
            </a:r>
            <a:endParaRPr lang="en-US" dirty="0"/>
          </a:p>
        </p:txBody>
      </p:sp>
      <p:sp>
        <p:nvSpPr>
          <p:cNvPr id="4" name="Прямоугольник 3"/>
          <p:cNvSpPr/>
          <p:nvPr/>
        </p:nvSpPr>
        <p:spPr>
          <a:xfrm>
            <a:off x="6431972" y="2528376"/>
            <a:ext cx="4481921" cy="3693319"/>
          </a:xfrm>
          <a:prstGeom prst="rect">
            <a:avLst/>
          </a:prstGeom>
        </p:spPr>
        <p:txBody>
          <a:bodyPr wrap="square">
            <a:spAutoFit/>
          </a:bodyPr>
          <a:lstStyle/>
          <a:p>
            <a:pPr algn="just"/>
            <a:r>
              <a:rPr lang="ru-RU" dirty="0">
                <a:latin typeface="Times New Roman" panose="02020603050405020304" pitchFamily="18" charset="0"/>
                <a:ea typeface="Calibri" panose="020F0502020204030204" pitchFamily="34" charset="0"/>
              </a:rPr>
              <a:t>-У 2024 р. </a:t>
            </a:r>
            <a:r>
              <a:rPr lang="ru-RU" dirty="0" err="1">
                <a:latin typeface="Times New Roman" panose="02020603050405020304" pitchFamily="18" charset="0"/>
                <a:ea typeface="Calibri" panose="020F0502020204030204" pitchFamily="34" charset="0"/>
              </a:rPr>
              <a:t>розпочалася</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співпраця</a:t>
            </a:r>
            <a:r>
              <a:rPr lang="ru-RU" dirty="0">
                <a:latin typeface="Times New Roman" panose="02020603050405020304" pitchFamily="18" charset="0"/>
                <a:ea typeface="Calibri" panose="020F0502020204030204" pitchFamily="34" charset="0"/>
              </a:rPr>
              <a:t> з </a:t>
            </a:r>
            <a:r>
              <a:rPr lang="ru-RU" dirty="0" err="1">
                <a:latin typeface="Times New Roman" panose="02020603050405020304" pitchFamily="18" charset="0"/>
                <a:ea typeface="Calibri" panose="020F0502020204030204" pitchFamily="34" charset="0"/>
              </a:rPr>
              <a:t>Благодійним</a:t>
            </a:r>
            <a:r>
              <a:rPr lang="ru-RU" dirty="0">
                <a:latin typeface="Times New Roman" panose="02020603050405020304" pitchFamily="18" charset="0"/>
                <a:ea typeface="Calibri" panose="020F0502020204030204" pitchFamily="34" charset="0"/>
              </a:rPr>
              <a:t> фондом «</a:t>
            </a:r>
            <a:r>
              <a:rPr lang="ru-RU" dirty="0" err="1">
                <a:latin typeface="Times New Roman" panose="02020603050405020304" pitchFamily="18" charset="0"/>
                <a:ea typeface="Calibri" panose="020F0502020204030204" pitchFamily="34" charset="0"/>
              </a:rPr>
              <a:t>Рішучі</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серця</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Протягом</a:t>
            </a:r>
            <a:r>
              <a:rPr lang="ru-RU" dirty="0">
                <a:latin typeface="Times New Roman" panose="02020603050405020304" pitchFamily="18" charset="0"/>
                <a:ea typeface="Calibri" panose="020F0502020204030204" pitchFamily="34" charset="0"/>
              </a:rPr>
              <a:t> року </a:t>
            </a:r>
            <a:r>
              <a:rPr lang="ru-RU" dirty="0" err="1">
                <a:latin typeface="Times New Roman" panose="02020603050405020304" pitchFamily="18" charset="0"/>
                <a:ea typeface="Calibri" panose="020F0502020204030204" pitchFamily="34" charset="0"/>
              </a:rPr>
              <a:t>керівник</a:t>
            </a:r>
            <a:r>
              <a:rPr lang="ru-RU" dirty="0">
                <a:latin typeface="Times New Roman" panose="02020603050405020304" pitchFamily="18" charset="0"/>
                <a:ea typeface="Calibri" panose="020F0502020204030204" pitchFamily="34" charset="0"/>
              </a:rPr>
              <a:t> БФ Ольга </a:t>
            </a:r>
            <a:r>
              <a:rPr lang="ru-RU" dirty="0" err="1">
                <a:latin typeface="Times New Roman" panose="02020603050405020304" pitchFamily="18" charset="0"/>
                <a:ea typeface="Calibri" panose="020F0502020204030204" pitchFamily="34" charset="0"/>
              </a:rPr>
              <a:t>Лоба</a:t>
            </a:r>
            <a:r>
              <a:rPr lang="ru-RU" dirty="0">
                <a:latin typeface="Times New Roman" panose="02020603050405020304" pitchFamily="18" charset="0"/>
                <a:ea typeface="Calibri" panose="020F0502020204030204" pitchFamily="34" charset="0"/>
              </a:rPr>
              <a:t> та </a:t>
            </a:r>
            <a:r>
              <a:rPr lang="ru-RU" dirty="0" err="1">
                <a:latin typeface="Times New Roman" panose="02020603050405020304" pitchFamily="18" charset="0"/>
                <a:ea typeface="Calibri" panose="020F0502020204030204" pitchFamily="34" charset="0"/>
              </a:rPr>
              <a:t>представники</a:t>
            </a:r>
            <a:r>
              <a:rPr lang="ru-RU" dirty="0">
                <a:latin typeface="Times New Roman" panose="02020603050405020304" pitchFamily="18" charset="0"/>
                <a:ea typeface="Calibri" panose="020F0502020204030204" pitchFamily="34" charset="0"/>
              </a:rPr>
              <a:t> фонду </a:t>
            </a:r>
            <a:r>
              <a:rPr lang="ru-RU" dirty="0" err="1">
                <a:latin typeface="Times New Roman" panose="02020603050405020304" pitchFamily="18" charset="0"/>
                <a:ea typeface="Calibri" panose="020F0502020204030204" pitchFamily="34" charset="0"/>
              </a:rPr>
              <a:t>декілька</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разів</a:t>
            </a:r>
            <a:r>
              <a:rPr lang="ru-RU" dirty="0">
                <a:latin typeface="Times New Roman" panose="02020603050405020304" pitchFamily="18" charset="0"/>
                <a:ea typeface="Calibri" panose="020F0502020204030204" pitchFamily="34" charset="0"/>
              </a:rPr>
              <a:t> надавали </a:t>
            </a:r>
            <a:r>
              <a:rPr lang="ru-RU" dirty="0" err="1">
                <a:latin typeface="Times New Roman" panose="02020603050405020304" pitchFamily="18" charset="0"/>
                <a:ea typeface="Calibri" panose="020F0502020204030204" pitchFamily="34" charset="0"/>
              </a:rPr>
              <a:t>гуманітарну</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допмогу</a:t>
            </a:r>
            <a:r>
              <a:rPr lang="ru-RU" dirty="0">
                <a:latin typeface="Times New Roman" panose="02020603050405020304" pitchFamily="18" charset="0"/>
                <a:ea typeface="Calibri" panose="020F0502020204030204" pitchFamily="34" charset="0"/>
              </a:rPr>
              <a:t> у </a:t>
            </a:r>
            <a:r>
              <a:rPr lang="ru-RU" dirty="0" err="1">
                <a:latin typeface="Times New Roman" panose="02020603050405020304" pitchFamily="18" charset="0"/>
                <a:ea typeface="Calibri" panose="020F0502020204030204" pitchFamily="34" charset="0"/>
              </a:rPr>
              <a:t>вигляді</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продуктових</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наборів</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памперсів</a:t>
            </a:r>
            <a:r>
              <a:rPr lang="ru-RU" dirty="0">
                <a:latin typeface="Times New Roman" panose="02020603050405020304" pitchFamily="18" charset="0"/>
                <a:ea typeface="Calibri" panose="020F0502020204030204" pitchFamily="34" charset="0"/>
              </a:rPr>
              <a:t> для </a:t>
            </a:r>
            <a:r>
              <a:rPr lang="ru-RU" dirty="0" err="1">
                <a:latin typeface="Times New Roman" panose="02020603050405020304" pitchFamily="18" charset="0"/>
                <a:ea typeface="Calibri" panose="020F0502020204030204" pitchFamily="34" charset="0"/>
              </a:rPr>
              <a:t>дітей</a:t>
            </a:r>
            <a:r>
              <a:rPr lang="ru-RU" dirty="0">
                <a:latin typeface="Times New Roman" panose="02020603050405020304" pitchFamily="18" charset="0"/>
                <a:ea typeface="Calibri" panose="020F0502020204030204" pitchFamily="34" charset="0"/>
              </a:rPr>
              <a:t> і </a:t>
            </a:r>
            <a:r>
              <a:rPr lang="ru-RU" dirty="0" err="1">
                <a:latin typeface="Times New Roman" panose="02020603050405020304" pitchFamily="18" charset="0"/>
                <a:ea typeface="Calibri" panose="020F0502020204030204" pitchFamily="34" charset="0"/>
              </a:rPr>
              <a:t>дорослих</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дитячого</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харчування</a:t>
            </a:r>
            <a:r>
              <a:rPr lang="ru-RU" dirty="0">
                <a:latin typeface="Times New Roman" panose="02020603050405020304" pitchFamily="18" charset="0"/>
                <a:ea typeface="Calibri" panose="020F0502020204030204" pitchFamily="34" charset="0"/>
              </a:rPr>
              <a:t> та </a:t>
            </a:r>
            <a:r>
              <a:rPr lang="ru-RU" dirty="0" err="1">
                <a:latin typeface="Times New Roman" panose="02020603050405020304" pitchFamily="18" charset="0"/>
                <a:ea typeface="Calibri" panose="020F0502020204030204" pitchFamily="34" charset="0"/>
              </a:rPr>
              <a:t>одягу</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тим</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категоріям</a:t>
            </a:r>
            <a:r>
              <a:rPr lang="ru-RU" dirty="0">
                <a:latin typeface="Times New Roman" panose="02020603050405020304" pitchFamily="18" charset="0"/>
                <a:ea typeface="Calibri" panose="020F0502020204030204" pitchFamily="34" charset="0"/>
              </a:rPr>
              <a:t> наших </a:t>
            </a:r>
            <a:r>
              <a:rPr lang="ru-RU" dirty="0" err="1">
                <a:latin typeface="Times New Roman" panose="02020603050405020304" pitchFamily="18" charset="0"/>
                <a:ea typeface="Calibri" panose="020F0502020204030204" pitchFamily="34" charset="0"/>
              </a:rPr>
              <a:t>жителів</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які</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потребують</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допомоги</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найбільше</a:t>
            </a:r>
            <a:r>
              <a:rPr lang="ru-RU" dirty="0">
                <a:latin typeface="Times New Roman" panose="02020603050405020304" pitchFamily="18" charset="0"/>
                <a:ea typeface="Calibri" panose="020F0502020204030204" pitchFamily="34" charset="0"/>
              </a:rPr>
              <a:t>: особи з </a:t>
            </a:r>
            <a:r>
              <a:rPr lang="ru-RU" dirty="0" err="1">
                <a:latin typeface="Times New Roman" panose="02020603050405020304" pitchFamily="18" charset="0"/>
                <a:ea typeface="Calibri" panose="020F0502020204030204" pitchFamily="34" charset="0"/>
              </a:rPr>
              <a:t>інвалідністю</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родини</a:t>
            </a:r>
            <a:r>
              <a:rPr lang="ru-RU" dirty="0">
                <a:latin typeface="Times New Roman" panose="02020603050405020304" pitchFamily="18" charset="0"/>
                <a:ea typeface="Calibri" panose="020F0502020204030204" pitchFamily="34" charset="0"/>
              </a:rPr>
              <a:t> з </a:t>
            </a:r>
            <a:r>
              <a:rPr lang="ru-RU" dirty="0" err="1">
                <a:latin typeface="Times New Roman" panose="02020603050405020304" pitchFamily="18" charset="0"/>
                <a:ea typeface="Calibri" panose="020F0502020204030204" pitchFamily="34" charset="0"/>
              </a:rPr>
              <a:t>дітьми</a:t>
            </a:r>
            <a:r>
              <a:rPr lang="ru-RU" dirty="0">
                <a:latin typeface="Times New Roman" panose="02020603050405020304" pitchFamily="18" charset="0"/>
                <a:ea typeface="Calibri" panose="020F0502020204030204" pitchFamily="34" charset="0"/>
              </a:rPr>
              <a:t> та з </a:t>
            </a:r>
            <a:r>
              <a:rPr lang="ru-RU" dirty="0" err="1">
                <a:latin typeface="Times New Roman" panose="02020603050405020304" pitchFamily="18" charset="0"/>
                <a:ea typeface="Calibri" panose="020F0502020204030204" pitchFamily="34" charset="0"/>
              </a:rPr>
              <a:t>важкохворими</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сім’ї</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що</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потрапили</a:t>
            </a:r>
            <a:r>
              <a:rPr lang="ru-RU" dirty="0">
                <a:latin typeface="Times New Roman" panose="02020603050405020304" pitchFamily="18" charset="0"/>
                <a:ea typeface="Calibri" panose="020F0502020204030204" pitchFamily="34" charset="0"/>
              </a:rPr>
              <a:t> в </a:t>
            </a:r>
            <a:r>
              <a:rPr lang="ru-RU" dirty="0" err="1">
                <a:latin typeface="Times New Roman" panose="02020603050405020304" pitchFamily="18" charset="0"/>
                <a:ea typeface="Calibri" panose="020F0502020204030204" pitchFamily="34" charset="0"/>
              </a:rPr>
              <a:t>складні</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життєві</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обставини</a:t>
            </a:r>
            <a:r>
              <a:rPr lang="ru-RU" dirty="0">
                <a:latin typeface="Times New Roman" panose="02020603050405020304" pitchFamily="18" charset="0"/>
                <a:ea typeface="Calibri" panose="020F0502020204030204" pitchFamily="34" charset="0"/>
              </a:rPr>
              <a:t>, а </a:t>
            </a:r>
            <a:r>
              <a:rPr lang="ru-RU" dirty="0" err="1">
                <a:latin typeface="Times New Roman" panose="02020603050405020304" pitchFamily="18" charset="0"/>
                <a:ea typeface="Calibri" panose="020F0502020204030204" pitchFamily="34" charset="0"/>
              </a:rPr>
              <a:t>також</a:t>
            </a:r>
            <a:r>
              <a:rPr lang="ru-RU" dirty="0">
                <a:latin typeface="Times New Roman" panose="02020603050405020304" pitchFamily="18" charset="0"/>
                <a:ea typeface="Calibri" panose="020F0502020204030204" pitchFamily="34" charset="0"/>
              </a:rPr>
              <a:t> ВПО, </a:t>
            </a:r>
            <a:r>
              <a:rPr lang="ru-RU" dirty="0" err="1">
                <a:latin typeface="Times New Roman" panose="02020603050405020304" pitchFamily="18" charset="0"/>
                <a:ea typeface="Calibri" panose="020F0502020204030204" pitchFamily="34" charset="0"/>
              </a:rPr>
              <a:t>які</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проживають</a:t>
            </a:r>
            <a:r>
              <a:rPr lang="ru-RU" dirty="0">
                <a:latin typeface="Times New Roman" panose="02020603050405020304" pitchFamily="18" charset="0"/>
                <a:ea typeface="Calibri" panose="020F0502020204030204" pitchFamily="34" charset="0"/>
              </a:rPr>
              <a:t> на </a:t>
            </a:r>
            <a:r>
              <a:rPr lang="ru-RU" dirty="0" err="1">
                <a:latin typeface="Times New Roman" panose="02020603050405020304" pitchFamily="18" charset="0"/>
                <a:ea typeface="Calibri" panose="020F0502020204030204" pitchFamily="34" charset="0"/>
              </a:rPr>
              <a:t>території</a:t>
            </a:r>
            <a:r>
              <a:rPr lang="ru-RU" dirty="0">
                <a:latin typeface="Times New Roman" panose="02020603050405020304" pitchFamily="18" charset="0"/>
                <a:ea typeface="Calibri" panose="020F0502020204030204" pitchFamily="34" charset="0"/>
              </a:rPr>
              <a:t> </a:t>
            </a:r>
            <a:r>
              <a:rPr lang="ru-RU" dirty="0" err="1">
                <a:latin typeface="Times New Roman" panose="02020603050405020304" pitchFamily="18" charset="0"/>
                <a:ea typeface="Calibri" panose="020F0502020204030204" pitchFamily="34" charset="0"/>
              </a:rPr>
              <a:t>громади</a:t>
            </a:r>
            <a:endParaRPr lang="en-US" dirty="0"/>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6727" y="2385721"/>
            <a:ext cx="5356709" cy="4272392"/>
          </a:xfrm>
          <a:prstGeom prst="rect">
            <a:avLst/>
          </a:prstGeom>
          <a:effectLst>
            <a:softEdge rad="63500"/>
          </a:effectLst>
        </p:spPr>
      </p:pic>
    </p:spTree>
    <p:extLst>
      <p:ext uri="{BB962C8B-B14F-4D97-AF65-F5344CB8AC3E}">
        <p14:creationId xmlns:p14="http://schemas.microsoft.com/office/powerpoint/2010/main" val="54920063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Співпраця з благодійними фондами</a:t>
            </a:r>
            <a:endParaRPr lang="en-US" dirty="0"/>
          </a:p>
        </p:txBody>
      </p:sp>
      <p:sp>
        <p:nvSpPr>
          <p:cNvPr id="4" name="Прямоугольник 3"/>
          <p:cNvSpPr/>
          <p:nvPr/>
        </p:nvSpPr>
        <p:spPr>
          <a:xfrm>
            <a:off x="7730834" y="2905128"/>
            <a:ext cx="3709555" cy="2862322"/>
          </a:xfrm>
          <a:prstGeom prst="rect">
            <a:avLst/>
          </a:prstGeom>
        </p:spPr>
        <p:txBody>
          <a:bodyPr wrap="square">
            <a:spAutoFit/>
          </a:bodyPr>
          <a:lstStyle/>
          <a:p>
            <a:pPr algn="just">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uk-UA" dirty="0">
                <a:latin typeface="Times New Roman" panose="02020603050405020304" pitchFamily="18" charset="0"/>
                <a:ea typeface="Calibri" panose="020F0502020204030204" pitchFamily="34" charset="0"/>
                <a:cs typeface="Times New Roman" panose="02020603050405020304" pitchFamily="18" charset="0"/>
              </a:rPr>
              <a:t>6 серпня в</a:t>
            </a:r>
            <a:r>
              <a:rPr lang="ru-RU" dirty="0" err="1">
                <a:latin typeface="Times New Roman" panose="02020603050405020304" pitchFamily="18" charset="0"/>
                <a:ea typeface="Calibri" panose="020F0502020204030204" pitchFamily="34" charset="0"/>
                <a:cs typeface="Times New Roman" panose="02020603050405020304" pitchFamily="18" charset="0"/>
              </a:rPr>
              <a:t>иконком</a:t>
            </a:r>
            <a:r>
              <a:rPr lang="ru-RU" dirty="0">
                <a:latin typeface="Times New Roman" panose="02020603050405020304" pitchFamily="18" charset="0"/>
                <a:ea typeface="Calibri" panose="020F0502020204030204" pitchFamily="34" charset="0"/>
                <a:cs typeface="Times New Roman" panose="02020603050405020304" pitchFamily="18" charset="0"/>
              </a:rPr>
              <a:t> Чумаківської </a:t>
            </a:r>
            <a:r>
              <a:rPr lang="ru-RU" dirty="0" err="1">
                <a:latin typeface="Times New Roman" panose="02020603050405020304" pitchFamily="18" charset="0"/>
                <a:ea typeface="Calibri" panose="020F0502020204030204" pitchFamily="34" charset="0"/>
                <a:cs typeface="Times New Roman" panose="02020603050405020304" pitchFamily="18" charset="0"/>
              </a:rPr>
              <a:t>сільської</a:t>
            </a:r>
            <a:r>
              <a:rPr lang="ru-RU" dirty="0">
                <a:latin typeface="Times New Roman" panose="02020603050405020304" pitchFamily="18" charset="0"/>
                <a:ea typeface="Calibri" panose="020F0502020204030204" pitchFamily="34" charset="0"/>
                <a:cs typeface="Times New Roman" panose="02020603050405020304" pitchFamily="18" charset="0"/>
              </a:rPr>
              <a:t> ради </a:t>
            </a:r>
            <a:r>
              <a:rPr lang="uk-UA" dirty="0">
                <a:latin typeface="Times New Roman" panose="02020603050405020304" pitchFamily="18" charset="0"/>
                <a:ea typeface="Calibri" panose="020F0502020204030204" pitchFamily="34" charset="0"/>
                <a:cs typeface="Times New Roman" panose="02020603050405020304" pitchFamily="18" charset="0"/>
              </a:rPr>
              <a:t>отримав від </a:t>
            </a:r>
            <a:r>
              <a:rPr lang="ru-RU" dirty="0" err="1">
                <a:latin typeface="Times New Roman" panose="02020603050405020304" pitchFamily="18" charset="0"/>
                <a:ea typeface="Calibri" panose="020F0502020204030204" pitchFamily="34" charset="0"/>
                <a:cs typeface="Times New Roman" panose="02020603050405020304" pitchFamily="18" charset="0"/>
              </a:rPr>
              <a:t>Дніпропетровськ</a:t>
            </a:r>
            <a:r>
              <a:rPr lang="uk-UA" dirty="0" err="1">
                <a:latin typeface="Times New Roman" panose="02020603050405020304" pitchFamily="18" charset="0"/>
                <a:ea typeface="Calibri" panose="020F0502020204030204" pitchFamily="34" charset="0"/>
                <a:cs typeface="Times New Roman" panose="02020603050405020304" pitchFamily="18" charset="0"/>
              </a:rPr>
              <a:t>ої</a:t>
            </a:r>
            <a:r>
              <a:rPr lang="uk-UA" dirty="0">
                <a:latin typeface="Times New Roman" panose="02020603050405020304" pitchFamily="18" charset="0"/>
                <a:ea typeface="Calibri" panose="020F0502020204030204" pitchFamily="34" charset="0"/>
                <a:cs typeface="Times New Roman" panose="02020603050405020304" pitchFamily="18" charset="0"/>
              </a:rPr>
              <a:t> ОВА</a:t>
            </a:r>
            <a:r>
              <a:rPr lang="ru-RU" dirty="0">
                <a:latin typeface="Times New Roman" panose="02020603050405020304" pitchFamily="18" charset="0"/>
                <a:ea typeface="Calibri" panose="020F0502020204030204" pitchFamily="34" charset="0"/>
                <a:cs typeface="Times New Roman" panose="02020603050405020304" pitchFamily="18" charset="0"/>
              </a:rPr>
              <a:t>, Служб</a:t>
            </a:r>
            <a:r>
              <a:rPr lang="uk-UA" dirty="0">
                <a:latin typeface="Times New Roman" panose="02020603050405020304" pitchFamily="18" charset="0"/>
                <a:ea typeface="Calibri" panose="020F0502020204030204" pitchFamily="34" charset="0"/>
                <a:cs typeface="Times New Roman" panose="02020603050405020304" pitchFamily="18" charset="0"/>
              </a:rPr>
              <a:t>и</a:t>
            </a:r>
            <a:r>
              <a:rPr lang="ru-RU" dirty="0">
                <a:latin typeface="Times New Roman" panose="02020603050405020304" pitchFamily="18" charset="0"/>
                <a:ea typeface="Calibri" panose="020F0502020204030204" pitchFamily="34" charset="0"/>
                <a:cs typeface="Times New Roman" panose="02020603050405020304" pitchFamily="18" charset="0"/>
              </a:rPr>
              <a:t> у справах </a:t>
            </a:r>
            <a:r>
              <a:rPr lang="ru-RU" dirty="0" err="1">
                <a:latin typeface="Times New Roman" panose="02020603050405020304" pitchFamily="18" charset="0"/>
                <a:ea typeface="Calibri" panose="020F0502020204030204" pitchFamily="34" charset="0"/>
                <a:cs typeface="Times New Roman" panose="02020603050405020304" pitchFamily="18" charset="0"/>
              </a:rPr>
              <a:t>дітей</a:t>
            </a:r>
            <a:r>
              <a:rPr lang="ru-RU" dirty="0">
                <a:latin typeface="Times New Roman" panose="02020603050405020304" pitchFamily="18" charset="0"/>
                <a:ea typeface="Calibri" panose="020F0502020204030204" pitchFamily="34" charset="0"/>
                <a:cs typeface="Times New Roman" panose="02020603050405020304" pitchFamily="18" charset="0"/>
              </a:rPr>
              <a:t> ОВА, </a:t>
            </a:r>
            <a:r>
              <a:rPr lang="ru-RU" dirty="0" err="1">
                <a:latin typeface="Times New Roman" panose="02020603050405020304" pitchFamily="18" charset="0"/>
                <a:ea typeface="Calibri" panose="020F0502020204030204" pitchFamily="34" charset="0"/>
                <a:cs typeface="Times New Roman" panose="02020603050405020304" pitchFamily="18" charset="0"/>
              </a:rPr>
              <a:t>Благодійн</a:t>
            </a:r>
            <a:r>
              <a:rPr lang="uk-UA" dirty="0" err="1">
                <a:latin typeface="Times New Roman" panose="02020603050405020304" pitchFamily="18" charset="0"/>
                <a:ea typeface="Calibri" panose="020F0502020204030204" pitchFamily="34" charset="0"/>
                <a:cs typeface="Times New Roman" panose="02020603050405020304" pitchFamily="18" charset="0"/>
              </a:rPr>
              <a:t>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організації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Надія</a:t>
            </a:r>
            <a:r>
              <a:rPr lang="ru-RU" dirty="0">
                <a:latin typeface="Times New Roman" panose="02020603050405020304" pitchFamily="18" charset="0"/>
                <a:ea typeface="Calibri" panose="020F0502020204030204" pitchFamily="34" charset="0"/>
                <a:cs typeface="Times New Roman" panose="02020603050405020304" pitchFamily="18" charset="0"/>
              </a:rPr>
              <a:t> і </a:t>
            </a:r>
            <a:r>
              <a:rPr lang="ru-RU" dirty="0" err="1">
                <a:latin typeface="Times New Roman" panose="02020603050405020304" pitchFamily="18" charset="0"/>
                <a:ea typeface="Calibri" panose="020F0502020204030204" pitchFamily="34" charset="0"/>
                <a:cs typeface="Times New Roman" panose="02020603050405020304" pitchFamily="18" charset="0"/>
              </a:rPr>
              <a:t>житло</a:t>
            </a:r>
            <a:r>
              <a:rPr lang="ru-RU" dirty="0">
                <a:latin typeface="Times New Roman" panose="02020603050405020304" pitchFamily="18" charset="0"/>
                <a:ea typeface="Calibri" panose="020F0502020204030204" pitchFamily="34" charset="0"/>
                <a:cs typeface="Times New Roman" panose="02020603050405020304" pitchFamily="18" charset="0"/>
              </a:rPr>
              <a:t> для </a:t>
            </a:r>
            <a:r>
              <a:rPr lang="ru-RU" dirty="0" err="1">
                <a:latin typeface="Times New Roman" panose="02020603050405020304" pitchFamily="18" charset="0"/>
                <a:ea typeface="Calibri" panose="020F0502020204030204" pitchFamily="34" charset="0"/>
                <a:cs typeface="Times New Roman" panose="02020603050405020304" pitchFamily="18" charset="0"/>
              </a:rPr>
              <a:t>дітей</a:t>
            </a:r>
            <a:r>
              <a:rPr lang="ru-RU" dirty="0">
                <a:latin typeface="Times New Roman" panose="02020603050405020304" pitchFamily="18" charset="0"/>
                <a:ea typeface="Calibri" panose="020F0502020204030204" pitchFamily="34" charset="0"/>
                <a:cs typeface="Times New Roman" panose="02020603050405020304" pitchFamily="18" charset="0"/>
              </a:rPr>
              <a:t>» та </a:t>
            </a:r>
            <a:r>
              <a:rPr lang="ru-RU" dirty="0" err="1">
                <a:latin typeface="Times New Roman" panose="02020603050405020304" pitchFamily="18" charset="0"/>
                <a:ea typeface="Calibri" panose="020F0502020204030204" pitchFamily="34" charset="0"/>
                <a:cs typeface="Times New Roman" panose="02020603050405020304" pitchFamily="18" charset="0"/>
              </a:rPr>
              <a:t>Міжнародн</a:t>
            </a:r>
            <a:r>
              <a:rPr lang="uk-UA" dirty="0" err="1">
                <a:latin typeface="Times New Roman" panose="02020603050405020304" pitchFamily="18" charset="0"/>
                <a:ea typeface="Calibri" panose="020F0502020204030204" pitchFamily="34" charset="0"/>
                <a:cs typeface="Times New Roman" panose="02020603050405020304" pitchFamily="18" charset="0"/>
              </a:rPr>
              <a:t>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гуманітарн</a:t>
            </a:r>
            <a:r>
              <a:rPr lang="uk-UA" dirty="0" err="1">
                <a:latin typeface="Times New Roman" panose="02020603050405020304" pitchFamily="18" charset="0"/>
                <a:ea typeface="Calibri" panose="020F0502020204030204" pitchFamily="34" charset="0"/>
                <a:cs typeface="Times New Roman" panose="02020603050405020304" pitchFamily="18" charset="0"/>
              </a:rPr>
              <a:t>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організації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en-US" dirty="0">
                <a:latin typeface="Times New Roman" panose="02020603050405020304" pitchFamily="18" charset="0"/>
                <a:ea typeface="Calibri" panose="020F0502020204030204" pitchFamily="34" charset="0"/>
                <a:cs typeface="Times New Roman" panose="02020603050405020304" pitchFamily="18" charset="0"/>
              </a:rPr>
              <a:t>Save the</a:t>
            </a:r>
            <a:r>
              <a:rPr lang="ru-RU" dirty="0">
                <a:latin typeface="Times New Roman" panose="02020603050405020304" pitchFamily="18" charset="0"/>
                <a:ea typeface="Calibri" panose="020F0502020204030204" pitchFamily="34" charset="0"/>
                <a:cs typeface="Times New Roman" panose="02020603050405020304" pitchFamily="18" charset="0"/>
              </a:rPr>
              <a:t> С</a:t>
            </a:r>
            <a:r>
              <a:rPr lang="en-US" dirty="0" err="1">
                <a:latin typeface="Times New Roman" panose="02020603050405020304" pitchFamily="18" charset="0"/>
                <a:ea typeface="Calibri" panose="020F0502020204030204" pitchFamily="34" charset="0"/>
                <a:cs typeface="Times New Roman" panose="02020603050405020304" pitchFamily="18" charset="0"/>
              </a:rPr>
              <a:t>hildren</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електровелосипед</a:t>
            </a:r>
            <a:r>
              <a:rPr lang="ru-RU" dirty="0">
                <a:latin typeface="Times New Roman" panose="02020603050405020304" pitchFamily="18" charset="0"/>
                <a:ea typeface="Calibri" panose="020F0502020204030204" pitchFamily="34" charset="0"/>
                <a:cs typeface="Times New Roman" panose="02020603050405020304" pitchFamily="18" charset="0"/>
              </a:rPr>
              <a:t> для </a:t>
            </a:r>
            <a:r>
              <a:rPr lang="ru-RU" dirty="0" err="1">
                <a:latin typeface="Times New Roman" panose="02020603050405020304" pitchFamily="18" charset="0"/>
                <a:ea typeface="Calibri" panose="020F0502020204030204" pitchFamily="34" charset="0"/>
                <a:cs typeface="Times New Roman" panose="02020603050405020304" pitchFamily="18" charset="0"/>
              </a:rPr>
              <a:t>працівників</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соціальних</a:t>
            </a:r>
            <a:r>
              <a:rPr lang="ru-RU" dirty="0">
                <a:latin typeface="Times New Roman" panose="02020603050405020304" pitchFamily="18" charset="0"/>
                <a:ea typeface="Calibri" panose="020F0502020204030204" pitchFamily="34" charset="0"/>
                <a:cs typeface="Times New Roman" panose="02020603050405020304" pitchFamily="18" charset="0"/>
              </a:rPr>
              <a:t> служб, </a:t>
            </a:r>
            <a:r>
              <a:rPr lang="ru-RU" dirty="0" err="1">
                <a:latin typeface="Times New Roman" panose="02020603050405020304" pitchFamily="18" charset="0"/>
                <a:ea typeface="Calibri" panose="020F0502020204030204" pitchFamily="34" charset="0"/>
                <a:cs typeface="Times New Roman" panose="02020603050405020304" pitchFamily="18" charset="0"/>
              </a:rPr>
              <a:t>які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працюють</a:t>
            </a:r>
            <a:r>
              <a:rPr lang="ru-RU" dirty="0">
                <a:latin typeface="Times New Roman" panose="02020603050405020304" pitchFamily="18" charset="0"/>
                <a:ea typeface="Calibri" panose="020F0502020204030204" pitchFamily="34" charset="0"/>
                <a:cs typeface="Times New Roman" panose="02020603050405020304" pitchFamily="18" charset="0"/>
              </a:rPr>
              <a:t> з родинами з </a:t>
            </a:r>
            <a:r>
              <a:rPr lang="ru-RU" dirty="0" err="1">
                <a:latin typeface="Times New Roman" panose="02020603050405020304" pitchFamily="18" charset="0"/>
                <a:ea typeface="Calibri" panose="020F0502020204030204" pitchFamily="34" charset="0"/>
                <a:cs typeface="Times New Roman" panose="02020603050405020304" pitchFamily="18" charset="0"/>
              </a:rPr>
              <a:t>дітьми</a:t>
            </a:r>
            <a:r>
              <a:rPr lang="ru-RU"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5245" y="2302615"/>
            <a:ext cx="4273576" cy="2851276"/>
          </a:xfrm>
          <a:prstGeom prst="rect">
            <a:avLst/>
          </a:prstGeom>
          <a:effectLst>
            <a:softEdge rad="63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9045" y="3847908"/>
            <a:ext cx="3914890" cy="2611965"/>
          </a:xfrm>
          <a:prstGeom prst="rect">
            <a:avLst/>
          </a:prstGeom>
          <a:effectLst>
            <a:softEdge rad="63500"/>
          </a:effectLst>
        </p:spPr>
      </p:pic>
    </p:spTree>
    <p:extLst>
      <p:ext uri="{BB962C8B-B14F-4D97-AF65-F5344CB8AC3E}">
        <p14:creationId xmlns:p14="http://schemas.microsoft.com/office/powerpoint/2010/main" val="9902807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Співпраця з благодійними фондами</a:t>
            </a:r>
            <a:endParaRPr lang="en-US" dirty="0"/>
          </a:p>
        </p:txBody>
      </p:sp>
      <p:sp>
        <p:nvSpPr>
          <p:cNvPr id="4" name="Прямоугольник 3"/>
          <p:cNvSpPr/>
          <p:nvPr/>
        </p:nvSpPr>
        <p:spPr>
          <a:xfrm>
            <a:off x="6473534" y="3137284"/>
            <a:ext cx="4717473" cy="2862322"/>
          </a:xfrm>
          <a:prstGeom prst="rect">
            <a:avLst/>
          </a:prstGeom>
        </p:spPr>
        <p:txBody>
          <a:bodyPr wrap="square">
            <a:spAutoFit/>
          </a:bodyPr>
          <a:lstStyle/>
          <a:p>
            <a:pPr algn="just">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a:t>
            </a:r>
            <a:r>
              <a:rPr lang="ru-RU" sz="1400" dirty="0">
                <a:latin typeface="Calibri" panose="020F0502020204030204" pitchFamily="34"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Завдяки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Благодійному</a:t>
            </a:r>
            <a:r>
              <a:rPr lang="ru-RU" dirty="0">
                <a:latin typeface="Times New Roman" panose="02020603050405020304" pitchFamily="18" charset="0"/>
                <a:ea typeface="Calibri" panose="020F0502020204030204" pitchFamily="34" charset="0"/>
                <a:cs typeface="Times New Roman" panose="02020603050405020304" pitchFamily="18" charset="0"/>
              </a:rPr>
              <a:t> фонду </a:t>
            </a:r>
            <a:r>
              <a:rPr lang="en-US" dirty="0">
                <a:latin typeface="Times New Roman" panose="02020603050405020304" pitchFamily="18" charset="0"/>
                <a:ea typeface="Calibri" panose="020F0502020204030204" pitchFamily="34" charset="0"/>
                <a:cs typeface="Times New Roman" panose="02020603050405020304" pitchFamily="18" charset="0"/>
              </a:rPr>
              <a:t>BGV</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ті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їх</a:t>
            </a:r>
            <a:r>
              <a:rPr lang="ru-RU" dirty="0">
                <a:latin typeface="Times New Roman" panose="02020603050405020304" pitchFamily="18" charset="0"/>
                <a:ea typeface="Calibri" panose="020F0502020204030204" pitchFamily="34" charset="0"/>
                <a:cs typeface="Times New Roman" panose="02020603050405020304" pitchFamily="18" charset="0"/>
              </a:rPr>
              <a:t> партнерам </a:t>
            </a:r>
            <a:r>
              <a:rPr lang="ru-RU" dirty="0" err="1">
                <a:latin typeface="Times New Roman" panose="02020603050405020304" pitchFamily="18" charset="0"/>
                <a:ea typeface="Calibri" panose="020F0502020204030204" pitchFamily="34" charset="0"/>
                <a:cs typeface="Times New Roman" panose="02020603050405020304" pitchFamily="18" charset="0"/>
              </a:rPr>
              <a:t>спільно</a:t>
            </a:r>
            <a:r>
              <a:rPr lang="ru-RU" dirty="0">
                <a:latin typeface="Times New Roman" panose="02020603050405020304" pitchFamily="18" charset="0"/>
                <a:ea typeface="Calibri" panose="020F0502020204030204" pitchFamily="34" charset="0"/>
                <a:cs typeface="Times New Roman" panose="02020603050405020304" pitchFamily="18" charset="0"/>
              </a:rPr>
              <a:t> з департаментом </a:t>
            </a:r>
            <a:r>
              <a:rPr lang="ru-RU" dirty="0" err="1">
                <a:latin typeface="Times New Roman" panose="02020603050405020304" pitchFamily="18" charset="0"/>
                <a:ea typeface="Calibri" panose="020F0502020204030204" pitchFamily="34" charset="0"/>
                <a:cs typeface="Times New Roman" panose="02020603050405020304" pitchFamily="18" charset="0"/>
              </a:rPr>
              <a:t>соціального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захисту</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населення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Дніпропетровської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uk-UA" dirty="0">
                <a:latin typeface="Times New Roman" panose="02020603050405020304" pitchFamily="18" charset="0"/>
                <a:ea typeface="Calibri" panose="020F0502020204030204" pitchFamily="34" charset="0"/>
                <a:cs typeface="Times New Roman" panose="02020603050405020304" pitchFamily="18" charset="0"/>
              </a:rPr>
              <a:t>ОВА</a:t>
            </a:r>
            <a:r>
              <a:rPr lang="ru-RU" dirty="0">
                <a:latin typeface="Times New Roman" panose="02020603050405020304" pitchFamily="18" charset="0"/>
                <a:ea typeface="Calibri" panose="020F0502020204030204" pitchFamily="34" charset="0"/>
                <a:cs typeface="Times New Roman" panose="02020603050405020304" pitchFamily="18" charset="0"/>
              </a:rPr>
              <a:t> 02 </a:t>
            </a:r>
            <a:r>
              <a:rPr lang="ru-RU" dirty="0" err="1">
                <a:latin typeface="Times New Roman" panose="02020603050405020304" pitchFamily="18" charset="0"/>
                <a:ea typeface="Calibri" panose="020F0502020204030204" pitchFamily="34" charset="0"/>
                <a:cs typeface="Times New Roman" panose="02020603050405020304" pitchFamily="18" charset="0"/>
              </a:rPr>
              <a:t>вересня</a:t>
            </a:r>
            <a:r>
              <a:rPr lang="ru-RU" dirty="0">
                <a:latin typeface="Times New Roman" panose="02020603050405020304" pitchFamily="18" charset="0"/>
                <a:ea typeface="Calibri" panose="020F0502020204030204" pitchFamily="34" charset="0"/>
                <a:cs typeface="Times New Roman" panose="02020603050405020304" pitchFamily="18" charset="0"/>
              </a:rPr>
              <a:t> 2024 року </a:t>
            </a:r>
            <a:r>
              <a:rPr lang="ru-RU" dirty="0" err="1">
                <a:latin typeface="Times New Roman" panose="02020603050405020304" pitchFamily="18" charset="0"/>
                <a:ea typeface="Calibri" panose="020F0502020204030204" pitchFamily="34" charset="0"/>
                <a:cs typeface="Times New Roman" panose="02020603050405020304" pitchFamily="18" charset="0"/>
              </a:rPr>
              <a:t>першокласниця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Чумаківського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ліцею</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Зозуля</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Ксенія</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яка</a:t>
            </a:r>
            <a:r>
              <a:rPr lang="en-US" dirty="0">
                <a:latin typeface="Times New Roman" panose="02020603050405020304" pitchFamily="18" charset="0"/>
                <a:ea typeface="Calibri" panose="020F0502020204030204" pitchFamily="34" charset="0"/>
                <a:cs typeface="Times New Roman" panose="02020603050405020304" pitchFamily="18" charset="0"/>
              </a:rPr>
              <a:t> є </a:t>
            </a:r>
            <a:r>
              <a:rPr lang="en-US" dirty="0" err="1">
                <a:latin typeface="Times New Roman" panose="02020603050405020304" pitchFamily="18" charset="0"/>
                <a:ea typeface="Calibri" panose="020F0502020204030204" pitchFamily="34" charset="0"/>
                <a:cs typeface="Times New Roman" panose="02020603050405020304" pitchFamily="18" charset="0"/>
              </a:rPr>
              <a:t>внутрішньо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переміщеною</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особою</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та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дитиною</a:t>
            </a:r>
            <a:r>
              <a:rPr lang="en-US" dirty="0">
                <a:latin typeface="Times New Roman" panose="02020603050405020304" pitchFamily="18" charset="0"/>
                <a:ea typeface="Calibri" panose="020F0502020204030204" pitchFamily="34" charset="0"/>
                <a:cs typeface="Times New Roman" panose="02020603050405020304" pitchFamily="18" charset="0"/>
              </a:rPr>
              <a:t> з </a:t>
            </a:r>
            <a:r>
              <a:rPr lang="en-US" dirty="0" err="1">
                <a:latin typeface="Times New Roman" panose="02020603050405020304" pitchFamily="18" charset="0"/>
                <a:ea typeface="Calibri" panose="020F0502020204030204" pitchFamily="34" charset="0"/>
                <a:cs typeface="Times New Roman" panose="02020603050405020304" pitchFamily="18" charset="0"/>
              </a:rPr>
              <a:t>багатодітної</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сім'ї</a:t>
            </a:r>
            <a:r>
              <a:rPr lang="uk-UA" dirty="0">
                <a:latin typeface="Times New Roman" panose="02020603050405020304" pitchFamily="18" charset="0"/>
                <a:ea typeface="Calibri" panose="020F0502020204030204" pitchFamily="34" charset="0"/>
                <a:cs typeface="Times New Roman" panose="02020603050405020304" pitchFamily="18" charset="0"/>
              </a:rPr>
              <a: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отримала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портфель</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зі</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шкільним</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приладдям</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Вміст</a:t>
            </a:r>
            <a:r>
              <a:rPr lang="ru-RU" dirty="0">
                <a:latin typeface="Times New Roman" panose="02020603050405020304" pitchFamily="18" charset="0"/>
                <a:ea typeface="Calibri" panose="020F0502020204030204" pitchFamily="34" charset="0"/>
                <a:cs typeface="Times New Roman" panose="02020603050405020304" pitchFamily="18" charset="0"/>
              </a:rPr>
              <a:t> портфеля </a:t>
            </a:r>
            <a:r>
              <a:rPr lang="ru-RU" dirty="0" err="1">
                <a:latin typeface="Times New Roman" panose="02020603050405020304" pitchFamily="18" charset="0"/>
                <a:ea typeface="Calibri" panose="020F0502020204030204" pitchFamily="34" charset="0"/>
                <a:cs typeface="Times New Roman" panose="02020603050405020304" pitchFamily="18" charset="0"/>
              </a:rPr>
              <a:t>складається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із</a:t>
            </a:r>
            <a:r>
              <a:rPr lang="ru-RU" dirty="0">
                <a:latin typeface="Times New Roman" panose="02020603050405020304" pitchFamily="18" charset="0"/>
                <a:ea typeface="Calibri" panose="020F0502020204030204" pitchFamily="34" charset="0"/>
                <a:cs typeface="Times New Roman" panose="02020603050405020304" pitchFamily="18" charset="0"/>
              </a:rPr>
              <a:t> 35 </a:t>
            </a:r>
            <a:r>
              <a:rPr lang="ru-RU" dirty="0" err="1">
                <a:latin typeface="Times New Roman" panose="02020603050405020304" pitchFamily="18" charset="0"/>
                <a:ea typeface="Calibri" panose="020F0502020204030204" pitchFamily="34" charset="0"/>
                <a:cs typeface="Times New Roman" panose="02020603050405020304" pitchFamily="18" charset="0"/>
              </a:rPr>
              <a:t>предметів</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які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необхідні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дитині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щоденно</a:t>
            </a:r>
            <a:r>
              <a:rPr lang="ru-RU" dirty="0">
                <a:latin typeface="Times New Roman" panose="02020603050405020304" pitchFamily="18" charset="0"/>
                <a:ea typeface="Calibri" panose="020F0502020204030204" pitchFamily="34" charset="0"/>
                <a:cs typeface="Times New Roman" panose="02020603050405020304" pitchFamily="18" charset="0"/>
              </a:rPr>
              <a:t> для </a:t>
            </a:r>
            <a:r>
              <a:rPr lang="ru-RU" dirty="0" err="1">
                <a:latin typeface="Times New Roman" panose="02020603050405020304" pitchFamily="18" charset="0"/>
                <a:ea typeface="Calibri" panose="020F0502020204030204" pitchFamily="34" charset="0"/>
                <a:cs typeface="Times New Roman" panose="02020603050405020304" pitchFamily="18" charset="0"/>
              </a:rPr>
              <a:t>навчання</a:t>
            </a:r>
            <a:r>
              <a:rPr lang="ru-RU"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575" y="2136972"/>
            <a:ext cx="1500372" cy="2663628"/>
          </a:xfrm>
          <a:prstGeom prst="rect">
            <a:avLst/>
          </a:prstGeom>
          <a:effectLst>
            <a:softEdge rad="63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7727" y="3002972"/>
            <a:ext cx="1556900" cy="2763983"/>
          </a:xfrm>
          <a:prstGeom prst="rect">
            <a:avLst/>
          </a:prstGeom>
          <a:effectLst>
            <a:softEdge rad="635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63924" y="3751117"/>
            <a:ext cx="1587393" cy="2818118"/>
          </a:xfrm>
          <a:prstGeom prst="rect">
            <a:avLst/>
          </a:prstGeom>
          <a:effectLst>
            <a:softEdge rad="63500"/>
          </a:effectLst>
        </p:spPr>
      </p:pic>
    </p:spTree>
    <p:extLst>
      <p:ext uri="{BB962C8B-B14F-4D97-AF65-F5344CB8AC3E}">
        <p14:creationId xmlns:p14="http://schemas.microsoft.com/office/powerpoint/2010/main" val="754574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Співпраця з благодійними фондами</a:t>
            </a:r>
            <a:endParaRPr lang="en-US" dirty="0"/>
          </a:p>
        </p:txBody>
      </p:sp>
      <p:sp>
        <p:nvSpPr>
          <p:cNvPr id="4" name="Прямоугольник 3"/>
          <p:cNvSpPr/>
          <p:nvPr/>
        </p:nvSpPr>
        <p:spPr>
          <a:xfrm>
            <a:off x="7600940" y="2277574"/>
            <a:ext cx="4322619" cy="3970318"/>
          </a:xfrm>
          <a:prstGeom prst="rect">
            <a:avLst/>
          </a:prstGeom>
        </p:spPr>
        <p:txBody>
          <a:bodyPr wrap="square">
            <a:spAutoFit/>
          </a:bodyPr>
          <a:lstStyle/>
          <a:p>
            <a:pPr algn="just">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a:t>
            </a:r>
            <a:r>
              <a:rPr lang="uk-UA" sz="1400" dirty="0">
                <a:latin typeface="Calibri" panose="020F0502020204030204" pitchFamily="34"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Дніпропетровськ</a:t>
            </a:r>
            <a:r>
              <a:rPr lang="uk-UA" dirty="0">
                <a:latin typeface="Times New Roman" panose="02020603050405020304" pitchFamily="18" charset="0"/>
                <a:ea typeface="Calibri" panose="020F0502020204030204" pitchFamily="34" charset="0"/>
                <a:cs typeface="Times New Roman" panose="02020603050405020304" pitchFamily="18" charset="0"/>
              </a:rPr>
              <a:t>а</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обласн</a:t>
            </a:r>
            <a:r>
              <a:rPr lang="uk-UA" dirty="0">
                <a:latin typeface="Times New Roman" panose="02020603050405020304" pitchFamily="18" charset="0"/>
                <a:ea typeface="Calibri" panose="020F0502020204030204" pitchFamily="34" charset="0"/>
                <a:cs typeface="Times New Roman" panose="02020603050405020304" pitchFamily="18" charset="0"/>
              </a:rPr>
              <a:t>а</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організаці</a:t>
            </a:r>
            <a:r>
              <a:rPr lang="uk-UA" dirty="0">
                <a:latin typeface="Times New Roman" panose="02020603050405020304" pitchFamily="18" charset="0"/>
                <a:ea typeface="Calibri" panose="020F0502020204030204" pitchFamily="34" charset="0"/>
                <a:cs typeface="Times New Roman" panose="02020603050405020304" pitchFamily="18" charset="0"/>
              </a:rPr>
              <a:t>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Товариства</a:t>
            </a:r>
            <a:r>
              <a:rPr lang="ru-RU" dirty="0">
                <a:latin typeface="Times New Roman" panose="02020603050405020304" pitchFamily="18" charset="0"/>
                <a:ea typeface="Calibri" panose="020F0502020204030204" pitchFamily="34" charset="0"/>
                <a:cs typeface="Times New Roman" panose="02020603050405020304" pitchFamily="18" charset="0"/>
              </a:rPr>
              <a:t> Червоного </a:t>
            </a:r>
            <a:r>
              <a:rPr lang="ru-RU" dirty="0" err="1">
                <a:latin typeface="Times New Roman" panose="02020603050405020304" pitchFamily="18" charset="0"/>
                <a:ea typeface="Calibri" panose="020F0502020204030204" pitchFamily="34" charset="0"/>
                <a:cs typeface="Times New Roman" panose="02020603050405020304" pitchFamily="18" charset="0"/>
              </a:rPr>
              <a:t>Хреста</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України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надала</a:t>
            </a:r>
            <a:r>
              <a:rPr lang="ru-RU" dirty="0">
                <a:latin typeface="Times New Roman" panose="02020603050405020304" pitchFamily="18" charset="0"/>
                <a:ea typeface="Calibri" panose="020F0502020204030204" pitchFamily="34" charset="0"/>
                <a:cs typeface="Times New Roman" panose="02020603050405020304" pitchFamily="18" charset="0"/>
              </a:rPr>
              <a:t> на </a:t>
            </a:r>
            <a:r>
              <a:rPr lang="ru-RU" dirty="0" err="1">
                <a:latin typeface="Times New Roman" panose="02020603050405020304" pitchFamily="18" charset="0"/>
                <a:ea typeface="Calibri" panose="020F0502020204030204" pitchFamily="34" charset="0"/>
                <a:cs typeface="Times New Roman" panose="02020603050405020304" pitchFamily="18" charset="0"/>
              </a:rPr>
              <a:t>безоплатній</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основі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мобільну</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водоочисну</a:t>
            </a:r>
            <a:r>
              <a:rPr lang="ru-RU" dirty="0">
                <a:latin typeface="Times New Roman" panose="02020603050405020304" pitchFamily="18" charset="0"/>
                <a:ea typeface="Calibri" panose="020F0502020204030204" pitchFamily="34" charset="0"/>
                <a:cs typeface="Times New Roman" panose="02020603050405020304" pitchFamily="18" charset="0"/>
              </a:rPr>
              <a:t> установку з комплектом </a:t>
            </a:r>
            <a:r>
              <a:rPr lang="ru-RU" dirty="0" err="1">
                <a:latin typeface="Times New Roman" panose="02020603050405020304" pitchFamily="18" charset="0"/>
                <a:ea typeface="Calibri" panose="020F0502020204030204" pitchFamily="34" charset="0"/>
                <a:cs typeface="Times New Roman" panose="02020603050405020304" pitchFamily="18" charset="0"/>
              </a:rPr>
              <a:t>розхідних</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матеріалів</a:t>
            </a:r>
            <a:r>
              <a:rPr lang="ru-RU" dirty="0">
                <a:latin typeface="Times New Roman" panose="02020603050405020304" pitchFamily="18" charset="0"/>
                <a:ea typeface="Calibri" panose="020F0502020204030204" pitchFamily="34" charset="0"/>
                <a:cs typeface="Times New Roman" panose="02020603050405020304" pitchFamily="18" charset="0"/>
              </a:rPr>
              <a:t>, яку </a:t>
            </a:r>
            <a:r>
              <a:rPr lang="ru-RU" dirty="0" err="1">
                <a:latin typeface="Times New Roman" panose="02020603050405020304" pitchFamily="18" charset="0"/>
                <a:ea typeface="Calibri" panose="020F0502020204030204" pitchFamily="34" charset="0"/>
                <a:cs typeface="Times New Roman" panose="02020603050405020304" pitchFamily="18" charset="0"/>
              </a:rPr>
              <a:t>встановлено</a:t>
            </a:r>
            <a:r>
              <a:rPr lang="ru-RU" dirty="0">
                <a:latin typeface="Times New Roman" panose="02020603050405020304" pitchFamily="18" charset="0"/>
                <a:ea typeface="Calibri" panose="020F0502020204030204" pitchFamily="34" charset="0"/>
                <a:cs typeface="Times New Roman" panose="02020603050405020304" pitchFamily="18" charset="0"/>
              </a:rPr>
              <a:t> у </a:t>
            </a:r>
            <a:r>
              <a:rPr lang="ru-RU" dirty="0" err="1">
                <a:latin typeface="Times New Roman" panose="02020603050405020304" pitchFamily="18" charset="0"/>
                <a:ea typeface="Calibri" panose="020F0502020204030204" pitchFamily="34" charset="0"/>
                <a:cs typeface="Times New Roman" panose="02020603050405020304" pitchFamily="18" charset="0"/>
              </a:rPr>
              <a:t>Чумаківському</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ліцеї</a:t>
            </a:r>
            <a:r>
              <a:rPr lang="ru-RU" dirty="0">
                <a:latin typeface="Times New Roman" panose="02020603050405020304" pitchFamily="18" charset="0"/>
                <a:ea typeface="Calibri" panose="020F0502020204030204" pitchFamily="34" charset="0"/>
                <a:cs typeface="Times New Roman" panose="02020603050405020304" pitchFamily="18" charset="0"/>
              </a:rPr>
              <a:t> для </a:t>
            </a:r>
            <a:r>
              <a:rPr lang="ru-RU" dirty="0" err="1">
                <a:latin typeface="Times New Roman" panose="02020603050405020304" pitchFamily="18" charset="0"/>
                <a:ea typeface="Calibri" panose="020F0502020204030204" pitchFamily="34" charset="0"/>
                <a:cs typeface="Times New Roman" panose="02020603050405020304" pitchFamily="18" charset="0"/>
              </a:rPr>
              <a:t>організації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якісного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питного</a:t>
            </a:r>
            <a:r>
              <a:rPr lang="ru-RU" dirty="0">
                <a:latin typeface="Times New Roman" panose="02020603050405020304" pitchFamily="18" charset="0"/>
                <a:ea typeface="Calibri" panose="020F0502020204030204" pitchFamily="34" charset="0"/>
                <a:cs typeface="Times New Roman" panose="02020603050405020304" pitchFamily="18" charset="0"/>
              </a:rPr>
              <a:t> режиму </a:t>
            </a:r>
            <a:r>
              <a:rPr lang="ru-RU" dirty="0" err="1">
                <a:latin typeface="Times New Roman" panose="02020603050405020304" pitchFamily="18" charset="0"/>
                <a:ea typeface="Calibri" panose="020F0502020204030204" pitchFamily="34" charset="0"/>
                <a:cs typeface="Times New Roman" panose="02020603050405020304" pitchFamily="18" charset="0"/>
              </a:rPr>
              <a:t>здобувачів</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освіти</a:t>
            </a:r>
            <a:r>
              <a:rPr lang="ru-RU" dirty="0">
                <a:latin typeface="Times New Roman" panose="02020603050405020304" pitchFamily="18" charset="0"/>
                <a:ea typeface="Calibri" panose="020F0502020204030204" pitchFamily="34" charset="0"/>
                <a:cs typeface="Times New Roman" panose="02020603050405020304" pitchFamily="18" charset="0"/>
              </a:rPr>
              <a:t> закладу в </a:t>
            </a:r>
            <a:r>
              <a:rPr lang="ru-RU" dirty="0" err="1">
                <a:latin typeface="Times New Roman" panose="02020603050405020304" pitchFamily="18" charset="0"/>
                <a:ea typeface="Calibri" panose="020F0502020204030204" pitchFamily="34" charset="0"/>
                <a:cs typeface="Times New Roman" panose="02020603050405020304" pitchFamily="18" charset="0"/>
              </a:rPr>
              <a:t>умовах</a:t>
            </a:r>
            <a:r>
              <a:rPr lang="ru-RU" dirty="0">
                <a:latin typeface="Times New Roman" panose="02020603050405020304" pitchFamily="18" charset="0"/>
                <a:ea typeface="Calibri" panose="020F0502020204030204" pitchFamily="34" charset="0"/>
                <a:cs typeface="Times New Roman" panose="02020603050405020304" pitchFamily="18" charset="0"/>
              </a:rPr>
              <a:t> офлайн </a:t>
            </a:r>
            <a:r>
              <a:rPr lang="ru-RU" dirty="0" err="1">
                <a:latin typeface="Times New Roman" panose="02020603050405020304" pitchFamily="18" charset="0"/>
                <a:ea typeface="Calibri" panose="020F0502020204030204" pitchFamily="34" charset="0"/>
                <a:cs typeface="Times New Roman" panose="02020603050405020304" pitchFamily="18" charset="0"/>
              </a:rPr>
              <a:t>навчання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Крім</a:t>
            </a:r>
            <a:r>
              <a:rPr lang="ru-RU" dirty="0">
                <a:latin typeface="Times New Roman" panose="02020603050405020304" pitchFamily="18" charset="0"/>
                <a:ea typeface="Calibri" panose="020F0502020204030204" pitchFamily="34" charset="0"/>
                <a:cs typeface="Times New Roman" panose="02020603050405020304" pitchFamily="18" charset="0"/>
              </a:rPr>
              <a:t> того, </a:t>
            </a:r>
            <a:r>
              <a:rPr lang="ru-RU" dirty="0" err="1">
                <a:latin typeface="Times New Roman" panose="02020603050405020304" pitchFamily="18" charset="0"/>
                <a:ea typeface="Calibri" panose="020F0502020204030204" pitchFamily="34" charset="0"/>
                <a:cs typeface="Times New Roman" panose="02020603050405020304" pitchFamily="18" charset="0"/>
              </a:rPr>
              <a:t>Червоним</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Хрестом</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була</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надана</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допомога</a:t>
            </a:r>
            <a:r>
              <a:rPr lang="ru-RU" dirty="0">
                <a:latin typeface="Times New Roman" panose="02020603050405020304" pitchFamily="18" charset="0"/>
                <a:ea typeface="Calibri" panose="020F0502020204030204" pitchFamily="34" charset="0"/>
                <a:cs typeface="Times New Roman" panose="02020603050405020304" pitchFamily="18" charset="0"/>
              </a:rPr>
              <a:t> для ВПО у </a:t>
            </a:r>
            <a:r>
              <a:rPr lang="ru-RU" dirty="0" err="1">
                <a:latin typeface="Times New Roman" panose="02020603050405020304" pitchFamily="18" charset="0"/>
                <a:ea typeface="Calibri" panose="020F0502020204030204" pitchFamily="34" charset="0"/>
                <a:cs typeface="Times New Roman" panose="02020603050405020304" pitchFamily="18" charset="0"/>
              </a:rPr>
              <a:t>вигляді</a:t>
            </a:r>
            <a:r>
              <a:rPr lang="ru-RU" dirty="0">
                <a:latin typeface="Times New Roman" panose="02020603050405020304" pitchFamily="18" charset="0"/>
                <a:ea typeface="Calibri" panose="020F0502020204030204" pitchFamily="34" charset="0"/>
                <a:cs typeface="Times New Roman" panose="02020603050405020304" pitchFamily="18" charset="0"/>
              </a:rPr>
              <a:t> 151 продуктового набору і пледа та 18 </a:t>
            </a:r>
            <a:r>
              <a:rPr lang="ru-RU" dirty="0" err="1">
                <a:latin typeface="Times New Roman" panose="02020603050405020304" pitchFamily="18" charset="0"/>
                <a:ea typeface="Calibri" panose="020F0502020204030204" pitchFamily="34" charset="0"/>
                <a:cs typeface="Times New Roman" panose="02020603050405020304" pitchFamily="18" charset="0"/>
              </a:rPr>
              <a:t>спальних</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наборів</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Також</a:t>
            </a:r>
            <a:r>
              <a:rPr lang="ru-RU" dirty="0">
                <a:latin typeface="Times New Roman" panose="02020603050405020304" pitchFamily="18" charset="0"/>
                <a:ea typeface="Calibri" panose="020F0502020204030204" pitchFamily="34" charset="0"/>
                <a:cs typeface="Times New Roman" panose="02020603050405020304" pitchFamily="18" charset="0"/>
              </a:rPr>
              <a:t> у </a:t>
            </a:r>
            <a:r>
              <a:rPr lang="ru-RU" dirty="0" err="1">
                <a:latin typeface="Times New Roman" panose="02020603050405020304" pitchFamily="18" charset="0"/>
                <a:ea typeface="Calibri" panose="020F0502020204030204" pitchFamily="34" charset="0"/>
                <a:cs typeface="Times New Roman" panose="02020603050405020304" pitchFamily="18" charset="0"/>
              </a:rPr>
              <a:t>листопаді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організація</a:t>
            </a:r>
            <a:r>
              <a:rPr lang="ru-RU" dirty="0">
                <a:latin typeface="Times New Roman" panose="02020603050405020304" pitchFamily="18" charset="0"/>
                <a:ea typeface="Calibri" panose="020F0502020204030204" pitchFamily="34" charset="0"/>
                <a:cs typeface="Times New Roman" panose="02020603050405020304" pitchFamily="18" charset="0"/>
              </a:rPr>
              <a:t> передала в </a:t>
            </a:r>
            <a:r>
              <a:rPr lang="ru-RU" dirty="0" err="1">
                <a:latin typeface="Times New Roman" panose="02020603050405020304" pitchFamily="18" charset="0"/>
                <a:ea typeface="Calibri" panose="020F0502020204030204" pitchFamily="34" charset="0"/>
                <a:cs typeface="Times New Roman" panose="02020603050405020304" pitchFamily="18" charset="0"/>
              </a:rPr>
              <a:t>якості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благодійної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допомоги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smtClean="0">
                <a:latin typeface="Times New Roman" panose="02020603050405020304" pitchFamily="18" charset="0"/>
                <a:ea typeface="Calibri" panose="020F0502020204030204" pitchFamily="34" charset="0"/>
                <a:cs typeface="Times New Roman" panose="02020603050405020304" pitchFamily="18" charset="0"/>
              </a:rPr>
              <a:t>каністри</a:t>
            </a:r>
            <a:r>
              <a:rPr lang="ru-RU" dirty="0" smtClean="0">
                <a:latin typeface="Times New Roman" panose="02020603050405020304" pitchFamily="18" charset="0"/>
                <a:ea typeface="Calibri" panose="020F0502020204030204" pitchFamily="34" charset="0"/>
                <a:cs typeface="Times New Roman" panose="02020603050405020304" pitchFamily="18" charset="0"/>
              </a:rPr>
              <a:t> </a:t>
            </a:r>
            <a:r>
              <a:rPr lang="ru-RU" dirty="0">
                <a:latin typeface="Times New Roman" panose="02020603050405020304" pitchFamily="18" charset="0"/>
                <a:ea typeface="Calibri" panose="020F0502020204030204" pitchFamily="34" charset="0"/>
                <a:cs typeface="Times New Roman" panose="02020603050405020304" pitchFamily="18" charset="0"/>
              </a:rPr>
              <a:t>для води.</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72" y="2381484"/>
            <a:ext cx="2389689" cy="3614888"/>
          </a:xfrm>
          <a:prstGeom prst="rect">
            <a:avLst/>
          </a:prstGeom>
          <a:effectLst>
            <a:softEdge rad="6350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5161" y="2381484"/>
            <a:ext cx="2287546" cy="3614888"/>
          </a:xfrm>
          <a:prstGeom prst="rect">
            <a:avLst/>
          </a:prstGeom>
          <a:effectLst>
            <a:softEdge rad="6350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82707" y="2381484"/>
            <a:ext cx="2559369" cy="3614888"/>
          </a:xfrm>
          <a:prstGeom prst="rect">
            <a:avLst/>
          </a:prstGeom>
          <a:effectLst>
            <a:softEdge rad="63500"/>
          </a:effectLst>
        </p:spPr>
      </p:pic>
    </p:spTree>
    <p:extLst>
      <p:ext uri="{BB962C8B-B14F-4D97-AF65-F5344CB8AC3E}">
        <p14:creationId xmlns:p14="http://schemas.microsoft.com/office/powerpoint/2010/main" val="29150241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Співпраця з благодійними фондами</a:t>
            </a:r>
            <a:endParaRPr lang="en-US" dirty="0"/>
          </a:p>
        </p:txBody>
      </p:sp>
      <p:sp>
        <p:nvSpPr>
          <p:cNvPr id="4" name="Прямоугольник 3"/>
          <p:cNvSpPr/>
          <p:nvPr/>
        </p:nvSpPr>
        <p:spPr>
          <a:xfrm>
            <a:off x="7554190" y="3181482"/>
            <a:ext cx="3990108" cy="2308324"/>
          </a:xfrm>
          <a:prstGeom prst="rect">
            <a:avLst/>
          </a:prstGeom>
        </p:spPr>
        <p:txBody>
          <a:bodyPr wrap="square">
            <a:spAutoFit/>
          </a:bodyPr>
          <a:lstStyle/>
          <a:p>
            <a:pPr algn="just">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-17 </a:t>
            </a:r>
            <a:r>
              <a:rPr lang="ru-RU" dirty="0" err="1">
                <a:latin typeface="Times New Roman" panose="02020603050405020304" pitchFamily="18" charset="0"/>
                <a:ea typeface="Calibri" panose="020F0502020204030204" pitchFamily="34" charset="0"/>
                <a:cs typeface="Times New Roman" panose="02020603050405020304" pitchFamily="18" charset="0"/>
              </a:rPr>
              <a:t>вересня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Дніпровська</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районна</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організація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Товариства</a:t>
            </a:r>
            <a:r>
              <a:rPr lang="ru-RU" dirty="0">
                <a:latin typeface="Times New Roman" panose="02020603050405020304" pitchFamily="18" charset="0"/>
                <a:ea typeface="Calibri" panose="020F0502020204030204" pitchFamily="34" charset="0"/>
                <a:cs typeface="Times New Roman" panose="02020603050405020304" pitchFamily="18" charset="0"/>
              </a:rPr>
              <a:t> Червоного </a:t>
            </a:r>
            <a:r>
              <a:rPr lang="ru-RU" dirty="0" err="1">
                <a:latin typeface="Times New Roman" panose="02020603050405020304" pitchFamily="18" charset="0"/>
                <a:ea typeface="Calibri" panose="020F0502020204030204" pitchFamily="34" charset="0"/>
                <a:cs typeface="Times New Roman" panose="02020603050405020304" pitchFamily="18" charset="0"/>
              </a:rPr>
              <a:t>Хреста</a:t>
            </a:r>
            <a:r>
              <a:rPr lang="ru-RU" dirty="0">
                <a:latin typeface="Times New Roman" panose="02020603050405020304" pitchFamily="18" charset="0"/>
                <a:ea typeface="Calibri" panose="020F0502020204030204" pitchFamily="34" charset="0"/>
                <a:cs typeface="Times New Roman" panose="02020603050405020304" pitchFamily="18" charset="0"/>
              </a:rPr>
              <a:t>  передала </a:t>
            </a:r>
            <a:r>
              <a:rPr lang="ru-RU" dirty="0" err="1">
                <a:latin typeface="Times New Roman" panose="02020603050405020304" pitchFamily="18" charset="0"/>
                <a:ea typeface="Calibri" panose="020F0502020204030204" pitchFamily="34" charset="0"/>
                <a:cs typeface="Times New Roman" panose="02020603050405020304" pitchFamily="18" charset="0"/>
              </a:rPr>
              <a:t>Двадцять</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рюкзаків</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наповнених</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засобами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гігієни</a:t>
            </a:r>
            <a:r>
              <a:rPr lang="ru-RU" dirty="0">
                <a:latin typeface="Times New Roman" panose="02020603050405020304" pitchFamily="18" charset="0"/>
                <a:ea typeface="Calibri" panose="020F0502020204030204" pitchFamily="34" charset="0"/>
                <a:cs typeface="Times New Roman" panose="02020603050405020304" pitchFamily="18" charset="0"/>
              </a:rPr>
              <a:t> та </a:t>
            </a:r>
            <a:r>
              <a:rPr lang="ru-RU" dirty="0" err="1">
                <a:latin typeface="Times New Roman" panose="02020603050405020304" pitchFamily="18" charset="0"/>
                <a:ea typeface="Calibri" panose="020F0502020204030204" pitchFamily="34" charset="0"/>
                <a:cs typeface="Times New Roman" panose="02020603050405020304" pitchFamily="18" charset="0"/>
              </a:rPr>
              <a:t>миючими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засобами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привезені</a:t>
            </a:r>
            <a:r>
              <a:rPr lang="ru-RU" dirty="0">
                <a:latin typeface="Times New Roman" panose="02020603050405020304" pitchFamily="18" charset="0"/>
                <a:ea typeface="Calibri" panose="020F0502020204030204" pitchFamily="34" charset="0"/>
                <a:cs typeface="Times New Roman" panose="02020603050405020304" pitchFamily="18" charset="0"/>
              </a:rPr>
              <a:t> і </a:t>
            </a:r>
            <a:r>
              <a:rPr lang="ru-RU" dirty="0" err="1">
                <a:latin typeface="Times New Roman" panose="02020603050405020304" pitchFamily="18" charset="0"/>
                <a:ea typeface="Calibri" panose="020F0502020204030204" pitchFamily="34" charset="0"/>
                <a:cs typeface="Times New Roman" panose="02020603050405020304" pitchFamily="18" charset="0"/>
              </a:rPr>
              <a:t>призначені</a:t>
            </a:r>
            <a:r>
              <a:rPr lang="ru-RU" dirty="0">
                <a:latin typeface="Times New Roman" panose="02020603050405020304" pitchFamily="18" charset="0"/>
                <a:ea typeface="Calibri" panose="020F0502020204030204" pitchFamily="34" charset="0"/>
                <a:cs typeface="Times New Roman" panose="02020603050405020304" pitchFamily="18" charset="0"/>
              </a:rPr>
              <a:t> для </a:t>
            </a:r>
            <a:r>
              <a:rPr lang="ru-RU" dirty="0" err="1">
                <a:latin typeface="Times New Roman" panose="02020603050405020304" pitchFamily="18" charset="0"/>
                <a:ea typeface="Calibri" panose="020F0502020204030204" pitchFamily="34" charset="0"/>
                <a:cs typeface="Times New Roman" panose="02020603050405020304" pitchFamily="18" charset="0"/>
              </a:rPr>
              <a:t>жінок</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які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переїхали</a:t>
            </a:r>
            <a:r>
              <a:rPr lang="ru-RU" dirty="0">
                <a:latin typeface="Times New Roman" panose="02020603050405020304" pitchFamily="18" charset="0"/>
                <a:ea typeface="Calibri" panose="020F0502020204030204" pitchFamily="34" charset="0"/>
                <a:cs typeface="Times New Roman" panose="02020603050405020304" pitchFamily="18" charset="0"/>
              </a:rPr>
              <a:t> до </a:t>
            </a:r>
            <a:r>
              <a:rPr lang="ru-RU" dirty="0" err="1">
                <a:latin typeface="Times New Roman" panose="02020603050405020304" pitchFamily="18" charset="0"/>
                <a:ea typeface="Calibri" panose="020F0502020204030204" pitchFamily="34" charset="0"/>
                <a:cs typeface="Times New Roman" panose="02020603050405020304" pitchFamily="18" charset="0"/>
              </a:rPr>
              <a:t>нашої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громади</a:t>
            </a:r>
            <a:r>
              <a:rPr lang="ru-RU" dirty="0">
                <a:latin typeface="Times New Roman" panose="02020603050405020304" pitchFamily="18" charset="0"/>
                <a:ea typeface="Calibri" panose="020F0502020204030204" pitchFamily="34" charset="0"/>
                <a:cs typeface="Times New Roman" panose="02020603050405020304" pitchFamily="18" charset="0"/>
              </a:rPr>
              <a:t> з </a:t>
            </a:r>
            <a:r>
              <a:rPr lang="ru-RU" dirty="0" err="1">
                <a:latin typeface="Times New Roman" panose="02020603050405020304" pitchFamily="18" charset="0"/>
                <a:ea typeface="Calibri" panose="020F0502020204030204" pitchFamily="34" charset="0"/>
                <a:cs typeface="Times New Roman" panose="02020603050405020304" pitchFamily="18" charset="0"/>
              </a:rPr>
              <a:t>Донецької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області</a:t>
            </a:r>
            <a:r>
              <a:rPr lang="ru-RU" dirty="0">
                <a:latin typeface="Times New Roman" panose="02020603050405020304" pitchFamily="18" charset="0"/>
                <a:ea typeface="Calibri" panose="020F0502020204030204" pitchFamily="34" charset="0"/>
                <a:cs typeface="Times New Roman" panose="02020603050405020304" pitchFamily="18" charset="0"/>
              </a:rPr>
              <a:t> у </a:t>
            </a:r>
            <a:r>
              <a:rPr lang="ru-RU" dirty="0" err="1">
                <a:latin typeface="Times New Roman" panose="02020603050405020304" pitchFamily="18" charset="0"/>
                <a:ea typeface="Calibri" panose="020F0502020204030204" pitchFamily="34" charset="0"/>
                <a:cs typeface="Times New Roman" panose="02020603050405020304" pitchFamily="18" charset="0"/>
              </a:rPr>
              <a:t>цьому</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році</a:t>
            </a:r>
            <a:r>
              <a:rPr lang="ru-RU" dirty="0">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7037" y="3043293"/>
            <a:ext cx="2774372" cy="2584703"/>
          </a:xfrm>
          <a:prstGeom prst="rect">
            <a:avLst/>
          </a:prstGeom>
          <a:effectLst>
            <a:softEdge rad="63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58836" y="3043293"/>
            <a:ext cx="3670923" cy="2584702"/>
          </a:xfrm>
          <a:prstGeom prst="rect">
            <a:avLst/>
          </a:prstGeom>
          <a:effectLst>
            <a:softEdge rad="63500"/>
          </a:effectLst>
        </p:spPr>
      </p:pic>
    </p:spTree>
    <p:extLst>
      <p:ext uri="{BB962C8B-B14F-4D97-AF65-F5344CB8AC3E}">
        <p14:creationId xmlns:p14="http://schemas.microsoft.com/office/powerpoint/2010/main" val="69869166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Співпраця з благодійними фондами</a:t>
            </a:r>
            <a:endParaRPr lang="en-US" dirty="0"/>
          </a:p>
        </p:txBody>
      </p:sp>
      <p:sp>
        <p:nvSpPr>
          <p:cNvPr id="4" name="Прямоугольник 3"/>
          <p:cNvSpPr/>
          <p:nvPr/>
        </p:nvSpPr>
        <p:spPr>
          <a:xfrm>
            <a:off x="5826605" y="2271696"/>
            <a:ext cx="6096000" cy="4247317"/>
          </a:xfrm>
          <a:prstGeom prst="rect">
            <a:avLst/>
          </a:prstGeom>
        </p:spPr>
        <p:txBody>
          <a:bodyPr>
            <a:spAutoFit/>
          </a:bodyPr>
          <a:lstStyle/>
          <a:p>
            <a:pPr algn="just">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- 17 вересня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відбулася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важлива</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подія</a:t>
            </a:r>
            <a:r>
              <a:rPr lang="ru-RU" dirty="0">
                <a:latin typeface="Times New Roman" panose="02020603050405020304" pitchFamily="18" charset="0"/>
                <a:ea typeface="Calibri" panose="020F0502020204030204" pitchFamily="34" charset="0"/>
                <a:cs typeface="Times New Roman" panose="02020603050405020304" pitchFamily="18" charset="0"/>
              </a:rPr>
              <a:t> – </a:t>
            </a:r>
            <a:r>
              <a:rPr lang="ru-RU" dirty="0" err="1">
                <a:latin typeface="Times New Roman" panose="02020603050405020304" pitchFamily="18" charset="0"/>
                <a:ea typeface="Calibri" panose="020F0502020204030204" pitchFamily="34" charset="0"/>
                <a:cs typeface="Times New Roman" panose="02020603050405020304" pitchFamily="18" charset="0"/>
              </a:rPr>
              <a:t>відкриття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освітньо</a:t>
            </a:r>
            <a:r>
              <a:rPr lang="ru-RU" dirty="0">
                <a:latin typeface="Times New Roman" panose="02020603050405020304" pitchFamily="18" charset="0"/>
                <a:ea typeface="Calibri" panose="020F0502020204030204" pitchFamily="34" charset="0"/>
                <a:cs typeface="Times New Roman" panose="02020603050405020304" pitchFamily="18" charset="0"/>
              </a:rPr>
              <a:t> – цифрового центру в </a:t>
            </a:r>
            <a:r>
              <a:rPr lang="ru-RU" dirty="0" err="1">
                <a:latin typeface="Times New Roman" panose="02020603050405020304" pitchFamily="18" charset="0"/>
                <a:ea typeface="Calibri" panose="020F0502020204030204" pitchFamily="34" charset="0"/>
                <a:cs typeface="Times New Roman" panose="02020603050405020304" pitchFamily="18" charset="0"/>
              </a:rPr>
              <a:t>Чумаківському</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ліцеї</a:t>
            </a:r>
            <a:r>
              <a:rPr lang="ru-RU" dirty="0">
                <a:latin typeface="Times New Roman" panose="02020603050405020304" pitchFamily="18" charset="0"/>
                <a:ea typeface="Calibri" panose="020F0502020204030204" pitchFamily="34" charset="0"/>
                <a:cs typeface="Times New Roman" panose="02020603050405020304" pitchFamily="18" charset="0"/>
              </a:rPr>
              <a:t>. Наша громада </a:t>
            </a:r>
            <a:r>
              <a:rPr lang="ru-RU" dirty="0" err="1">
                <a:latin typeface="Times New Roman" panose="02020603050405020304" pitchFamily="18" charset="0"/>
                <a:ea typeface="Calibri" panose="020F0502020204030204" pitchFamily="34" charset="0"/>
                <a:cs typeface="Times New Roman" panose="02020603050405020304" pitchFamily="18" charset="0"/>
              </a:rPr>
              <a:t>ввійшла</a:t>
            </a:r>
            <a:r>
              <a:rPr lang="ru-RU" dirty="0">
                <a:latin typeface="Times New Roman" panose="02020603050405020304" pitchFamily="18" charset="0"/>
                <a:ea typeface="Calibri" panose="020F0502020204030204" pitchFamily="34" charset="0"/>
                <a:cs typeface="Times New Roman" panose="02020603050405020304" pitchFamily="18" charset="0"/>
              </a:rPr>
              <a:t> до числа тих громад </a:t>
            </a:r>
            <a:r>
              <a:rPr lang="ru-RU" dirty="0" err="1">
                <a:latin typeface="Times New Roman" panose="02020603050405020304" pitchFamily="18" charset="0"/>
                <a:ea typeface="Calibri" panose="020F0502020204030204" pitchFamily="34" charset="0"/>
                <a:cs typeface="Times New Roman" panose="02020603050405020304" pitchFamily="18" charset="0"/>
              </a:rPr>
              <a:t>Дніпропетровської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області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які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були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обрані</a:t>
            </a:r>
            <a:r>
              <a:rPr lang="ru-RU" dirty="0">
                <a:latin typeface="Times New Roman" panose="02020603050405020304" pitchFamily="18" charset="0"/>
                <a:ea typeface="Calibri" panose="020F0502020204030204" pitchFamily="34" charset="0"/>
                <a:cs typeface="Times New Roman" panose="02020603050405020304" pitchFamily="18" charset="0"/>
              </a:rPr>
              <a:t> для </a:t>
            </a:r>
            <a:r>
              <a:rPr lang="ru-RU" dirty="0" err="1">
                <a:latin typeface="Times New Roman" panose="02020603050405020304" pitchFamily="18" charset="0"/>
                <a:ea typeface="Calibri" panose="020F0502020204030204" pitchFamily="34" charset="0"/>
                <a:cs typeface="Times New Roman" panose="02020603050405020304" pitchFamily="18" charset="0"/>
              </a:rPr>
              <a:t>реалізації</a:t>
            </a:r>
            <a:r>
              <a:rPr lang="ru-RU" dirty="0">
                <a:latin typeface="Times New Roman" panose="02020603050405020304" pitchFamily="18" charset="0"/>
                <a:ea typeface="Calibri" panose="020F0502020204030204" pitchFamily="34" charset="0"/>
                <a:cs typeface="Times New Roman" panose="02020603050405020304" pitchFamily="18" charset="0"/>
              </a:rPr>
              <a:t> проекту "</a:t>
            </a:r>
            <a:r>
              <a:rPr lang="ru-RU" dirty="0" err="1">
                <a:latin typeface="Times New Roman" panose="02020603050405020304" pitchFamily="18" charset="0"/>
                <a:ea typeface="Calibri" panose="020F0502020204030204" pitchFamily="34" charset="0"/>
                <a:cs typeface="Times New Roman" panose="02020603050405020304" pitchFamily="18" charset="0"/>
              </a:rPr>
              <a:t>Розширення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освіти</a:t>
            </a:r>
            <a:r>
              <a:rPr lang="ru-RU" dirty="0">
                <a:latin typeface="Times New Roman" panose="02020603050405020304" pitchFamily="18" charset="0"/>
                <a:ea typeface="Calibri" panose="020F0502020204030204" pitchFamily="34" charset="0"/>
                <a:cs typeface="Times New Roman" panose="02020603050405020304" pitchFamily="18" charset="0"/>
              </a:rPr>
              <a:t> у </a:t>
            </a:r>
            <a:r>
              <a:rPr lang="ru-RU" dirty="0" err="1">
                <a:latin typeface="Times New Roman" panose="02020603050405020304" pitchFamily="18" charset="0"/>
                <a:ea typeface="Calibri" panose="020F0502020204030204" pitchFamily="34" charset="0"/>
                <a:cs typeface="Times New Roman" panose="02020603050405020304" pitchFamily="18" charset="0"/>
              </a:rPr>
              <a:t>надзвичайних</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ситуаціях</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Цифрова</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трансформація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Благодійною</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організацією</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Благодійний</a:t>
            </a:r>
            <a:r>
              <a:rPr lang="ru-RU" dirty="0">
                <a:latin typeface="Times New Roman" panose="02020603050405020304" pitchFamily="18" charset="0"/>
                <a:ea typeface="Calibri" panose="020F0502020204030204" pitchFamily="34" charset="0"/>
                <a:cs typeface="Times New Roman" panose="02020603050405020304" pitchFamily="18" charset="0"/>
              </a:rPr>
              <a:t> фонд «</a:t>
            </a:r>
            <a:r>
              <a:rPr lang="ru-RU" dirty="0" err="1">
                <a:latin typeface="Times New Roman" panose="02020603050405020304" pitchFamily="18" charset="0"/>
                <a:ea typeface="Calibri" panose="020F0502020204030204" pitchFamily="34" charset="0"/>
                <a:cs typeface="Times New Roman" panose="02020603050405020304" pitchFamily="18" charset="0"/>
              </a:rPr>
              <a:t>Стріт</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Чайлд</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Україна</a:t>
            </a:r>
            <a:r>
              <a:rPr lang="ru-RU" dirty="0">
                <a:latin typeface="Times New Roman" panose="02020603050405020304" pitchFamily="18" charset="0"/>
                <a:ea typeface="Calibri" panose="020F0502020204030204" pitchFamily="34" charset="0"/>
                <a:cs typeface="Times New Roman" panose="02020603050405020304" pitchFamily="18" charset="0"/>
              </a:rPr>
              <a:t>», партнерство з </a:t>
            </a:r>
            <a:r>
              <a:rPr lang="ru-RU" dirty="0" err="1">
                <a:latin typeface="Times New Roman" panose="02020603050405020304" pitchFamily="18" charset="0"/>
                <a:ea typeface="Calibri" panose="020F0502020204030204" pitchFamily="34" charset="0"/>
                <a:cs typeface="Times New Roman" panose="02020603050405020304" pitchFamily="18" charset="0"/>
              </a:rPr>
              <a:t>якою</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розпочалося</a:t>
            </a:r>
            <a:r>
              <a:rPr lang="ru-RU" dirty="0">
                <a:latin typeface="Times New Roman" panose="02020603050405020304" pitchFamily="18" charset="0"/>
                <a:ea typeface="Calibri" panose="020F0502020204030204" pitchFamily="34" charset="0"/>
                <a:cs typeface="Times New Roman" panose="02020603050405020304" pitchFamily="18" charset="0"/>
              </a:rPr>
              <a:t> у </a:t>
            </a:r>
            <a:r>
              <a:rPr lang="ru-RU" dirty="0" err="1">
                <a:latin typeface="Times New Roman" panose="02020603050405020304" pitchFamily="18" charset="0"/>
                <a:ea typeface="Calibri" panose="020F0502020204030204" pitchFamily="34" charset="0"/>
                <a:cs typeface="Times New Roman" panose="02020603050405020304" pitchFamily="18" charset="0"/>
              </a:rPr>
              <a:t>квітні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місяці</a:t>
            </a:r>
            <a:r>
              <a:rPr lang="ru-RU" dirty="0">
                <a:latin typeface="Times New Roman" panose="02020603050405020304" pitchFamily="18" charset="0"/>
                <a:ea typeface="Calibri" panose="020F0502020204030204" pitchFamily="34" charset="0"/>
                <a:cs typeface="Times New Roman" panose="02020603050405020304" pitchFamily="18" charset="0"/>
              </a:rPr>
              <a:t> 2024 року. </a:t>
            </a:r>
            <a:r>
              <a:rPr lang="ru-RU" dirty="0" err="1">
                <a:latin typeface="Times New Roman" panose="02020603050405020304" pitchFamily="18" charset="0"/>
                <a:ea typeface="Calibri" panose="020F0502020204030204" pitchFamily="34" charset="0"/>
                <a:cs typeface="Times New Roman" panose="02020603050405020304" pitchFamily="18" charset="0"/>
              </a:rPr>
              <a:t>Відкриттю</a:t>
            </a:r>
            <a:r>
              <a:rPr lang="ru-RU" dirty="0">
                <a:latin typeface="Times New Roman" panose="02020603050405020304" pitchFamily="18" charset="0"/>
                <a:ea typeface="Calibri" panose="020F0502020204030204" pitchFamily="34" charset="0"/>
                <a:cs typeface="Times New Roman" panose="02020603050405020304" pitchFamily="18" charset="0"/>
              </a:rPr>
              <a:t> передувала велика робота, </a:t>
            </a:r>
            <a:r>
              <a:rPr lang="ru-RU" dirty="0" err="1">
                <a:latin typeface="Times New Roman" panose="02020603050405020304" pitchFamily="18" charset="0"/>
                <a:ea typeface="Calibri" panose="020F0502020204030204" pitchFamily="34" charset="0"/>
                <a:cs typeface="Times New Roman" panose="02020603050405020304" pitchFamily="18" charset="0"/>
              </a:rPr>
              <a:t>пророблена</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після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підписання</a:t>
            </a:r>
            <a:r>
              <a:rPr lang="ru-RU" dirty="0">
                <a:latin typeface="Times New Roman" panose="02020603050405020304" pitchFamily="18" charset="0"/>
                <a:ea typeface="Calibri" panose="020F0502020204030204" pitchFamily="34" charset="0"/>
                <a:cs typeface="Times New Roman" panose="02020603050405020304" pitchFamily="18" charset="0"/>
              </a:rPr>
              <a:t> Меморандуму про </a:t>
            </a:r>
            <a:r>
              <a:rPr lang="ru-RU" dirty="0" err="1">
                <a:latin typeface="Times New Roman" panose="02020603050405020304" pitchFamily="18" charset="0"/>
                <a:ea typeface="Calibri" panose="020F0502020204030204" pitchFamily="34" charset="0"/>
                <a:cs typeface="Times New Roman" panose="02020603050405020304" pitchFamily="18" charset="0"/>
              </a:rPr>
              <a:t>співпрацю</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між</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Чумаківською</a:t>
            </a:r>
            <a:r>
              <a:rPr lang="ru-RU" dirty="0">
                <a:latin typeface="Times New Roman" panose="02020603050405020304" pitchFamily="18" charset="0"/>
                <a:ea typeface="Calibri" panose="020F0502020204030204" pitchFamily="34" charset="0"/>
                <a:cs typeface="Times New Roman" panose="02020603050405020304" pitchFamily="18" charset="0"/>
              </a:rPr>
              <a:t> громадою та БФ «</a:t>
            </a:r>
            <a:r>
              <a:rPr lang="ru-RU" dirty="0" err="1">
                <a:latin typeface="Times New Roman" panose="02020603050405020304" pitchFamily="18" charset="0"/>
                <a:ea typeface="Calibri" panose="020F0502020204030204" pitchFamily="34" charset="0"/>
                <a:cs typeface="Times New Roman" panose="02020603050405020304" pitchFamily="18" charset="0"/>
              </a:rPr>
              <a:t>Стріт</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Чайлд</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Україна</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відремонтовано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покрівлю</a:t>
            </a:r>
            <a:r>
              <a:rPr lang="ru-RU" dirty="0">
                <a:latin typeface="Times New Roman" panose="02020603050405020304" pitchFamily="18" charset="0"/>
                <a:ea typeface="Calibri" panose="020F0502020204030204" pitchFamily="34" charset="0"/>
                <a:cs typeface="Times New Roman" panose="02020603050405020304" pitchFamily="18" charset="0"/>
              </a:rPr>
              <a:t> правого </a:t>
            </a:r>
            <a:r>
              <a:rPr lang="ru-RU" dirty="0" err="1">
                <a:latin typeface="Times New Roman" panose="02020603050405020304" pitchFamily="18" charset="0"/>
                <a:ea typeface="Calibri" panose="020F0502020204030204" pitchFamily="34" charset="0"/>
                <a:cs typeface="Times New Roman" panose="02020603050405020304" pitchFamily="18" charset="0"/>
              </a:rPr>
              <a:t>крила</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ліцею</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зроблено</a:t>
            </a:r>
            <a:r>
              <a:rPr lang="ru-RU" dirty="0">
                <a:latin typeface="Times New Roman" panose="02020603050405020304" pitchFamily="18" charset="0"/>
                <a:ea typeface="Calibri" panose="020F0502020204030204" pitchFamily="34" charset="0"/>
                <a:cs typeface="Times New Roman" panose="02020603050405020304" pitchFamily="18" charset="0"/>
              </a:rPr>
              <a:t> ремонт в самому </a:t>
            </a:r>
            <a:r>
              <a:rPr lang="ru-RU" dirty="0" err="1">
                <a:latin typeface="Times New Roman" panose="02020603050405020304" pitchFamily="18" charset="0"/>
                <a:ea typeface="Calibri" panose="020F0502020204030204" pitchFamily="34" charset="0"/>
                <a:cs typeface="Times New Roman" panose="02020603050405020304" pitchFamily="18" charset="0"/>
              </a:rPr>
              <a:t>приміщенні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придбані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ролети</a:t>
            </a:r>
            <a:r>
              <a:rPr lang="ru-RU" dirty="0">
                <a:latin typeface="Times New Roman" panose="02020603050405020304" pitchFamily="18" charset="0"/>
                <a:ea typeface="Calibri" panose="020F0502020204030204" pitchFamily="34" charset="0"/>
                <a:cs typeface="Times New Roman" panose="02020603050405020304" pitchFamily="18" charset="0"/>
              </a:rPr>
              <a:t> для </a:t>
            </a:r>
            <a:r>
              <a:rPr lang="ru-RU" dirty="0" err="1">
                <a:latin typeface="Times New Roman" panose="02020603050405020304" pitchFamily="18" charset="0"/>
                <a:ea typeface="Calibri" panose="020F0502020204030204" pitchFamily="34" charset="0"/>
                <a:cs typeface="Times New Roman" panose="02020603050405020304" pitchFamily="18" charset="0"/>
              </a:rPr>
              <a:t>вікон</a:t>
            </a:r>
            <a:r>
              <a:rPr lang="ru-RU" dirty="0">
                <a:latin typeface="Times New Roman" panose="02020603050405020304" pitchFamily="18" charset="0"/>
                <a:ea typeface="Calibri" panose="020F0502020204030204" pitchFamily="34" charset="0"/>
                <a:cs typeface="Times New Roman" panose="02020603050405020304" pitchFamily="18" charset="0"/>
              </a:rPr>
              <a:t>, центр оснащено </a:t>
            </a:r>
            <a:r>
              <a:rPr lang="ru-RU" dirty="0" err="1">
                <a:latin typeface="Times New Roman" panose="02020603050405020304" pitchFamily="18" charset="0"/>
                <a:ea typeface="Calibri" panose="020F0502020204030204" pitchFamily="34" charset="0"/>
                <a:cs typeface="Times New Roman" panose="02020603050405020304" pitchFamily="18" charset="0"/>
              </a:rPr>
              <a:t>меблями</a:t>
            </a:r>
            <a:r>
              <a:rPr lang="ru-RU" dirty="0">
                <a:latin typeface="Times New Roman" panose="02020603050405020304" pitchFamily="18" charset="0"/>
                <a:ea typeface="Calibri" panose="020F0502020204030204" pitchFamily="34" charset="0"/>
                <a:cs typeface="Times New Roman" panose="02020603050405020304" pitchFamily="18" charset="0"/>
              </a:rPr>
              <a:t>, пуфами, ноутбуками, роутером, проектором, </a:t>
            </a:r>
            <a:r>
              <a:rPr lang="ru-RU" dirty="0" err="1">
                <a:latin typeface="Times New Roman" panose="02020603050405020304" pitchFamily="18" charset="0"/>
                <a:ea typeface="Calibri" panose="020F0502020204030204" pitchFamily="34" charset="0"/>
                <a:cs typeface="Times New Roman" panose="02020603050405020304" pitchFamily="18" charset="0"/>
              </a:rPr>
              <a:t>екраном</a:t>
            </a:r>
            <a:r>
              <a:rPr lang="ru-RU" dirty="0">
                <a:latin typeface="Times New Roman" panose="02020603050405020304" pitchFamily="18" charset="0"/>
                <a:ea typeface="Calibri" panose="020F0502020204030204" pitchFamily="34" charset="0"/>
                <a:cs typeface="Times New Roman" panose="02020603050405020304" pitchFamily="18" charset="0"/>
              </a:rPr>
              <a:t> та великою </a:t>
            </a:r>
            <a:r>
              <a:rPr lang="ru-RU" dirty="0" err="1">
                <a:latin typeface="Times New Roman" panose="02020603050405020304" pitchFamily="18" charset="0"/>
                <a:ea typeface="Calibri" panose="020F0502020204030204" pitchFamily="34" charset="0"/>
                <a:cs typeface="Times New Roman" panose="02020603050405020304" pitchFamily="18" charset="0"/>
              </a:rPr>
              <a:t>кількістю</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матеріалів</a:t>
            </a:r>
            <a:r>
              <a:rPr lang="ru-RU" dirty="0">
                <a:latin typeface="Times New Roman" panose="02020603050405020304" pitchFamily="18" charset="0"/>
                <a:ea typeface="Calibri" panose="020F0502020204030204" pitchFamily="34" charset="0"/>
                <a:cs typeface="Times New Roman" panose="02020603050405020304" pitchFamily="18" charset="0"/>
              </a:rPr>
              <a:t> для </a:t>
            </a:r>
            <a:r>
              <a:rPr lang="ru-RU" dirty="0" err="1">
                <a:latin typeface="Times New Roman" panose="02020603050405020304" pitchFamily="18" charset="0"/>
                <a:ea typeface="Calibri" panose="020F0502020204030204" pitchFamily="34" charset="0"/>
                <a:cs typeface="Times New Roman" panose="02020603050405020304" pitchFamily="18" charset="0"/>
              </a:rPr>
              <a:t>творчості</a:t>
            </a:r>
            <a:r>
              <a:rPr lang="ru-RU" dirty="0">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8081" y="2125104"/>
            <a:ext cx="2013746" cy="2270250"/>
          </a:xfrm>
          <a:prstGeom prst="rect">
            <a:avLst/>
          </a:prstGeom>
          <a:effectLst>
            <a:softEdge rad="63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03895" y="2125104"/>
            <a:ext cx="2649105" cy="1986829"/>
          </a:xfrm>
          <a:prstGeom prst="rect">
            <a:avLst/>
          </a:prstGeom>
          <a:effectLst>
            <a:softEdge rad="635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8080" y="4537291"/>
            <a:ext cx="1795019" cy="2220642"/>
          </a:xfrm>
          <a:prstGeom prst="rect">
            <a:avLst/>
          </a:prstGeom>
          <a:effectLst>
            <a:softEdge rad="63500"/>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61827" y="4239868"/>
            <a:ext cx="3213752" cy="2410314"/>
          </a:xfrm>
          <a:prstGeom prst="rect">
            <a:avLst/>
          </a:prstGeom>
          <a:effectLst>
            <a:softEdge rad="63500"/>
          </a:effectLst>
        </p:spPr>
      </p:pic>
    </p:spTree>
    <p:extLst>
      <p:ext uri="{BB962C8B-B14F-4D97-AF65-F5344CB8AC3E}">
        <p14:creationId xmlns:p14="http://schemas.microsoft.com/office/powerpoint/2010/main" val="22614164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Загальна інформація</a:t>
            </a:r>
            <a:endParaRPr lang="en-US" dirty="0"/>
          </a:p>
        </p:txBody>
      </p:sp>
      <p:sp>
        <p:nvSpPr>
          <p:cNvPr id="5" name="Прямоугольник 4"/>
          <p:cNvSpPr/>
          <p:nvPr/>
        </p:nvSpPr>
        <p:spPr>
          <a:xfrm>
            <a:off x="467591" y="2219369"/>
            <a:ext cx="11288760" cy="635943"/>
          </a:xfrm>
          <a:prstGeom prst="rect">
            <a:avLst/>
          </a:prstGeom>
        </p:spPr>
        <p:txBody>
          <a:bodyPr wrap="square">
            <a:spAutoFit/>
          </a:bodyPr>
          <a:lstStyle/>
          <a:p>
            <a:pPr marL="270510" indent="-90170" algn="just">
              <a:lnSpc>
                <a:spcPct val="115000"/>
              </a:lnSpc>
              <a:spcAft>
                <a:spcPts val="0"/>
              </a:spcAft>
            </a:pPr>
            <a:r>
              <a:rPr lang="uk-UA" sz="1600" b="1" dirty="0">
                <a:latin typeface="Times New Roman" panose="02020603050405020304" pitchFamily="18" charset="0"/>
                <a:ea typeface="Times New Roman" panose="02020603050405020304" pitchFamily="18" charset="0"/>
                <a:cs typeface="Times New Roman" panose="02020603050405020304" pitchFamily="18" charset="0"/>
              </a:rPr>
              <a:t> Відділом ЦНАП виконавчого комітету Чумаківської сільської ради, в т. ч. віддаленим робочим місцем адміністратора ЦНАП у Приютському </a:t>
            </a:r>
            <a:r>
              <a:rPr lang="uk-UA" sz="1600" b="1" dirty="0" err="1">
                <a:latin typeface="Times New Roman" panose="02020603050405020304" pitchFamily="18" charset="0"/>
                <a:ea typeface="Times New Roman" panose="02020603050405020304" pitchFamily="18" charset="0"/>
                <a:cs typeface="Times New Roman" panose="02020603050405020304" pitchFamily="18" charset="0"/>
              </a:rPr>
              <a:t>старостинському</a:t>
            </a:r>
            <a:r>
              <a:rPr lang="uk-UA" sz="1600" b="1" dirty="0">
                <a:latin typeface="Times New Roman" panose="02020603050405020304" pitchFamily="18" charset="0"/>
                <a:ea typeface="Times New Roman" panose="02020603050405020304" pitchFamily="18" charset="0"/>
                <a:cs typeface="Times New Roman" panose="02020603050405020304" pitchFamily="18" charset="0"/>
              </a:rPr>
              <a:t> окрузі за 2024 рік надано 2127 адміністративних послуг:</a:t>
            </a:r>
          </a:p>
        </p:txBody>
      </p:sp>
      <p:graphicFrame>
        <p:nvGraphicFramePr>
          <p:cNvPr id="9" name="Таблица 8"/>
          <p:cNvGraphicFramePr>
            <a:graphicFrameLocks noGrp="1"/>
          </p:cNvGraphicFramePr>
          <p:nvPr>
            <p:extLst>
              <p:ext uri="{D42A27DB-BD31-4B8C-83A1-F6EECF244321}">
                <p14:modId xmlns:p14="http://schemas.microsoft.com/office/powerpoint/2010/main" val="3927410756"/>
              </p:ext>
            </p:extLst>
          </p:nvPr>
        </p:nvGraphicFramePr>
        <p:xfrm>
          <a:off x="771043" y="2855312"/>
          <a:ext cx="10681856" cy="2651760"/>
        </p:xfrm>
        <a:graphic>
          <a:graphicData uri="http://schemas.openxmlformats.org/drawingml/2006/table">
            <a:tbl>
              <a:tblPr firstRow="1" bandRow="1">
                <a:tableStyleId>{5C22544A-7EE6-4342-B048-85BDC9FD1C3A}</a:tableStyleId>
              </a:tblPr>
              <a:tblGrid>
                <a:gridCol w="5340928">
                  <a:extLst>
                    <a:ext uri="{9D8B030D-6E8A-4147-A177-3AD203B41FA5}">
                      <a16:colId xmlns:a16="http://schemas.microsoft.com/office/drawing/2014/main" val="1623076269"/>
                    </a:ext>
                  </a:extLst>
                </a:gridCol>
                <a:gridCol w="5340928">
                  <a:extLst>
                    <a:ext uri="{9D8B030D-6E8A-4147-A177-3AD203B41FA5}">
                      <a16:colId xmlns:a16="http://schemas.microsoft.com/office/drawing/2014/main" val="2126456706"/>
                    </a:ext>
                  </a:extLst>
                </a:gridCol>
              </a:tblGrid>
              <a:tr h="370840">
                <a:tc>
                  <a:txBody>
                    <a:bodyPr/>
                    <a:lstStyle/>
                    <a:p>
                      <a:pPr lvl="0"/>
                      <a:r>
                        <a:rPr lang="uk-UA" sz="1200" b="1" dirty="0"/>
                        <a:t>ЦНАП (1690) з них:</a:t>
                      </a:r>
                      <a:endParaRPr lang="en-US" sz="1200" dirty="0"/>
                    </a:p>
                    <a:p>
                      <a:r>
                        <a:rPr lang="uk-UA" sz="1200" b="1" dirty="0"/>
                        <a:t> </a:t>
                      </a:r>
                      <a:endParaRPr lang="en-US" sz="1200" dirty="0"/>
                    </a:p>
                    <a:p>
                      <a:pPr lvl="0"/>
                      <a:r>
                        <a:rPr lang="uk-UA" sz="1200" b="1" dirty="0"/>
                        <a:t>Витяги з реєстру територіальної громади  754</a:t>
                      </a:r>
                      <a:endParaRPr lang="en-US" sz="1200" dirty="0"/>
                    </a:p>
                    <a:p>
                      <a:pPr lvl="0"/>
                      <a:r>
                        <a:rPr lang="uk-UA" sz="1200" b="1" dirty="0"/>
                        <a:t>Довідка -характеристика  14</a:t>
                      </a:r>
                      <a:endParaRPr lang="en-US" sz="1200" dirty="0"/>
                    </a:p>
                    <a:p>
                      <a:pPr lvl="0"/>
                      <a:r>
                        <a:rPr lang="uk-UA" sz="1200" b="1" dirty="0"/>
                        <a:t>Довідка ВПО 75</a:t>
                      </a:r>
                      <a:endParaRPr lang="en-US" sz="1200" dirty="0"/>
                    </a:p>
                    <a:p>
                      <a:pPr lvl="0"/>
                      <a:r>
                        <a:rPr lang="uk-UA" sz="1200" b="1" dirty="0"/>
                        <a:t>Довідка про перейменування вулиць 50</a:t>
                      </a:r>
                      <a:endParaRPr lang="en-US" sz="1200" dirty="0"/>
                    </a:p>
                    <a:p>
                      <a:pPr lvl="0"/>
                      <a:r>
                        <a:rPr lang="uk-UA" sz="1200" b="1" dirty="0"/>
                        <a:t>Довідка із соціальних питань- склад сім’ї  148</a:t>
                      </a:r>
                      <a:endParaRPr lang="en-US" sz="1200" dirty="0"/>
                    </a:p>
                    <a:p>
                      <a:pPr lvl="0"/>
                      <a:r>
                        <a:rPr lang="uk-UA" sz="1200" b="1" dirty="0"/>
                        <a:t>ДРАЦ 16</a:t>
                      </a:r>
                      <a:endParaRPr lang="en-US" sz="1200" dirty="0"/>
                    </a:p>
                    <a:p>
                      <a:pPr lvl="0"/>
                      <a:r>
                        <a:rPr lang="uk-UA" sz="1200" b="1" dirty="0"/>
                        <a:t>Довідка для здійснення нотаріальних дій 208</a:t>
                      </a:r>
                      <a:endParaRPr lang="en-US" sz="1200" dirty="0"/>
                    </a:p>
                    <a:p>
                      <a:pPr lvl="0"/>
                      <a:r>
                        <a:rPr lang="uk-UA" sz="1200" b="1" dirty="0"/>
                        <a:t>Довідка про фактичне проживання 27</a:t>
                      </a:r>
                      <a:endParaRPr lang="en-US" sz="1200" dirty="0"/>
                    </a:p>
                    <a:p>
                      <a:pPr lvl="0"/>
                      <a:r>
                        <a:rPr lang="uk-UA" sz="1200" b="1" dirty="0"/>
                        <a:t>Зняття з реєстрації 64</a:t>
                      </a:r>
                      <a:endParaRPr lang="en-US" sz="1200" dirty="0"/>
                    </a:p>
                    <a:p>
                      <a:pPr lvl="0"/>
                      <a:r>
                        <a:rPr lang="uk-UA" sz="1200" b="1" dirty="0"/>
                        <a:t>Реєстрація проживання 118</a:t>
                      </a:r>
                      <a:endParaRPr lang="en-US" sz="1200" dirty="0"/>
                    </a:p>
                    <a:p>
                      <a:r>
                        <a:rPr lang="uk-UA" sz="1200" b="1" dirty="0"/>
                        <a:t> </a:t>
                      </a:r>
                      <a:endParaRPr lang="en-US" sz="1200" dirty="0"/>
                    </a:p>
                    <a:p>
                      <a:endParaRPr lang="en-US" sz="1200" dirty="0"/>
                    </a:p>
                  </a:txBody>
                  <a:tcPr/>
                </a:tc>
                <a:tc>
                  <a:txBody>
                    <a:bodyPr/>
                    <a:lstStyle/>
                    <a:p>
                      <a:pPr lvl="0"/>
                      <a:r>
                        <a:rPr lang="uk-UA" sz="1200" b="1" kern="1200" dirty="0">
                          <a:solidFill>
                            <a:schemeClr val="lt1"/>
                          </a:solidFill>
                          <a:effectLst/>
                          <a:latin typeface="+mn-lt"/>
                          <a:ea typeface="+mn-ea"/>
                          <a:cs typeface="+mn-cs"/>
                        </a:rPr>
                        <a:t>Виконавчим комітетом 76 (матеріальні допомоги)</a:t>
                      </a:r>
                      <a:endParaRPr lang="en-US" sz="1200" b="1" kern="1200" dirty="0">
                        <a:solidFill>
                          <a:schemeClr val="lt1"/>
                        </a:solidFill>
                        <a:effectLst/>
                        <a:latin typeface="+mn-lt"/>
                        <a:ea typeface="+mn-ea"/>
                        <a:cs typeface="+mn-cs"/>
                      </a:endParaRPr>
                    </a:p>
                    <a:p>
                      <a:r>
                        <a:rPr lang="uk-UA" sz="1200" b="1" kern="1200" dirty="0">
                          <a:solidFill>
                            <a:schemeClr val="lt1"/>
                          </a:solidFill>
                          <a:effectLst/>
                          <a:latin typeface="+mn-lt"/>
                          <a:ea typeface="+mn-ea"/>
                          <a:cs typeface="+mn-cs"/>
                        </a:rPr>
                        <a:t> </a:t>
                      </a:r>
                      <a:endParaRPr lang="en-US" sz="1200" b="1" kern="1200" dirty="0">
                        <a:solidFill>
                          <a:schemeClr val="lt1"/>
                        </a:solidFill>
                        <a:effectLst/>
                        <a:latin typeface="+mn-lt"/>
                        <a:ea typeface="+mn-ea"/>
                        <a:cs typeface="+mn-cs"/>
                      </a:endParaRPr>
                    </a:p>
                    <a:p>
                      <a:pPr lvl="0"/>
                      <a:r>
                        <a:rPr lang="uk-UA" sz="1200" b="1" kern="1200" dirty="0">
                          <a:solidFill>
                            <a:schemeClr val="lt1"/>
                          </a:solidFill>
                          <a:effectLst/>
                          <a:latin typeface="+mn-lt"/>
                          <a:ea typeface="+mn-ea"/>
                          <a:cs typeface="+mn-cs"/>
                        </a:rPr>
                        <a:t>Управління соціального захисту населення 163</a:t>
                      </a:r>
                      <a:endParaRPr lang="en-US" sz="1200" b="1" kern="1200" dirty="0">
                        <a:solidFill>
                          <a:schemeClr val="lt1"/>
                        </a:solidFill>
                        <a:effectLst/>
                        <a:latin typeface="+mn-lt"/>
                        <a:ea typeface="+mn-ea"/>
                        <a:cs typeface="+mn-cs"/>
                      </a:endParaRPr>
                    </a:p>
                    <a:p>
                      <a:pPr lvl="0"/>
                      <a:r>
                        <a:rPr lang="uk-UA" sz="1200" b="1" kern="1200" dirty="0">
                          <a:solidFill>
                            <a:schemeClr val="lt1"/>
                          </a:solidFill>
                          <a:effectLst/>
                          <a:latin typeface="+mn-lt"/>
                          <a:ea typeface="+mn-ea"/>
                          <a:cs typeface="+mn-cs"/>
                        </a:rPr>
                        <a:t>Міграційна служба 18</a:t>
                      </a:r>
                      <a:endParaRPr lang="en-US" sz="1200" b="1" kern="1200" dirty="0">
                        <a:solidFill>
                          <a:schemeClr val="lt1"/>
                        </a:solidFill>
                        <a:effectLst/>
                        <a:latin typeface="+mn-lt"/>
                        <a:ea typeface="+mn-ea"/>
                        <a:cs typeface="+mn-cs"/>
                      </a:endParaRPr>
                    </a:p>
                    <a:p>
                      <a:pPr lvl="0"/>
                      <a:r>
                        <a:rPr lang="uk-UA" sz="1200" b="1" kern="1200" dirty="0">
                          <a:solidFill>
                            <a:schemeClr val="lt1"/>
                          </a:solidFill>
                          <a:effectLst/>
                          <a:latin typeface="+mn-lt"/>
                          <a:ea typeface="+mn-ea"/>
                          <a:cs typeface="+mn-cs"/>
                        </a:rPr>
                        <a:t>Відділ земельних відносин 56</a:t>
                      </a:r>
                      <a:endParaRPr lang="en-US" sz="1200" b="1" kern="1200" dirty="0">
                        <a:solidFill>
                          <a:schemeClr val="lt1"/>
                        </a:solidFill>
                        <a:effectLst/>
                        <a:latin typeface="+mn-lt"/>
                        <a:ea typeface="+mn-ea"/>
                        <a:cs typeface="+mn-cs"/>
                      </a:endParaRPr>
                    </a:p>
                    <a:p>
                      <a:pPr lvl="0"/>
                      <a:r>
                        <a:rPr lang="uk-UA" sz="1200" b="1" kern="1200" dirty="0">
                          <a:solidFill>
                            <a:schemeClr val="lt1"/>
                          </a:solidFill>
                          <a:effectLst/>
                          <a:latin typeface="+mn-lt"/>
                          <a:ea typeface="+mn-ea"/>
                          <a:cs typeface="+mn-cs"/>
                        </a:rPr>
                        <a:t>Відділ соціальних питань виконавчого комітету 41</a:t>
                      </a:r>
                      <a:endParaRPr lang="en-US" sz="1200" b="1" kern="1200" dirty="0">
                        <a:solidFill>
                          <a:schemeClr val="lt1"/>
                        </a:solidFill>
                        <a:effectLst/>
                        <a:latin typeface="+mn-lt"/>
                        <a:ea typeface="+mn-ea"/>
                        <a:cs typeface="+mn-cs"/>
                      </a:endParaRPr>
                    </a:p>
                    <a:p>
                      <a:pPr lvl="0"/>
                      <a:r>
                        <a:rPr lang="uk-UA" sz="1200" b="1" kern="1200" dirty="0">
                          <a:solidFill>
                            <a:schemeClr val="lt1"/>
                          </a:solidFill>
                          <a:effectLst/>
                          <a:latin typeface="+mn-lt"/>
                          <a:ea typeface="+mn-ea"/>
                          <a:cs typeface="+mn-cs"/>
                        </a:rPr>
                        <a:t>Служба у справах дітей 12</a:t>
                      </a:r>
                      <a:endParaRPr lang="en-US" sz="1200" b="1" kern="1200" dirty="0">
                        <a:solidFill>
                          <a:schemeClr val="lt1"/>
                        </a:solidFill>
                        <a:effectLst/>
                        <a:latin typeface="+mn-lt"/>
                        <a:ea typeface="+mn-ea"/>
                        <a:cs typeface="+mn-cs"/>
                      </a:endParaRPr>
                    </a:p>
                    <a:p>
                      <a:r>
                        <a:rPr lang="uk-UA" sz="1200" b="1" kern="1200" dirty="0">
                          <a:solidFill>
                            <a:schemeClr val="lt1"/>
                          </a:solidFill>
                          <a:effectLst/>
                          <a:latin typeface="+mn-lt"/>
                          <a:ea typeface="+mn-ea"/>
                          <a:cs typeface="+mn-cs"/>
                        </a:rPr>
                        <a:t>Міністерство оборони – витяг військовозобов’язаним 69</a:t>
                      </a:r>
                      <a:endParaRPr lang="en-US" sz="1200" dirty="0"/>
                    </a:p>
                  </a:txBody>
                  <a:tcPr/>
                </a:tc>
                <a:extLst>
                  <a:ext uri="{0D108BD9-81ED-4DB2-BD59-A6C34878D82A}">
                    <a16:rowId xmlns:a16="http://schemas.microsoft.com/office/drawing/2014/main" val="3988654545"/>
                  </a:ext>
                </a:extLst>
              </a:tr>
            </a:tbl>
          </a:graphicData>
        </a:graphic>
      </p:graphicFrame>
      <p:sp>
        <p:nvSpPr>
          <p:cNvPr id="10" name="Прямоугольник 9"/>
          <p:cNvSpPr/>
          <p:nvPr/>
        </p:nvSpPr>
        <p:spPr>
          <a:xfrm>
            <a:off x="647700" y="5507072"/>
            <a:ext cx="6096000" cy="1614288"/>
          </a:xfrm>
          <a:prstGeom prst="rect">
            <a:avLst/>
          </a:prstGeom>
        </p:spPr>
        <p:txBody>
          <a:bodyPr>
            <a:spAutoFit/>
          </a:bodyPr>
          <a:lstStyle/>
          <a:p>
            <a:pPr marL="637540" algn="just">
              <a:lnSpc>
                <a:spcPct val="115000"/>
              </a:lnSpc>
              <a:spcAft>
                <a:spcPts val="0"/>
              </a:spcAft>
            </a:pPr>
            <a:r>
              <a:rPr lang="uk-UA" sz="1200" b="1" dirty="0">
                <a:latin typeface="Times New Roman" panose="02020603050405020304" pitchFamily="18" charset="0"/>
                <a:ea typeface="Times New Roman" panose="02020603050405020304" pitchFamily="18" charset="0"/>
                <a:cs typeface="Times New Roman" panose="02020603050405020304" pitchFamily="18" charset="0"/>
              </a:rPr>
              <a:t>Протягом 2024 року відділом ЦНАП здійснено підключення до нових реєстрів:</a:t>
            </a:r>
            <a:endParaRPr lang="en-US" sz="105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uk-UA" sz="1200" b="1" dirty="0">
                <a:latin typeface="Times New Roman" panose="02020603050405020304" pitchFamily="18" charset="0"/>
                <a:ea typeface="Times New Roman" panose="02020603050405020304" pitchFamily="18" charset="0"/>
                <a:cs typeface="Times New Roman" panose="02020603050405020304" pitchFamily="18" charset="0"/>
              </a:rPr>
              <a:t>Реєстр </a:t>
            </a:r>
            <a:r>
              <a:rPr lang="uk-UA" sz="1200" b="1" dirty="0" err="1">
                <a:latin typeface="Times New Roman" panose="02020603050405020304" pitchFamily="18" charset="0"/>
                <a:ea typeface="Times New Roman" panose="02020603050405020304" pitchFamily="18" charset="0"/>
                <a:cs typeface="Times New Roman" panose="02020603050405020304" pitchFamily="18" charset="0"/>
              </a:rPr>
              <a:t>Держгеокадастру</a:t>
            </a:r>
            <a:endParaRPr lang="en-US" sz="105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uk-UA" sz="1200" b="1" dirty="0">
                <a:latin typeface="Times New Roman" panose="02020603050405020304" pitchFamily="18" charset="0"/>
                <a:ea typeface="Times New Roman" panose="02020603050405020304" pitchFamily="18" charset="0"/>
                <a:cs typeface="Times New Roman" panose="02020603050405020304" pitchFamily="18" charset="0"/>
              </a:rPr>
              <a:t>Реєстр ветеранів війни</a:t>
            </a:r>
            <a:endParaRPr lang="en-US" sz="1050" dirty="0">
              <a:latin typeface="Calibri" panose="020F0502020204030204" pitchFamily="34" charset="0"/>
              <a:ea typeface="Times New Roman" panose="02020603050405020304" pitchFamily="18" charset="0"/>
              <a:cs typeface="Times New Roman" panose="02020603050405020304" pitchFamily="18" charset="0"/>
            </a:endParaRPr>
          </a:p>
          <a:p>
            <a:pPr marL="342900" lvl="0" indent="-342900" algn="just">
              <a:lnSpc>
                <a:spcPct val="115000"/>
              </a:lnSpc>
              <a:spcAft>
                <a:spcPts val="0"/>
              </a:spcAft>
              <a:buFont typeface="Times New Roman" panose="02020603050405020304" pitchFamily="18" charset="0"/>
              <a:buChar char="-"/>
            </a:pPr>
            <a:r>
              <a:rPr lang="uk-UA" sz="1200" b="1" dirty="0">
                <a:latin typeface="Times New Roman" panose="02020603050405020304" pitchFamily="18" charset="0"/>
                <a:ea typeface="Times New Roman" panose="02020603050405020304" pitchFamily="18" charset="0"/>
                <a:cs typeface="Times New Roman" panose="02020603050405020304" pitchFamily="18" charset="0"/>
              </a:rPr>
              <a:t>Реєстр центрального банку даних  з проблем інвалідності</a:t>
            </a:r>
            <a:endParaRPr lang="en-US" sz="1050" dirty="0">
              <a:latin typeface="Calibri" panose="020F0502020204030204" pitchFamily="34" charset="0"/>
              <a:ea typeface="Times New Roman" panose="02020603050405020304" pitchFamily="18" charset="0"/>
              <a:cs typeface="Times New Roman" panose="02020603050405020304" pitchFamily="18" charset="0"/>
            </a:endParaRPr>
          </a:p>
          <a:p>
            <a:pPr marL="637540" algn="just">
              <a:lnSpc>
                <a:spcPct val="115000"/>
              </a:lnSpc>
              <a:spcAft>
                <a:spcPts val="0"/>
              </a:spcAft>
            </a:pPr>
            <a:r>
              <a:rPr lang="uk-UA" sz="12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dirty="0">
              <a:latin typeface="Calibri" panose="020F0502020204030204" pitchFamily="34" charset="0"/>
              <a:ea typeface="Times New Roman" panose="02020603050405020304" pitchFamily="18" charset="0"/>
              <a:cs typeface="Times New Roman" panose="02020603050405020304" pitchFamily="18" charset="0"/>
            </a:endParaRPr>
          </a:p>
          <a:p>
            <a:pPr marL="637540" algn="just">
              <a:lnSpc>
                <a:spcPct val="115000"/>
              </a:lnSpc>
              <a:spcAft>
                <a:spcPts val="0"/>
              </a:spcAft>
            </a:pPr>
            <a:r>
              <a:rPr lang="uk-UA" sz="1200" b="1"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05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2050" name="Picture 2" descr="ЦНАП м.Павлограда"/>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28464" y="5519860"/>
            <a:ext cx="2489199" cy="10083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305688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Співпраця з благодійними фондами</a:t>
            </a:r>
            <a:endParaRPr lang="en-US" dirty="0"/>
          </a:p>
        </p:txBody>
      </p:sp>
      <p:sp>
        <p:nvSpPr>
          <p:cNvPr id="4" name="Прямоугольник 3"/>
          <p:cNvSpPr/>
          <p:nvPr/>
        </p:nvSpPr>
        <p:spPr>
          <a:xfrm>
            <a:off x="7232073" y="2745848"/>
            <a:ext cx="4378805" cy="2862322"/>
          </a:xfrm>
          <a:prstGeom prst="rect">
            <a:avLst/>
          </a:prstGeom>
        </p:spPr>
        <p:txBody>
          <a:bodyPr wrap="square">
            <a:spAutoFit/>
          </a:bodyPr>
          <a:lstStyle/>
          <a:p>
            <a:pPr algn="just">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-8 </a:t>
            </a:r>
            <a:r>
              <a:rPr lang="ru-RU" dirty="0" err="1">
                <a:latin typeface="Times New Roman" panose="02020603050405020304" pitchFamily="18" charset="0"/>
                <a:ea typeface="Calibri" panose="020F0502020204030204" pitchFamily="34" charset="0"/>
                <a:cs typeface="Times New Roman" panose="02020603050405020304" pitchFamily="18" charset="0"/>
              </a:rPr>
              <a:t>жовтня</a:t>
            </a:r>
            <a:r>
              <a:rPr lang="ru-RU" dirty="0">
                <a:latin typeface="Times New Roman" panose="02020603050405020304" pitchFamily="18" charset="0"/>
                <a:ea typeface="Calibri" panose="020F0502020204030204" pitchFamily="34" charset="0"/>
                <a:cs typeface="Times New Roman" panose="02020603050405020304" pitchFamily="18" charset="0"/>
              </a:rPr>
              <a:t> до Чумаківської </a:t>
            </a:r>
            <a:r>
              <a:rPr lang="ru-RU" dirty="0" err="1">
                <a:latin typeface="Times New Roman" panose="02020603050405020304" pitchFamily="18" charset="0"/>
                <a:ea typeface="Calibri" panose="020F0502020204030204" pitchFamily="34" charset="0"/>
                <a:cs typeface="Times New Roman" panose="02020603050405020304" pitchFamily="18" charset="0"/>
              </a:rPr>
              <a:t>громади</a:t>
            </a:r>
            <a:r>
              <a:rPr lang="ru-RU" dirty="0">
                <a:latin typeface="Times New Roman" panose="02020603050405020304" pitchFamily="18" charset="0"/>
                <a:ea typeface="Calibri" panose="020F0502020204030204" pitchFamily="34" charset="0"/>
                <a:cs typeface="Times New Roman" panose="02020603050405020304" pitchFamily="18" charset="0"/>
              </a:rPr>
              <a:t> за </a:t>
            </a:r>
            <a:r>
              <a:rPr lang="ru-RU" dirty="0" err="1">
                <a:latin typeface="Times New Roman" panose="02020603050405020304" pitchFamily="18" charset="0"/>
                <a:ea typeface="Calibri" panose="020F0502020204030204" pitchFamily="34" charset="0"/>
                <a:cs typeface="Times New Roman" panose="02020603050405020304" pitchFamily="18" charset="0"/>
              </a:rPr>
              <a:t>сприяння</a:t>
            </a:r>
            <a:r>
              <a:rPr lang="ru-RU" dirty="0">
                <a:latin typeface="Times New Roman" panose="02020603050405020304" pitchFamily="18" charset="0"/>
                <a:ea typeface="Calibri" panose="020F0502020204030204" pitchFamily="34" charset="0"/>
                <a:cs typeface="Times New Roman" panose="02020603050405020304" pitchFamily="18" charset="0"/>
              </a:rPr>
              <a:t> БО «</a:t>
            </a:r>
            <a:r>
              <a:rPr lang="ru-RU" dirty="0" err="1">
                <a:latin typeface="Times New Roman" panose="02020603050405020304" pitchFamily="18" charset="0"/>
                <a:ea typeface="Calibri" panose="020F0502020204030204" pitchFamily="34" charset="0"/>
                <a:cs typeface="Times New Roman" panose="02020603050405020304" pitchFamily="18" charset="0"/>
              </a:rPr>
              <a:t>Надія</a:t>
            </a:r>
            <a:r>
              <a:rPr lang="ru-RU" dirty="0">
                <a:latin typeface="Times New Roman" panose="02020603050405020304" pitchFamily="18" charset="0"/>
                <a:ea typeface="Calibri" panose="020F0502020204030204" pitchFamily="34" charset="0"/>
                <a:cs typeface="Times New Roman" panose="02020603050405020304" pitchFamily="18" charset="0"/>
              </a:rPr>
              <a:t> та </a:t>
            </a:r>
            <a:r>
              <a:rPr lang="ru-RU" dirty="0" err="1">
                <a:latin typeface="Times New Roman" panose="02020603050405020304" pitchFamily="18" charset="0"/>
                <a:ea typeface="Calibri" panose="020F0502020204030204" pitchFamily="34" charset="0"/>
                <a:cs typeface="Times New Roman" panose="02020603050405020304" pitchFamily="18" charset="0"/>
              </a:rPr>
              <a:t>житло</a:t>
            </a:r>
            <a:r>
              <a:rPr lang="ru-RU" dirty="0">
                <a:latin typeface="Times New Roman" panose="02020603050405020304" pitchFamily="18" charset="0"/>
                <a:ea typeface="Calibri" panose="020F0502020204030204" pitchFamily="34" charset="0"/>
                <a:cs typeface="Times New Roman" panose="02020603050405020304" pitchFamily="18" charset="0"/>
              </a:rPr>
              <a:t> для </a:t>
            </a:r>
            <a:r>
              <a:rPr lang="ru-RU" dirty="0" err="1">
                <a:latin typeface="Times New Roman" panose="02020603050405020304" pitchFamily="18" charset="0"/>
                <a:ea typeface="Calibri" panose="020F0502020204030204" pitchFamily="34" charset="0"/>
                <a:cs typeface="Times New Roman" panose="02020603050405020304" pitchFamily="18" charset="0"/>
              </a:rPr>
              <a:t>дітей</a:t>
            </a:r>
            <a:r>
              <a:rPr lang="ru-RU" dirty="0">
                <a:latin typeface="Times New Roman" panose="02020603050405020304" pitchFamily="18" charset="0"/>
                <a:ea typeface="Calibri" panose="020F0502020204030204" pitchFamily="34" charset="0"/>
                <a:cs typeface="Times New Roman" panose="02020603050405020304" pitchFamily="18" charset="0"/>
              </a:rPr>
              <a:t>», кейс - </a:t>
            </a:r>
            <a:r>
              <a:rPr lang="ru-RU" dirty="0" err="1">
                <a:latin typeface="Times New Roman" panose="02020603050405020304" pitchFamily="18" charset="0"/>
                <a:ea typeface="Calibri" panose="020F0502020204030204" pitchFamily="34" charset="0"/>
                <a:cs typeface="Times New Roman" panose="02020603050405020304" pitchFamily="18" charset="0"/>
              </a:rPr>
              <a:t>мененджера</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Катерини</a:t>
            </a:r>
            <a:r>
              <a:rPr lang="ru-RU" dirty="0">
                <a:latin typeface="Times New Roman" panose="02020603050405020304" pitchFamily="18" charset="0"/>
                <a:ea typeface="Calibri" panose="020F0502020204030204" pitchFamily="34" charset="0"/>
                <a:cs typeface="Times New Roman" panose="02020603050405020304" pitchFamily="18" charset="0"/>
              </a:rPr>
              <a:t> ПУРИС </a:t>
            </a:r>
            <a:r>
              <a:rPr lang="ru-RU" dirty="0" err="1">
                <a:latin typeface="Times New Roman" panose="02020603050405020304" pitchFamily="18" charset="0"/>
                <a:ea typeface="Calibri" panose="020F0502020204030204" pitchFamily="34" charset="0"/>
                <a:cs typeface="Times New Roman" panose="02020603050405020304" pitchFamily="18" charset="0"/>
              </a:rPr>
              <a:t>зі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святковою</a:t>
            </a:r>
            <a:r>
              <a:rPr lang="ru-RU" dirty="0">
                <a:latin typeface="Times New Roman" panose="02020603050405020304" pitchFamily="18" charset="0"/>
                <a:ea typeface="Calibri" panose="020F0502020204030204" pitchFamily="34" charset="0"/>
                <a:cs typeface="Times New Roman" panose="02020603050405020304" pitchFamily="18" charset="0"/>
              </a:rPr>
              <a:t> спортивно-</a:t>
            </a:r>
            <a:r>
              <a:rPr lang="ru-RU" dirty="0" err="1">
                <a:latin typeface="Times New Roman" panose="02020603050405020304" pitchFamily="18" charset="0"/>
                <a:ea typeface="Calibri" panose="020F0502020204030204" pitchFamily="34" charset="0"/>
                <a:cs typeface="Times New Roman" panose="02020603050405020304" pitchFamily="18" charset="0"/>
              </a:rPr>
              <a:t>розважальною</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програмою</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завітав</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ДивоБус</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Дві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години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працювали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професійні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аніматори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які</a:t>
            </a:r>
            <a:r>
              <a:rPr lang="ru-RU" dirty="0">
                <a:latin typeface="Times New Roman" panose="02020603050405020304" pitchFamily="18" charset="0"/>
                <a:ea typeface="Calibri" panose="020F0502020204030204" pitchFamily="34" charset="0"/>
                <a:cs typeface="Times New Roman" panose="02020603050405020304" pitchFamily="18" charset="0"/>
              </a:rPr>
              <a:t> створили для</a:t>
            </a:r>
            <a:r>
              <a:rPr lang="uk-UA" dirty="0">
                <a:latin typeface="Times New Roman" panose="02020603050405020304" pitchFamily="18" charset="0"/>
                <a:ea typeface="Calibri" panose="020F0502020204030204" pitchFamily="34" charset="0"/>
                <a:cs typeface="Times New Roman" panose="02020603050405020304" pitchFamily="18" charset="0"/>
              </a:rPr>
              <a:t> 40 маленьких жителів </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справжню</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казкову</a:t>
            </a:r>
            <a:r>
              <a:rPr lang="ru-RU" dirty="0">
                <a:latin typeface="Times New Roman" panose="02020603050405020304" pitchFamily="18" charset="0"/>
                <a:ea typeface="Calibri" panose="020F0502020204030204" pitchFamily="34" charset="0"/>
                <a:cs typeface="Times New Roman" panose="02020603050405020304" pitchFamily="18" charset="0"/>
              </a:rPr>
              <a:t> атмосферу: провели </a:t>
            </a:r>
            <a:r>
              <a:rPr lang="ru-RU" dirty="0" err="1">
                <a:latin typeface="Times New Roman" panose="02020603050405020304" pitchFamily="18" charset="0"/>
                <a:ea typeface="Calibri" panose="020F0502020204030204" pitchFamily="34" charset="0"/>
                <a:cs typeface="Times New Roman" panose="02020603050405020304" pitchFamily="18" charset="0"/>
              </a:rPr>
              <a:t>рухливі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ігри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веселі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конкурси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танці</a:t>
            </a:r>
            <a:r>
              <a:rPr lang="ru-RU" dirty="0">
                <a:latin typeface="Times New Roman" panose="02020603050405020304" pitchFamily="18" charset="0"/>
                <a:ea typeface="Calibri" panose="020F0502020204030204" pitchFamily="34" charset="0"/>
                <a:cs typeface="Times New Roman" panose="02020603050405020304" pitchFamily="18" charset="0"/>
              </a:rPr>
              <a:t> та </a:t>
            </a:r>
            <a:r>
              <a:rPr lang="ru-RU" dirty="0" err="1">
                <a:latin typeface="Times New Roman" panose="02020603050405020304" pitchFamily="18" charset="0"/>
                <a:ea typeface="Calibri" panose="020F0502020204030204" pitchFamily="34" charset="0"/>
                <a:cs typeface="Times New Roman" panose="02020603050405020304" pitchFamily="18" charset="0"/>
              </a:rPr>
              <a:t>розваги</a:t>
            </a:r>
            <a:r>
              <a:rPr lang="ru-RU"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335" y="2231349"/>
            <a:ext cx="2975932" cy="2257523"/>
          </a:xfrm>
          <a:prstGeom prst="rect">
            <a:avLst/>
          </a:prstGeom>
          <a:effectLst>
            <a:softEdge rad="63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74416" y="2231350"/>
            <a:ext cx="3010029" cy="2257522"/>
          </a:xfrm>
          <a:prstGeom prst="rect">
            <a:avLst/>
          </a:prstGeom>
          <a:effectLst>
            <a:softEdge rad="635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335" y="4588212"/>
            <a:ext cx="2953181" cy="2214886"/>
          </a:xfrm>
          <a:prstGeom prst="rect">
            <a:avLst/>
          </a:prstGeom>
          <a:effectLst>
            <a:softEdge rad="63500"/>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74415" y="4562372"/>
            <a:ext cx="2964039" cy="2223029"/>
          </a:xfrm>
          <a:prstGeom prst="rect">
            <a:avLst/>
          </a:prstGeom>
          <a:effectLst>
            <a:softEdge rad="63500"/>
          </a:effectLst>
        </p:spPr>
      </p:pic>
    </p:spTree>
    <p:extLst>
      <p:ext uri="{BB962C8B-B14F-4D97-AF65-F5344CB8AC3E}">
        <p14:creationId xmlns:p14="http://schemas.microsoft.com/office/powerpoint/2010/main" val="344041549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Співпраця з благодійними фондами</a:t>
            </a:r>
            <a:endParaRPr lang="en-US" dirty="0"/>
          </a:p>
        </p:txBody>
      </p:sp>
      <p:sp>
        <p:nvSpPr>
          <p:cNvPr id="4" name="Прямоугольник 3"/>
          <p:cNvSpPr/>
          <p:nvPr/>
        </p:nvSpPr>
        <p:spPr>
          <a:xfrm>
            <a:off x="5760027" y="2995366"/>
            <a:ext cx="6096000" cy="2862322"/>
          </a:xfrm>
          <a:prstGeom prst="rect">
            <a:avLst/>
          </a:prstGeom>
        </p:spPr>
        <p:txBody>
          <a:bodyPr>
            <a:spAutoFit/>
          </a:bodyPr>
          <a:lstStyle/>
          <a:p>
            <a:pPr algn="just">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-23 </a:t>
            </a:r>
            <a:r>
              <a:rPr lang="ru-RU" dirty="0" err="1">
                <a:latin typeface="Times New Roman" panose="02020603050405020304" pitchFamily="18" charset="0"/>
                <a:ea typeface="Calibri" panose="020F0502020204030204" pitchFamily="34" charset="0"/>
                <a:cs typeface="Times New Roman" panose="02020603050405020304" pitchFamily="18" charset="0"/>
              </a:rPr>
              <a:t>жовтня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sz="1400"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сільський</a:t>
            </a:r>
            <a:r>
              <a:rPr lang="ru-RU" dirty="0">
                <a:latin typeface="Times New Roman" panose="02020603050405020304" pitchFamily="18" charset="0"/>
                <a:ea typeface="Calibri" panose="020F0502020204030204" pitchFamily="34" charset="0"/>
                <a:cs typeface="Times New Roman" panose="02020603050405020304" pitchFamily="18" charset="0"/>
              </a:rPr>
              <a:t> голова Валентина СТЕЦЬ </a:t>
            </a:r>
            <a:r>
              <a:rPr lang="ru-RU" dirty="0" err="1">
                <a:latin typeface="Times New Roman" panose="02020603050405020304" pitchFamily="18" charset="0"/>
                <a:ea typeface="Calibri" panose="020F0502020204030204" pitchFamily="34" charset="0"/>
                <a:cs typeface="Times New Roman" panose="02020603050405020304" pitchFamily="18" charset="0"/>
              </a:rPr>
              <a:t>отримала</a:t>
            </a:r>
            <a:r>
              <a:rPr lang="ru-RU" dirty="0">
                <a:latin typeface="Times New Roman" panose="02020603050405020304" pitchFamily="18" charset="0"/>
                <a:ea typeface="Calibri" panose="020F0502020204030204" pitchFamily="34" charset="0"/>
                <a:cs typeface="Times New Roman" panose="02020603050405020304" pitchFamily="18" charset="0"/>
              </a:rPr>
              <a:t> для Чумаківської </a:t>
            </a:r>
            <a:r>
              <a:rPr lang="ru-RU" dirty="0" err="1">
                <a:latin typeface="Times New Roman" panose="02020603050405020304" pitchFamily="18" charset="0"/>
                <a:ea typeface="Calibri" panose="020F0502020204030204" pitchFamily="34" charset="0"/>
                <a:cs typeface="Times New Roman" panose="02020603050405020304" pitchFamily="18" charset="0"/>
              </a:rPr>
              <a:t>громади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міні</a:t>
            </a:r>
            <a:r>
              <a:rPr lang="ru-RU" dirty="0">
                <a:latin typeface="Times New Roman" panose="02020603050405020304" pitchFamily="18" charset="0"/>
                <a:ea typeface="Calibri" panose="020F0502020204030204" pitchFamily="34" charset="0"/>
                <a:cs typeface="Times New Roman" panose="02020603050405020304" pitchFamily="18" charset="0"/>
              </a:rPr>
              <a:t> – </a:t>
            </a:r>
            <a:r>
              <a:rPr lang="ru-RU" dirty="0" err="1">
                <a:latin typeface="Times New Roman" panose="02020603050405020304" pitchFamily="18" charset="0"/>
                <a:ea typeface="Calibri" panose="020F0502020204030204" pitchFamily="34" charset="0"/>
                <a:cs typeface="Times New Roman" panose="02020603050405020304" pitchFamily="18" charset="0"/>
              </a:rPr>
              <a:t>екскаватор</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en-US" dirty="0">
                <a:latin typeface="Times New Roman" panose="02020603050405020304" pitchFamily="18" charset="0"/>
                <a:ea typeface="Calibri" panose="020F0502020204030204" pitchFamily="34" charset="0"/>
                <a:cs typeface="Times New Roman" panose="02020603050405020304" pitchFamily="18" charset="0"/>
              </a:rPr>
              <a:t>KUBOTA</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Ця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сучасна</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японська</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техніка</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була</a:t>
            </a:r>
            <a:r>
              <a:rPr lang="ru-RU" dirty="0">
                <a:latin typeface="Times New Roman" panose="02020603050405020304" pitchFamily="18" charset="0"/>
                <a:ea typeface="Calibri" panose="020F0502020204030204" pitchFamily="34" charset="0"/>
                <a:cs typeface="Times New Roman" panose="02020603050405020304" pitchFamily="18" charset="0"/>
              </a:rPr>
              <a:t> передана в рамках </a:t>
            </a:r>
            <a:r>
              <a:rPr lang="ru-RU" dirty="0" err="1">
                <a:latin typeface="Times New Roman" panose="02020603050405020304" pitchFamily="18" charset="0"/>
                <a:ea typeface="Calibri" panose="020F0502020204030204" pitchFamily="34" charset="0"/>
                <a:cs typeface="Times New Roman" panose="02020603050405020304" pitchFamily="18" charset="0"/>
              </a:rPr>
              <a:t>благодійної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допомоги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від</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німецьких</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партнерів</a:t>
            </a:r>
            <a:r>
              <a:rPr lang="ru-RU" dirty="0">
                <a:latin typeface="Times New Roman" panose="02020603050405020304" pitchFamily="18" charset="0"/>
                <a:ea typeface="Calibri" panose="020F0502020204030204" pitchFamily="34" charset="0"/>
                <a:cs typeface="Times New Roman" panose="02020603050405020304" pitchFamily="18" charset="0"/>
              </a:rPr>
              <a:t> заступником начальника </a:t>
            </a:r>
            <a:r>
              <a:rPr lang="ru-RU" dirty="0" err="1">
                <a:latin typeface="Times New Roman" panose="02020603050405020304" pitchFamily="18" charset="0"/>
                <a:ea typeface="Calibri" panose="020F0502020204030204" pitchFamily="34" charset="0"/>
                <a:cs typeface="Times New Roman" panose="02020603050405020304" pitchFamily="18" charset="0"/>
              </a:rPr>
              <a:t>Дніпропетровської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обласної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військової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адміністрації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Юрієм</a:t>
            </a:r>
            <a:r>
              <a:rPr lang="ru-RU" dirty="0">
                <a:latin typeface="Times New Roman" panose="02020603050405020304" pitchFamily="18" charset="0"/>
                <a:ea typeface="Calibri" panose="020F0502020204030204" pitchFamily="34" charset="0"/>
                <a:cs typeface="Times New Roman" panose="02020603050405020304" pitchFamily="18" charset="0"/>
              </a:rPr>
              <a:t> ЯНДУЛЬСЬКИМ. </a:t>
            </a:r>
            <a:r>
              <a:rPr lang="ru-RU" dirty="0" err="1">
                <a:latin typeface="Times New Roman" panose="02020603050405020304" pitchFamily="18" charset="0"/>
                <a:ea typeface="Calibri" panose="020F0502020204030204" pitchFamily="34" charset="0"/>
                <a:cs typeface="Times New Roman" panose="02020603050405020304" pitchFamily="18" charset="0"/>
              </a:rPr>
              <a:t>Міні</a:t>
            </a:r>
            <a:r>
              <a:rPr lang="ru-RU" dirty="0">
                <a:latin typeface="Times New Roman" panose="02020603050405020304" pitchFamily="18" charset="0"/>
                <a:ea typeface="Calibri" panose="020F0502020204030204" pitchFamily="34" charset="0"/>
                <a:cs typeface="Times New Roman" panose="02020603050405020304" pitchFamily="18" charset="0"/>
              </a:rPr>
              <a:t> – </a:t>
            </a:r>
            <a:r>
              <a:rPr lang="ru-RU" dirty="0" err="1">
                <a:latin typeface="Times New Roman" panose="02020603050405020304" pitchFamily="18" charset="0"/>
                <a:ea typeface="Calibri" panose="020F0502020204030204" pitchFamily="34" charset="0"/>
                <a:cs typeface="Times New Roman" panose="02020603050405020304" pitchFamily="18" charset="0"/>
              </a:rPr>
              <a:t>екскаватор</a:t>
            </a:r>
            <a:r>
              <a:rPr lang="ru-RU" dirty="0">
                <a:latin typeface="Times New Roman" panose="02020603050405020304" pitchFamily="18" charset="0"/>
                <a:ea typeface="Calibri" panose="020F0502020204030204" pitchFamily="34" charset="0"/>
                <a:cs typeface="Times New Roman" panose="02020603050405020304" pitchFamily="18" charset="0"/>
              </a:rPr>
              <a:t> з </a:t>
            </a:r>
            <a:r>
              <a:rPr lang="ru-RU" dirty="0" err="1">
                <a:latin typeface="Times New Roman" panose="02020603050405020304" pitchFamily="18" charset="0"/>
                <a:ea typeface="Calibri" panose="020F0502020204030204" pitchFamily="34" charset="0"/>
                <a:cs typeface="Times New Roman" panose="02020603050405020304" pitchFamily="18" charset="0"/>
              </a:rPr>
              <a:t>трьома</a:t>
            </a:r>
            <a:r>
              <a:rPr lang="ru-RU" dirty="0">
                <a:latin typeface="Times New Roman" panose="02020603050405020304" pitchFamily="18" charset="0"/>
                <a:ea typeface="Calibri" panose="020F0502020204030204" pitchFamily="34" charset="0"/>
                <a:cs typeface="Times New Roman" panose="02020603050405020304" pitchFamily="18" charset="0"/>
              </a:rPr>
              <a:t> видами </a:t>
            </a:r>
            <a:r>
              <a:rPr lang="ru-RU" dirty="0" err="1">
                <a:latin typeface="Times New Roman" panose="02020603050405020304" pitchFamily="18" charset="0"/>
                <a:ea typeface="Calibri" panose="020F0502020204030204" pitchFamily="34" charset="0"/>
                <a:cs typeface="Times New Roman" panose="02020603050405020304" pitchFamily="18" charset="0"/>
              </a:rPr>
              <a:t>ковшів</a:t>
            </a:r>
            <a:r>
              <a:rPr lang="ru-RU" dirty="0">
                <a:latin typeface="Times New Roman" panose="02020603050405020304" pitchFamily="18" charset="0"/>
                <a:ea typeface="Calibri" panose="020F0502020204030204" pitchFamily="34" charset="0"/>
                <a:cs typeface="Times New Roman" panose="02020603050405020304" pitchFamily="18" charset="0"/>
              </a:rPr>
              <a:t> і набором для </a:t>
            </a:r>
            <a:r>
              <a:rPr lang="ru-RU" dirty="0" err="1">
                <a:latin typeface="Times New Roman" panose="02020603050405020304" pitchFamily="18" charset="0"/>
                <a:ea typeface="Calibri" panose="020F0502020204030204" pitchFamily="34" charset="0"/>
                <a:cs typeface="Times New Roman" panose="02020603050405020304" pitchFamily="18" charset="0"/>
              </a:rPr>
              <a:t>технічного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обслуговування</a:t>
            </a:r>
            <a:r>
              <a:rPr lang="ru-RU" dirty="0">
                <a:latin typeface="Times New Roman" panose="02020603050405020304" pitchFamily="18" charset="0"/>
                <a:ea typeface="Calibri" panose="020F0502020204030204" pitchFamily="34" charset="0"/>
                <a:cs typeface="Times New Roman" panose="02020603050405020304" pitchFamily="18" charset="0"/>
              </a:rPr>
              <a:t> та </a:t>
            </a:r>
            <a:r>
              <a:rPr lang="ru-RU" dirty="0" err="1">
                <a:latin typeface="Times New Roman" panose="02020603050405020304" pitchFamily="18" charset="0"/>
                <a:ea typeface="Calibri" panose="020F0502020204030204" pitchFamily="34" charset="0"/>
                <a:cs typeface="Times New Roman" panose="02020603050405020304" pitchFamily="18" charset="0"/>
              </a:rPr>
              <a:t>зносу</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поповнив</a:t>
            </a:r>
            <a:r>
              <a:rPr lang="ru-RU" dirty="0">
                <a:latin typeface="Times New Roman" panose="02020603050405020304" pitchFamily="18" charset="0"/>
                <a:ea typeface="Calibri" panose="020F0502020204030204" pitchFamily="34" charset="0"/>
                <a:cs typeface="Times New Roman" panose="02020603050405020304" pitchFamily="18" charset="0"/>
              </a:rPr>
              <a:t> автопарк </a:t>
            </a:r>
            <a:r>
              <a:rPr lang="ru-RU" dirty="0" err="1">
                <a:latin typeface="Times New Roman" panose="02020603050405020304" pitchFamily="18" charset="0"/>
                <a:ea typeface="Calibri" panose="020F0502020204030204" pitchFamily="34" charset="0"/>
                <a:cs typeface="Times New Roman" panose="02020603050405020304" pitchFamily="18" charset="0"/>
              </a:rPr>
              <a:t>житлово</a:t>
            </a:r>
            <a:r>
              <a:rPr lang="ru-RU" dirty="0">
                <a:latin typeface="Times New Roman" panose="02020603050405020304" pitchFamily="18" charset="0"/>
                <a:ea typeface="Calibri" panose="020F0502020204030204" pitchFamily="34" charset="0"/>
                <a:cs typeface="Times New Roman" panose="02020603050405020304" pitchFamily="18" charset="0"/>
              </a:rPr>
              <a:t> – </a:t>
            </a:r>
            <a:r>
              <a:rPr lang="ru-RU" dirty="0" err="1">
                <a:latin typeface="Times New Roman" panose="02020603050405020304" pitchFamily="18" charset="0"/>
                <a:ea typeface="Calibri" panose="020F0502020204030204" pitchFamily="34" charset="0"/>
                <a:cs typeface="Times New Roman" panose="02020603050405020304" pitchFamily="18" charset="0"/>
              </a:rPr>
              <a:t>комунального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підприємства</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Комунальник</a:t>
            </a:r>
            <a:r>
              <a:rPr lang="ru-RU" dirty="0">
                <a:latin typeface="Times New Roman" panose="02020603050405020304" pitchFamily="18" charset="0"/>
                <a:ea typeface="Calibri" panose="020F0502020204030204" pitchFamily="34" charset="0"/>
                <a:cs typeface="Times New Roman" panose="02020603050405020304" pitchFamily="18" charset="0"/>
              </a:rPr>
              <a:t>» Чумаківської </a:t>
            </a:r>
            <a:r>
              <a:rPr lang="ru-RU" dirty="0" err="1">
                <a:latin typeface="Times New Roman" panose="02020603050405020304" pitchFamily="18" charset="0"/>
                <a:ea typeface="Calibri" panose="020F0502020204030204" pitchFamily="34" charset="0"/>
                <a:cs typeface="Times New Roman" panose="02020603050405020304" pitchFamily="18" charset="0"/>
              </a:rPr>
              <a:t>сільської</a:t>
            </a:r>
            <a:r>
              <a:rPr lang="ru-RU" dirty="0">
                <a:latin typeface="Times New Roman" panose="02020603050405020304" pitchFamily="18" charset="0"/>
                <a:ea typeface="Calibri" panose="020F0502020204030204" pitchFamily="34" charset="0"/>
                <a:cs typeface="Times New Roman" panose="02020603050405020304" pitchFamily="18" charset="0"/>
              </a:rPr>
              <a:t> ради.</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945" y="2417185"/>
            <a:ext cx="5358245" cy="4018684"/>
          </a:xfrm>
          <a:prstGeom prst="rect">
            <a:avLst/>
          </a:prstGeom>
        </p:spPr>
      </p:pic>
    </p:spTree>
    <p:extLst>
      <p:ext uri="{BB962C8B-B14F-4D97-AF65-F5344CB8AC3E}">
        <p14:creationId xmlns:p14="http://schemas.microsoft.com/office/powerpoint/2010/main" val="40505229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Співпраця з благодійними фондами</a:t>
            </a:r>
            <a:endParaRPr lang="en-US" dirty="0"/>
          </a:p>
        </p:txBody>
      </p:sp>
      <p:sp>
        <p:nvSpPr>
          <p:cNvPr id="4" name="Прямоугольник 3"/>
          <p:cNvSpPr/>
          <p:nvPr/>
        </p:nvSpPr>
        <p:spPr>
          <a:xfrm>
            <a:off x="7169727" y="2452181"/>
            <a:ext cx="4540827" cy="2463238"/>
          </a:xfrm>
          <a:prstGeom prst="rect">
            <a:avLst/>
          </a:prstGeom>
        </p:spPr>
        <p:txBody>
          <a:bodyPr wrap="square">
            <a:spAutoFit/>
          </a:bodyPr>
          <a:lstStyle/>
          <a:p>
            <a:pPr algn="just">
              <a:lnSpc>
                <a:spcPct val="107000"/>
              </a:lnSpc>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a:t>
            </a:r>
            <a:r>
              <a:rPr lang="en-US" dirty="0">
                <a:latin typeface="Times New Roman" panose="02020603050405020304" pitchFamily="18" charset="0"/>
                <a:ea typeface="Times New Roman" panose="02020603050405020304" pitchFamily="18" charset="0"/>
                <a:cs typeface="Times New Roman" panose="02020603050405020304" pitchFamily="18" charset="0"/>
              </a:rPr>
              <a:t>15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листопада</a:t>
            </a:r>
            <a:r>
              <a:rPr lang="en-US" dirty="0">
                <a:latin typeface="Times New Roman" panose="02020603050405020304" pitchFamily="18" charset="0"/>
                <a:ea typeface="Times New Roman" panose="02020603050405020304" pitchFamily="18" charset="0"/>
                <a:cs typeface="Times New Roman" panose="02020603050405020304" pitchFamily="18" charset="0"/>
              </a:rPr>
              <a:t> 53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родини</a:t>
            </a:r>
            <a:r>
              <a:rPr lang="en-US" dirty="0">
                <a:latin typeface="Times New Roman" panose="02020603050405020304" pitchFamily="18" charset="0"/>
                <a:ea typeface="Times New Roman" panose="02020603050405020304" pitchFamily="18" charset="0"/>
                <a:cs typeface="Times New Roman" panose="02020603050405020304" pitchFamily="18" charset="0"/>
              </a:rPr>
              <a:t> з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дітьми</a:t>
            </a:r>
            <a:r>
              <a:rPr lang="en-US" dirty="0">
                <a:latin typeface="Times New Roman" panose="02020603050405020304" pitchFamily="18" charset="0"/>
                <a:ea typeface="Times New Roman" panose="02020603050405020304" pitchFamily="18" charset="0"/>
                <a:cs typeface="Times New Roman" panose="02020603050405020304" pitchFamily="18" charset="0"/>
              </a:rPr>
              <a:t> з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числа</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внутрішньо</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переміщених</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осіб</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багатодітних</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родин</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сімей,які</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мають</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дітей</a:t>
            </a:r>
            <a:r>
              <a:rPr lang="en-US" dirty="0">
                <a:latin typeface="Times New Roman" panose="02020603050405020304" pitchFamily="18" charset="0"/>
                <a:ea typeface="Times New Roman" panose="02020603050405020304" pitchFamily="18" charset="0"/>
                <a:cs typeface="Times New Roman" panose="02020603050405020304" pitchFamily="18" charset="0"/>
              </a:rPr>
              <a:t> з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інвалідністю</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сімей</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опікунів</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та</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сімей</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які</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мають</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складні</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життєві</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обставини</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отримали</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гуманітарну</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допомогу</a:t>
            </a:r>
            <a:r>
              <a:rPr lang="en-US" dirty="0">
                <a:latin typeface="Times New Roman" panose="02020603050405020304" pitchFamily="18" charset="0"/>
                <a:ea typeface="Times New Roman" panose="02020603050405020304" pitchFamily="18" charset="0"/>
                <a:cs typeface="Times New Roman" panose="02020603050405020304" pitchFamily="18" charset="0"/>
              </a:rPr>
              <a:t> у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вигляді</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продуктів</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харчування</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та</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гігієнічних</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наборів</a:t>
            </a:r>
            <a:r>
              <a:rPr lang="uk-UA" dirty="0">
                <a:latin typeface="Times New Roman" panose="02020603050405020304" pitchFamily="18" charset="0"/>
                <a:ea typeface="Times New Roman" panose="02020603050405020304" pitchFamily="18" charset="0"/>
                <a:cs typeface="Times New Roman" panose="02020603050405020304" pitchFamily="18" charset="0"/>
              </a:rPr>
              <a:t> від </a:t>
            </a:r>
            <a:r>
              <a:rPr lang="en-US" dirty="0" err="1">
                <a:latin typeface="Times New Roman" panose="02020603050405020304" pitchFamily="18" charset="0"/>
                <a:ea typeface="Calibri" panose="020F0502020204030204" pitchFamily="34" charset="0"/>
                <a:cs typeface="Times New Roman" panose="02020603050405020304" pitchFamily="18" charset="0"/>
              </a:rPr>
              <a:t>Благодійн</a:t>
            </a:r>
            <a:r>
              <a:rPr lang="uk-UA" dirty="0" err="1">
                <a:latin typeface="Times New Roman" panose="02020603050405020304" pitchFamily="18" charset="0"/>
                <a:ea typeface="Calibri" panose="020F0502020204030204" pitchFamily="34" charset="0"/>
                <a:cs typeface="Times New Roman" panose="02020603050405020304" pitchFamily="18" charset="0"/>
              </a:rPr>
              <a:t>ої</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організації</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Надія</a:t>
            </a:r>
            <a:r>
              <a:rPr lang="en-US" dirty="0">
                <a:latin typeface="Times New Roman" panose="02020603050405020304" pitchFamily="18" charset="0"/>
                <a:ea typeface="Calibri" panose="020F0502020204030204" pitchFamily="34" charset="0"/>
                <a:cs typeface="Times New Roman" panose="02020603050405020304" pitchFamily="18" charset="0"/>
              </a:rPr>
              <a:t> і </a:t>
            </a:r>
            <a:r>
              <a:rPr lang="en-US" dirty="0" err="1">
                <a:latin typeface="Times New Roman" panose="02020603050405020304" pitchFamily="18" charset="0"/>
                <a:ea typeface="Calibri" panose="020F0502020204030204" pitchFamily="34" charset="0"/>
                <a:cs typeface="Times New Roman" panose="02020603050405020304" pitchFamily="18" charset="0"/>
              </a:rPr>
              <a:t>житло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для</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дітей</a:t>
            </a: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uk-UA"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2452181"/>
            <a:ext cx="2989118" cy="2989118"/>
          </a:xfrm>
          <a:prstGeom prst="rect">
            <a:avLst/>
          </a:prstGeom>
          <a:effectLst>
            <a:softEdge rad="63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6318" y="2452181"/>
            <a:ext cx="2996046" cy="2996046"/>
          </a:xfrm>
          <a:prstGeom prst="rect">
            <a:avLst/>
          </a:prstGeom>
          <a:effectLst>
            <a:softEdge rad="63500"/>
          </a:effectLst>
        </p:spPr>
      </p:pic>
    </p:spTree>
    <p:extLst>
      <p:ext uri="{BB962C8B-B14F-4D97-AF65-F5344CB8AC3E}">
        <p14:creationId xmlns:p14="http://schemas.microsoft.com/office/powerpoint/2010/main" val="131795868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Співпраця з благодійними фондами</a:t>
            </a:r>
            <a:endParaRPr lang="en-US" dirty="0"/>
          </a:p>
        </p:txBody>
      </p:sp>
      <p:sp>
        <p:nvSpPr>
          <p:cNvPr id="4" name="Прямоугольник 3"/>
          <p:cNvSpPr/>
          <p:nvPr/>
        </p:nvSpPr>
        <p:spPr>
          <a:xfrm>
            <a:off x="7699664" y="2649569"/>
            <a:ext cx="3875809" cy="3139321"/>
          </a:xfrm>
          <a:prstGeom prst="rect">
            <a:avLst/>
          </a:prstGeom>
        </p:spPr>
        <p:txBody>
          <a:bodyPr wrap="square">
            <a:spAutoFit/>
          </a:bodyPr>
          <a:lstStyle/>
          <a:p>
            <a:pPr algn="just">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-12 грудня </a:t>
            </a:r>
            <a:r>
              <a:rPr lang="ru-RU" dirty="0">
                <a:latin typeface="Times New Roman" panose="02020603050405020304" pitchFamily="18" charset="0"/>
                <a:ea typeface="Calibri" panose="020F0502020204030204" pitchFamily="34" charset="0"/>
                <a:cs typeface="Times New Roman" panose="02020603050405020304" pitchFamily="18" charset="0"/>
              </a:rPr>
              <a:t>команда </a:t>
            </a:r>
            <a:r>
              <a:rPr lang="ru-RU" dirty="0" err="1">
                <a:latin typeface="Times New Roman" panose="02020603050405020304" pitchFamily="18" charset="0"/>
                <a:ea typeface="Calibri" panose="020F0502020204030204" pitchFamily="34" charset="0"/>
                <a:cs typeface="Times New Roman" panose="02020603050405020304" pitchFamily="18" charset="0"/>
              </a:rPr>
              <a:t>Благодійної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організації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Благодійний</a:t>
            </a:r>
            <a:r>
              <a:rPr lang="ru-RU" dirty="0">
                <a:latin typeface="Times New Roman" panose="02020603050405020304" pitchFamily="18" charset="0"/>
                <a:ea typeface="Calibri" panose="020F0502020204030204" pitchFamily="34" charset="0"/>
                <a:cs typeface="Times New Roman" panose="02020603050405020304" pitchFamily="18" charset="0"/>
              </a:rPr>
              <a:t> фонд «Центр </a:t>
            </a:r>
            <a:r>
              <a:rPr lang="ru-RU" dirty="0" err="1">
                <a:latin typeface="Times New Roman" panose="02020603050405020304" pitchFamily="18" charset="0"/>
                <a:ea typeface="Calibri" panose="020F0502020204030204" pitchFamily="34" charset="0"/>
                <a:cs typeface="Times New Roman" panose="02020603050405020304" pitchFamily="18" charset="0"/>
              </a:rPr>
              <a:t>допомоги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переселенцям</a:t>
            </a:r>
            <a:r>
              <a:rPr lang="ru-RU" dirty="0">
                <a:latin typeface="Times New Roman" panose="02020603050405020304" pitchFamily="18" charset="0"/>
                <a:ea typeface="Calibri" panose="020F0502020204030204" pitchFamily="34" charset="0"/>
                <a:cs typeface="Times New Roman" panose="02020603050405020304" pitchFamily="18" charset="0"/>
              </a:rPr>
              <a:t> та </a:t>
            </a:r>
            <a:r>
              <a:rPr lang="ru-RU" dirty="0" err="1">
                <a:latin typeface="Times New Roman" panose="02020603050405020304" pitchFamily="18" charset="0"/>
                <a:ea typeface="Calibri" panose="020F0502020204030204" pitchFamily="34" charset="0"/>
                <a:cs typeface="Times New Roman" panose="02020603050405020304" pitchFamily="18" charset="0"/>
              </a:rPr>
              <a:t>армії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засновник</a:t>
            </a:r>
            <a:r>
              <a:rPr lang="ru-RU" dirty="0">
                <a:latin typeface="Times New Roman" panose="02020603050405020304" pitchFamily="18" charset="0"/>
                <a:ea typeface="Calibri" panose="020F0502020204030204" pitchFamily="34" charset="0"/>
                <a:cs typeface="Times New Roman" panose="02020603050405020304" pitchFamily="18" charset="0"/>
              </a:rPr>
              <a:t> фонду </a:t>
            </a:r>
            <a:r>
              <a:rPr lang="ru-RU" dirty="0" err="1">
                <a:latin typeface="Times New Roman" panose="02020603050405020304" pitchFamily="18" charset="0"/>
                <a:ea typeface="Calibri" panose="020F0502020204030204" pitchFamily="34" charset="0"/>
                <a:cs typeface="Times New Roman" panose="02020603050405020304" pitchFamily="18" charset="0"/>
              </a:rPr>
              <a:t>Павло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Медвідь</a:t>
            </a:r>
            <a:r>
              <a:rPr lang="ru-RU" dirty="0">
                <a:latin typeface="Times New Roman" panose="02020603050405020304" pitchFamily="18" charset="0"/>
                <a:ea typeface="Calibri" panose="020F0502020204030204" pitchFamily="34" charset="0"/>
                <a:cs typeface="Times New Roman" panose="02020603050405020304" pitchFamily="18" charset="0"/>
              </a:rPr>
              <a:t>) привезла </a:t>
            </a:r>
            <a:r>
              <a:rPr lang="ru-RU" dirty="0" err="1">
                <a:latin typeface="Times New Roman" panose="02020603050405020304" pitchFamily="18" charset="0"/>
                <a:ea typeface="Calibri" panose="020F0502020204030204" pitchFamily="34" charset="0"/>
                <a:cs typeface="Times New Roman" panose="02020603050405020304" pitchFamily="18" charset="0"/>
              </a:rPr>
              <a:t>продуктові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набори</a:t>
            </a:r>
            <a:r>
              <a:rPr lang="ru-RU" dirty="0">
                <a:latin typeface="Times New Roman" panose="02020603050405020304" pitchFamily="18" charset="0"/>
                <a:ea typeface="Calibri" panose="020F0502020204030204" pitchFamily="34" charset="0"/>
                <a:cs typeface="Times New Roman" panose="02020603050405020304" pitchFamily="18" charset="0"/>
              </a:rPr>
              <a:t> для 70 родин </a:t>
            </a:r>
            <a:r>
              <a:rPr lang="ru-RU" dirty="0" err="1">
                <a:latin typeface="Times New Roman" panose="02020603050405020304" pitchFamily="18" charset="0"/>
                <a:ea typeface="Calibri" panose="020F0502020204030204" pitchFamily="34" charset="0"/>
                <a:cs typeface="Times New Roman" panose="02020603050405020304" pitchFamily="18" charset="0"/>
              </a:rPr>
              <a:t>внутрішньо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переміщених</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осіб</a:t>
            </a:r>
            <a:r>
              <a:rPr lang="ru-RU" dirty="0">
                <a:latin typeface="Times New Roman" panose="02020603050405020304" pitchFamily="18" charset="0"/>
                <a:ea typeface="Calibri" panose="020F0502020204030204" pitchFamily="34" charset="0"/>
                <a:cs typeface="Times New Roman" panose="02020603050405020304" pitchFamily="18" charset="0"/>
              </a:rPr>
              <a:t> та </a:t>
            </a:r>
            <a:r>
              <a:rPr lang="ru-RU" dirty="0" err="1">
                <a:latin typeface="Times New Roman" panose="02020603050405020304" pitchFamily="18" charset="0"/>
                <a:ea typeface="Calibri" panose="020F0502020204030204" pitchFamily="34" charset="0"/>
                <a:cs typeface="Times New Roman" panose="02020603050405020304" pitchFamily="18" charset="0"/>
              </a:rPr>
              <a:t>новорічні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солодкі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подарунки</a:t>
            </a:r>
            <a:r>
              <a:rPr lang="ru-RU" dirty="0">
                <a:latin typeface="Times New Roman" panose="02020603050405020304" pitchFamily="18" charset="0"/>
                <a:ea typeface="Calibri" panose="020F0502020204030204" pitchFamily="34" charset="0"/>
                <a:cs typeface="Times New Roman" panose="02020603050405020304" pitchFamily="18" charset="0"/>
              </a:rPr>
              <a:t> і рюкзачки для </a:t>
            </a:r>
            <a:r>
              <a:rPr lang="ru-RU" dirty="0" err="1">
                <a:latin typeface="Times New Roman" panose="02020603050405020304" pitchFamily="18" charset="0"/>
                <a:ea typeface="Calibri" panose="020F0502020204030204" pitchFamily="34" charset="0"/>
                <a:cs typeface="Times New Roman" panose="02020603050405020304" pitchFamily="18" charset="0"/>
              </a:rPr>
              <a:t>дітей</a:t>
            </a:r>
            <a:r>
              <a:rPr lang="ru-RU" dirty="0">
                <a:latin typeface="Times New Roman" panose="02020603050405020304" pitchFamily="18" charset="0"/>
                <a:ea typeface="Calibri" panose="020F0502020204030204" pitchFamily="34" charset="0"/>
                <a:cs typeface="Times New Roman" panose="02020603050405020304" pitchFamily="18" charset="0"/>
              </a:rPr>
              <a:t> з родин ВПО, батьки </a:t>
            </a:r>
            <a:r>
              <a:rPr lang="ru-RU" dirty="0" err="1">
                <a:latin typeface="Times New Roman" panose="02020603050405020304" pitchFamily="18" charset="0"/>
                <a:ea typeface="Calibri" panose="020F0502020204030204" pitchFamily="34" charset="0"/>
                <a:cs typeface="Times New Roman" panose="02020603050405020304" pitchFamily="18" charset="0"/>
              </a:rPr>
              <a:t>яких</a:t>
            </a:r>
            <a:r>
              <a:rPr lang="ru-RU" dirty="0">
                <a:latin typeface="Times New Roman" panose="02020603050405020304" pitchFamily="18" charset="0"/>
                <a:ea typeface="Calibri" panose="020F0502020204030204" pitchFamily="34" charset="0"/>
                <a:cs typeface="Times New Roman" panose="02020603050405020304" pitchFamily="18" charset="0"/>
              </a:rPr>
              <a:t> є </a:t>
            </a:r>
            <a:r>
              <a:rPr lang="ru-RU" dirty="0" err="1">
                <a:latin typeface="Times New Roman" panose="02020603050405020304" pitchFamily="18" charset="0"/>
                <a:ea typeface="Calibri" panose="020F0502020204030204" pitchFamily="34" charset="0"/>
                <a:cs typeface="Times New Roman" panose="02020603050405020304" pitchFamily="18" charset="0"/>
              </a:rPr>
              <a:t>учасниками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бойових</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дій</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або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військовослужбовцями</a:t>
            </a:r>
            <a:r>
              <a:rPr lang="ru-RU"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4884" y="2743200"/>
            <a:ext cx="2284268" cy="3045691"/>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1973" y="2743200"/>
            <a:ext cx="2284268" cy="3045691"/>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97931" y="2743199"/>
            <a:ext cx="2284269" cy="3045691"/>
          </a:xfrm>
          <a:prstGeom prst="rect">
            <a:avLst/>
          </a:prstGeom>
        </p:spPr>
      </p:pic>
    </p:spTree>
    <p:extLst>
      <p:ext uri="{BB962C8B-B14F-4D97-AF65-F5344CB8AC3E}">
        <p14:creationId xmlns:p14="http://schemas.microsoft.com/office/powerpoint/2010/main" val="304262120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Співпраця з благодійними фондами</a:t>
            </a:r>
            <a:endParaRPr lang="en-US" dirty="0"/>
          </a:p>
        </p:txBody>
      </p:sp>
      <p:sp>
        <p:nvSpPr>
          <p:cNvPr id="4" name="Прямоугольник 3"/>
          <p:cNvSpPr/>
          <p:nvPr/>
        </p:nvSpPr>
        <p:spPr>
          <a:xfrm>
            <a:off x="4572000" y="2203399"/>
            <a:ext cx="7318125" cy="2031325"/>
          </a:xfrm>
          <a:prstGeom prst="rect">
            <a:avLst/>
          </a:prstGeom>
        </p:spPr>
        <p:txBody>
          <a:bodyPr wrap="square">
            <a:spAutoFit/>
          </a:bodyPr>
          <a:lstStyle/>
          <a:p>
            <a:pPr algn="just">
              <a:spcAft>
                <a:spcPts val="0"/>
              </a:spcAft>
            </a:pPr>
            <a:r>
              <a:rPr lang="uk-UA" dirty="0">
                <a:latin typeface="Times New Roman" panose="02020603050405020304" pitchFamily="18" charset="0"/>
                <a:ea typeface="Times New Roman" panose="02020603050405020304" pitchFamily="18" charset="0"/>
                <a:cs typeface="Times New Roman" panose="02020603050405020304" pitchFamily="18" charset="0"/>
              </a:rPr>
              <a:t>-У 2024 році продовжилася співпраця з </a:t>
            </a:r>
            <a:r>
              <a:rPr lang="en-US" dirty="0" err="1">
                <a:latin typeface="Times New Roman" panose="02020603050405020304" pitchFamily="18" charset="0"/>
                <a:ea typeface="Calibri" panose="020F0502020204030204" pitchFamily="34" charset="0"/>
                <a:cs typeface="Times New Roman" panose="02020603050405020304" pitchFamily="18" charset="0"/>
              </a:rPr>
              <a:t>Шотландськ</a:t>
            </a:r>
            <a:r>
              <a:rPr lang="uk-UA" dirty="0" err="1">
                <a:latin typeface="Times New Roman" panose="02020603050405020304" pitchFamily="18" charset="0"/>
                <a:ea typeface="Calibri" panose="020F0502020204030204" pitchFamily="34" charset="0"/>
                <a:cs typeface="Times New Roman" panose="02020603050405020304" pitchFamily="18" charset="0"/>
              </a:rPr>
              <a:t>ою</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благодійн</a:t>
            </a:r>
            <a:r>
              <a:rPr lang="uk-UA" dirty="0" err="1">
                <a:latin typeface="Times New Roman" panose="02020603050405020304" pitchFamily="18" charset="0"/>
                <a:ea typeface="Calibri" panose="020F0502020204030204" pitchFamily="34" charset="0"/>
                <a:cs typeface="Times New Roman" panose="02020603050405020304" pitchFamily="18" charset="0"/>
              </a:rPr>
              <a:t>ою</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організаці</a:t>
            </a:r>
            <a:r>
              <a:rPr lang="uk-UA" dirty="0" err="1">
                <a:latin typeface="Times New Roman" panose="02020603050405020304" pitchFamily="18" charset="0"/>
                <a:ea typeface="Calibri" panose="020F0502020204030204" pitchFamily="34" charset="0"/>
                <a:cs typeface="Times New Roman" panose="02020603050405020304" pitchFamily="18" charset="0"/>
              </a:rPr>
              <a:t>єю</a:t>
            </a:r>
            <a:r>
              <a:rPr lang="en-US" dirty="0">
                <a:latin typeface="Times New Roman" panose="02020603050405020304" pitchFamily="18" charset="0"/>
                <a:ea typeface="Calibri" panose="020F0502020204030204" pitchFamily="34" charset="0"/>
                <a:cs typeface="Times New Roman" panose="02020603050405020304" pitchFamily="18" charset="0"/>
              </a:rPr>
              <a:t> «SIOBHANS TRUST» @</a:t>
            </a:r>
            <a:r>
              <a:rPr lang="en-US" dirty="0" err="1">
                <a:latin typeface="Times New Roman" panose="02020603050405020304" pitchFamily="18" charset="0"/>
                <a:ea typeface="Calibri" panose="020F0502020204030204" pitchFamily="34" charset="0"/>
                <a:cs typeface="Times New Roman" panose="02020603050405020304" pitchFamily="18" charset="0"/>
              </a:rPr>
              <a:t>siobhanstrust</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за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підтримки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Благодійної</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організації</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Благодійний</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фонд</a:t>
            </a:r>
            <a:r>
              <a:rPr lang="en-US" dirty="0">
                <a:latin typeface="Times New Roman" panose="02020603050405020304" pitchFamily="18" charset="0"/>
                <a:ea typeface="Calibri" panose="020F0502020204030204" pitchFamily="34" charset="0"/>
                <a:cs typeface="Times New Roman" panose="02020603050405020304" pitchFamily="18" charset="0"/>
              </a:rPr>
              <a:t> «М.Р.ІЯ» @</a:t>
            </a:r>
            <a:r>
              <a:rPr lang="en-US" dirty="0" err="1">
                <a:latin typeface="Times New Roman" panose="02020603050405020304" pitchFamily="18" charset="0"/>
                <a:ea typeface="Calibri" panose="020F0502020204030204" pitchFamily="34" charset="0"/>
                <a:cs typeface="Times New Roman" panose="02020603050405020304" pitchFamily="18" charset="0"/>
              </a:rPr>
              <a:t>mriya_charity</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із</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міста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Запоріжжя</a:t>
            </a:r>
            <a:r>
              <a:rPr lang="en-US" dirty="0">
                <a:latin typeface="Times New Roman" panose="02020603050405020304" pitchFamily="18" charset="0"/>
                <a:ea typeface="Calibri" panose="020F0502020204030204" pitchFamily="34" charset="0"/>
                <a:cs typeface="Times New Roman" panose="02020603050405020304" pitchFamily="18" charset="0"/>
              </a:rPr>
              <a:t> і </a:t>
            </a:r>
            <a:r>
              <a:rPr lang="en-US" dirty="0" err="1">
                <a:latin typeface="Times New Roman" panose="02020603050405020304" pitchFamily="18" charset="0"/>
                <a:ea typeface="Calibri" panose="020F0502020204030204" pitchFamily="34" charset="0"/>
                <a:cs typeface="Times New Roman" panose="02020603050405020304" pitchFamily="18" charset="0"/>
              </a:rPr>
              <a:t>Дніпровської</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районної</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ради</a:t>
            </a:r>
            <a:r>
              <a:rPr lang="uk-UA" dirty="0">
                <a:latin typeface="Times New Roman" panose="02020603050405020304" pitchFamily="18" charset="0"/>
                <a:ea typeface="Calibri" panose="020F0502020204030204" pitchFamily="34" charset="0"/>
                <a:cs typeface="Times New Roman" panose="02020603050405020304" pitchFamily="18" charset="0"/>
              </a:rPr>
              <a:t>, яка приїжджала до громади </a:t>
            </a:r>
            <a:r>
              <a:rPr lang="en-US" dirty="0">
                <a:latin typeface="Times New Roman" panose="02020603050405020304" pitchFamily="18" charset="0"/>
                <a:ea typeface="Calibri" panose="020F0502020204030204" pitchFamily="34" charset="0"/>
                <a:cs typeface="Times New Roman" panose="02020603050405020304" pitchFamily="18" charset="0"/>
              </a:rPr>
              <a:t>з </a:t>
            </a:r>
            <a:r>
              <a:rPr lang="en-US" dirty="0" err="1">
                <a:latin typeface="Times New Roman" panose="02020603050405020304" pitchFamily="18" charset="0"/>
                <a:ea typeface="Calibri" panose="020F0502020204030204" pitchFamily="34" charset="0"/>
                <a:cs typeface="Times New Roman" panose="02020603050405020304" pitchFamily="18" charset="0"/>
              </a:rPr>
              <a:t>благодійною</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акцією</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makepizzanotwar</a:t>
            </a:r>
            <a:r>
              <a:rPr lang="uk-UA" dirty="0">
                <a:latin typeface="Times New Roman" panose="02020603050405020304" pitchFamily="18" charset="0"/>
                <a:ea typeface="Calibri" panose="020F0502020204030204" pitchFamily="34" charset="0"/>
                <a:cs typeface="Times New Roman" panose="02020603050405020304" pitchFamily="18" charset="0"/>
              </a:rPr>
              <a:t>. Протягом року смакували піцою мешканці с-</a:t>
            </a:r>
            <a:r>
              <a:rPr lang="uk-UA" dirty="0" err="1">
                <a:latin typeface="Times New Roman" panose="02020603050405020304" pitchFamily="18" charset="0"/>
                <a:ea typeface="Calibri" panose="020F0502020204030204" pitchFamily="34" charset="0"/>
                <a:cs typeface="Times New Roman" panose="02020603050405020304" pitchFamily="18" charset="0"/>
              </a:rPr>
              <a:t>ща</a:t>
            </a:r>
            <a:r>
              <a:rPr lang="uk-UA" dirty="0">
                <a:latin typeface="Times New Roman" panose="02020603050405020304" pitchFamily="18" charset="0"/>
                <a:ea typeface="Calibri" panose="020F0502020204030204" pitchFamily="34" charset="0"/>
                <a:cs typeface="Times New Roman" panose="02020603050405020304" pitchFamily="18" charset="0"/>
              </a:rPr>
              <a:t> Зоря (28 січня) та мешканці с. Чумаки (17 вересня).</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196" y="2203399"/>
            <a:ext cx="4137912" cy="2330161"/>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966" y="4270664"/>
            <a:ext cx="2646785" cy="2587336"/>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39865" y="4270664"/>
            <a:ext cx="2700746" cy="2587336"/>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25185" y="4270664"/>
            <a:ext cx="3684886" cy="2587336"/>
          </a:xfrm>
          <a:prstGeom prst="rect">
            <a:avLst/>
          </a:prstGeom>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10071" y="4270664"/>
            <a:ext cx="2700747" cy="2587336"/>
          </a:xfrm>
          <a:prstGeom prst="rect">
            <a:avLst/>
          </a:prstGeom>
        </p:spPr>
      </p:pic>
    </p:spTree>
    <p:extLst>
      <p:ext uri="{BB962C8B-B14F-4D97-AF65-F5344CB8AC3E}">
        <p14:creationId xmlns:p14="http://schemas.microsoft.com/office/powerpoint/2010/main" val="42454342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Співпраця з благодійними фондами</a:t>
            </a:r>
            <a:endParaRPr lang="en-US" dirty="0"/>
          </a:p>
        </p:txBody>
      </p:sp>
      <p:sp>
        <p:nvSpPr>
          <p:cNvPr id="4" name="Прямоугольник 3"/>
          <p:cNvSpPr/>
          <p:nvPr/>
        </p:nvSpPr>
        <p:spPr>
          <a:xfrm>
            <a:off x="4540828" y="2550673"/>
            <a:ext cx="7107380" cy="3869008"/>
          </a:xfrm>
          <a:prstGeom prst="rect">
            <a:avLst/>
          </a:prstGeom>
        </p:spPr>
        <p:txBody>
          <a:bodyPr wrap="square">
            <a:spAutoFit/>
          </a:bodyPr>
          <a:lstStyle/>
          <a:p>
            <a:pPr algn="just">
              <a:lnSpc>
                <a:spcPct val="107000"/>
              </a:lnSpc>
              <a:spcAft>
                <a:spcPts val="0"/>
              </a:spcAft>
            </a:pPr>
            <a:r>
              <a:rPr lang="uk-UA" dirty="0">
                <a:latin typeface="Times New Roman" panose="02020603050405020304" pitchFamily="18" charset="0"/>
                <a:ea typeface="Times New Roman" panose="02020603050405020304" pitchFamily="18" charset="0"/>
                <a:cs typeface="Times New Roman" panose="02020603050405020304" pitchFamily="18" charset="0"/>
              </a:rPr>
              <a:t>-На початку 2024 року виконком сільської ради підписав Договір про співпрацю з БО «БФ «Право на захист», яка протягом року активно опікувалася місцем тимчасового проживання ВПО і допомагала мешканцям гуртожитку  по вул. Меліоративна, 7Б с. Чумаки та надала чималу допомогу: засоби гігієни, миючі та </a:t>
            </a:r>
            <a:r>
              <a:rPr lang="uk-UA" dirty="0" err="1">
                <a:latin typeface="Times New Roman" panose="02020603050405020304" pitchFamily="18" charset="0"/>
                <a:ea typeface="Times New Roman" panose="02020603050405020304" pitchFamily="18" charset="0"/>
                <a:cs typeface="Times New Roman" panose="02020603050405020304" pitchFamily="18" charset="0"/>
              </a:rPr>
              <a:t>дезинфікуючі</a:t>
            </a:r>
            <a:r>
              <a:rPr lang="uk-UA" dirty="0">
                <a:latin typeface="Times New Roman" panose="02020603050405020304" pitchFamily="18" charset="0"/>
                <a:ea typeface="Times New Roman" panose="02020603050405020304" pitchFamily="18" charset="0"/>
                <a:cs typeface="Times New Roman" panose="02020603050405020304" pitchFamily="18" charset="0"/>
              </a:rPr>
              <a:t> засоби, фарба, пензлі, пила по дереву, змішувачі, лампи, світильники, дверні </a:t>
            </a:r>
            <a:r>
              <a:rPr lang="uk-UA" dirty="0" err="1">
                <a:latin typeface="Times New Roman" panose="02020603050405020304" pitchFamily="18" charset="0"/>
                <a:ea typeface="Times New Roman" panose="02020603050405020304" pitchFamily="18" charset="0"/>
                <a:cs typeface="Times New Roman" panose="02020603050405020304" pitchFamily="18" charset="0"/>
              </a:rPr>
              <a:t>доводчики</a:t>
            </a:r>
            <a:r>
              <a:rPr lang="uk-UA" dirty="0">
                <a:latin typeface="Times New Roman" panose="02020603050405020304" pitchFamily="18" charset="0"/>
                <a:ea typeface="Times New Roman" panose="02020603050405020304" pitchFamily="18" charset="0"/>
                <a:cs typeface="Times New Roman" panose="02020603050405020304" pitchFamily="18" charset="0"/>
              </a:rPr>
              <a:t> та ін.</a:t>
            </a:r>
          </a:p>
          <a:p>
            <a:pPr algn="just">
              <a:lnSpc>
                <a:spcPct val="107000"/>
              </a:lnSpc>
            </a:pPr>
            <a:r>
              <a:rPr lang="uk-UA" dirty="0">
                <a:latin typeface="Times New Roman" panose="02020603050405020304" pitchFamily="18" charset="0"/>
                <a:cs typeface="Times New Roman" panose="02020603050405020304" pitchFamily="18" charset="0"/>
              </a:rPr>
              <a:t>-Також протягом 2024 р. неодноразово благодійну допомогу внутрішньо переміщеним особам у вигляді продуктових наборів надавав БФ «Снайпер» (керівник Юрій Лавров). За підтримки цього фонду наприкінці грудня також були вручені новорічні подарунки вихованцям ЗДО «Буратіно» і «Мальва» (60 шт.).</a:t>
            </a:r>
            <a:endParaRPr lang="en-US" dirty="0">
              <a:latin typeface="Times New Roman" panose="02020603050405020304" pitchFamily="18" charset="0"/>
              <a:cs typeface="Times New Roman" panose="02020603050405020304" pitchFamily="18" charset="0"/>
            </a:endParaRPr>
          </a:p>
          <a:p>
            <a:pPr algn="just">
              <a:lnSpc>
                <a:spcPct val="107000"/>
              </a:lnSpc>
              <a:spcAft>
                <a:spcPts val="0"/>
              </a:spcAft>
            </a:pP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0" y="2550673"/>
            <a:ext cx="4602328" cy="3486149"/>
          </a:xfrm>
          <a:prstGeom prst="rect">
            <a:avLst/>
          </a:prstGeom>
          <a:effectLst>
            <a:softEdge rad="63500"/>
          </a:effectLst>
        </p:spPr>
      </p:pic>
    </p:spTree>
    <p:extLst>
      <p:ext uri="{BB962C8B-B14F-4D97-AF65-F5344CB8AC3E}">
        <p14:creationId xmlns:p14="http://schemas.microsoft.com/office/powerpoint/2010/main" val="22026386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Співпраця з органами влади</a:t>
            </a:r>
            <a:endParaRPr lang="en-US" dirty="0"/>
          </a:p>
        </p:txBody>
      </p:sp>
      <p:sp>
        <p:nvSpPr>
          <p:cNvPr id="4" name="Прямоугольник 3"/>
          <p:cNvSpPr/>
          <p:nvPr/>
        </p:nvSpPr>
        <p:spPr>
          <a:xfrm>
            <a:off x="5749636" y="2302869"/>
            <a:ext cx="6096000" cy="4247317"/>
          </a:xfrm>
          <a:prstGeom prst="rect">
            <a:avLst/>
          </a:prstGeom>
        </p:spPr>
        <p:txBody>
          <a:bodyPr>
            <a:spAutoFit/>
          </a:bodyPr>
          <a:lstStyle/>
          <a:p>
            <a:pPr algn="just">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16 </a:t>
            </a:r>
            <a:r>
              <a:rPr lang="en-US" dirty="0" err="1">
                <a:latin typeface="Times New Roman" panose="02020603050405020304" pitchFamily="18" charset="0"/>
                <a:ea typeface="Calibri" panose="020F0502020204030204" pitchFamily="34" charset="0"/>
                <a:cs typeface="Times New Roman" panose="02020603050405020304" pitchFamily="18" charset="0"/>
              </a:rPr>
              <a:t>лютого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до</a:t>
            </a:r>
            <a:r>
              <a:rPr lang="en-US" dirty="0">
                <a:latin typeface="Times New Roman" panose="02020603050405020304" pitchFamily="18" charset="0"/>
                <a:ea typeface="Calibri" panose="020F0502020204030204" pitchFamily="34" charset="0"/>
                <a:cs typeface="Times New Roman" panose="02020603050405020304" pitchFamily="18" charset="0"/>
              </a:rPr>
              <a:t> Чумаківської </a:t>
            </a:r>
            <a:r>
              <a:rPr lang="en-US" dirty="0" err="1">
                <a:latin typeface="Times New Roman" panose="02020603050405020304" pitchFamily="18" charset="0"/>
                <a:ea typeface="Calibri" panose="020F0502020204030204" pitchFamily="34" charset="0"/>
                <a:cs typeface="Times New Roman" panose="02020603050405020304" pitchFamily="18" charset="0"/>
              </a:rPr>
              <a:t>територіальної</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громади</a:t>
            </a:r>
            <a:r>
              <a:rPr lang="en-US" dirty="0">
                <a:latin typeface="Times New Roman" panose="02020603050405020304" pitchFamily="18" charset="0"/>
                <a:ea typeface="Calibri" panose="020F0502020204030204" pitchFamily="34" charset="0"/>
                <a:cs typeface="Times New Roman" panose="02020603050405020304" pitchFamily="18" charset="0"/>
              </a:rPr>
              <a:t> з </a:t>
            </a:r>
            <a:r>
              <a:rPr lang="en-US" dirty="0" err="1">
                <a:latin typeface="Times New Roman" panose="02020603050405020304" pitchFamily="18" charset="0"/>
                <a:ea typeface="Calibri" panose="020F0502020204030204" pitchFamily="34" charset="0"/>
                <a:cs typeface="Times New Roman" panose="02020603050405020304" pitchFamily="18" charset="0"/>
              </a:rPr>
              <a:t>робочим</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візитом</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завітали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начальник</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Дніпровського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районного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управління</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Головного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управління</a:t>
            </a:r>
            <a:r>
              <a:rPr lang="en-US" dirty="0">
                <a:latin typeface="Times New Roman" panose="02020603050405020304" pitchFamily="18" charset="0"/>
                <a:ea typeface="Calibri" panose="020F0502020204030204" pitchFamily="34" charset="0"/>
                <a:cs typeface="Times New Roman" panose="02020603050405020304" pitchFamily="18" charset="0"/>
              </a:rPr>
              <a:t> ДСНС у </a:t>
            </a:r>
            <a:r>
              <a:rPr lang="en-US" dirty="0" err="1">
                <a:latin typeface="Times New Roman" panose="02020603050405020304" pitchFamily="18" charset="0"/>
                <a:ea typeface="Calibri" panose="020F0502020204030204" pitchFamily="34" charset="0"/>
                <a:cs typeface="Times New Roman" panose="02020603050405020304" pitchFamily="18" charset="0"/>
              </a:rPr>
              <a:t>Дніпропетровській</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області</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Олександр</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Бойко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та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начальник</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відділу</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цивільного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захисту</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Дніпровського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районного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управління</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Головного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управління</a:t>
            </a:r>
            <a:r>
              <a:rPr lang="en-US" dirty="0">
                <a:latin typeface="Times New Roman" panose="02020603050405020304" pitchFamily="18" charset="0"/>
                <a:ea typeface="Calibri" panose="020F0502020204030204" pitchFamily="34" charset="0"/>
                <a:cs typeface="Times New Roman" panose="02020603050405020304" pitchFamily="18" charset="0"/>
              </a:rPr>
              <a:t> ДСНС у </a:t>
            </a:r>
            <a:r>
              <a:rPr lang="en-US" dirty="0" err="1">
                <a:latin typeface="Times New Roman" panose="02020603050405020304" pitchFamily="18" charset="0"/>
                <a:ea typeface="Calibri" panose="020F0502020204030204" pitchFamily="34" charset="0"/>
                <a:cs typeface="Times New Roman" panose="02020603050405020304" pitchFamily="18" charset="0"/>
              </a:rPr>
              <a:t>Дніпропетровській</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області</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Ігор</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Миронюк</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Під</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час</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робочої</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зустрічі</a:t>
            </a:r>
            <a:r>
              <a:rPr lang="en-US" dirty="0">
                <a:latin typeface="Times New Roman" panose="02020603050405020304" pitchFamily="18" charset="0"/>
                <a:ea typeface="Calibri" panose="020F0502020204030204" pitchFamily="34" charset="0"/>
                <a:cs typeface="Times New Roman" panose="02020603050405020304" pitchFamily="18" charset="0"/>
              </a:rPr>
              <a:t> з </a:t>
            </a:r>
            <a:r>
              <a:rPr lang="en-US" dirty="0" err="1">
                <a:latin typeface="Times New Roman" panose="02020603050405020304" pitchFamily="18" charset="0"/>
                <a:ea typeface="Calibri" panose="020F0502020204030204" pitchFamily="34" charset="0"/>
                <a:cs typeface="Times New Roman" panose="02020603050405020304" pitchFamily="18" charset="0"/>
              </a:rPr>
              <a:t>сільським</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головою</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Валентиною</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Стець</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та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першим</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заступником</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сільського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голови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Євгенієм</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Хомяком</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вони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обговорили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актуальні</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для</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громади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питання</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Зокрема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керівники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проаналізували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поточний</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стан</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об’єктів</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фонду</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цивільного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захисту</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та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підняли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питання</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відновлення</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робіт</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зі</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створення</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пожежно</a:t>
            </a:r>
            <a:r>
              <a:rPr lang="en-US" dirty="0">
                <a:latin typeface="Times New Roman" panose="02020603050405020304" pitchFamily="18" charset="0"/>
                <a:ea typeface="Calibri" panose="020F0502020204030204" pitchFamily="34" charset="0"/>
                <a:cs typeface="Times New Roman" panose="02020603050405020304" pitchFamily="18" charset="0"/>
              </a:rPr>
              <a:t> – </a:t>
            </a:r>
            <a:r>
              <a:rPr lang="en-US" dirty="0" err="1">
                <a:latin typeface="Times New Roman" panose="02020603050405020304" pitchFamily="18" charset="0"/>
                <a:ea typeface="Calibri" panose="020F0502020204030204" pitchFamily="34" charset="0"/>
                <a:cs typeface="Times New Roman" panose="02020603050405020304" pitchFamily="18" charset="0"/>
              </a:rPr>
              <a:t>рятувального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підрозділу</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для</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забезпечення</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добровільної</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пожежної</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охорони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на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території</a:t>
            </a:r>
            <a:r>
              <a:rPr lang="en-US" dirty="0">
                <a:latin typeface="Times New Roman" panose="02020603050405020304" pitchFamily="18" charset="0"/>
                <a:ea typeface="Calibri" panose="020F0502020204030204" pitchFamily="34" charset="0"/>
                <a:cs typeface="Times New Roman" panose="02020603050405020304" pitchFamily="18" charset="0"/>
              </a:rPr>
              <a:t> Чумаківської </a:t>
            </a:r>
            <a:r>
              <a:rPr lang="en-US" dirty="0" err="1">
                <a:latin typeface="Times New Roman" panose="02020603050405020304" pitchFamily="18" charset="0"/>
                <a:ea typeface="Calibri" panose="020F0502020204030204" pitchFamily="34" charset="0"/>
                <a:cs typeface="Times New Roman" panose="02020603050405020304" pitchFamily="18" charset="0"/>
              </a:rPr>
              <a:t>громади</a:t>
            </a:r>
            <a:r>
              <a:rPr lang="en-US" dirty="0">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23554" y="2302869"/>
            <a:ext cx="2982192" cy="3976256"/>
          </a:xfrm>
          <a:prstGeom prst="rect">
            <a:avLst/>
          </a:prstGeom>
          <a:effectLst>
            <a:softEdge rad="63500"/>
          </a:effectLst>
        </p:spPr>
      </p:pic>
    </p:spTree>
    <p:extLst>
      <p:ext uri="{BB962C8B-B14F-4D97-AF65-F5344CB8AC3E}">
        <p14:creationId xmlns:p14="http://schemas.microsoft.com/office/powerpoint/2010/main" val="160899224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Співпраця з органами влади</a:t>
            </a:r>
            <a:endParaRPr lang="en-US" dirty="0"/>
          </a:p>
        </p:txBody>
      </p:sp>
      <p:sp>
        <p:nvSpPr>
          <p:cNvPr id="4" name="Прямоугольник 3"/>
          <p:cNvSpPr/>
          <p:nvPr/>
        </p:nvSpPr>
        <p:spPr>
          <a:xfrm>
            <a:off x="4592782" y="2514243"/>
            <a:ext cx="7236305" cy="3970318"/>
          </a:xfrm>
          <a:prstGeom prst="rect">
            <a:avLst/>
          </a:prstGeom>
        </p:spPr>
        <p:txBody>
          <a:bodyPr wrap="square">
            <a:spAutoFit/>
          </a:bodyPr>
          <a:lstStyle/>
          <a:p>
            <a:pPr algn="just">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22 лютого виконавчим комітетом Чумаківської сільської ради було організовано виїзне засідання комісії з проведення обстежень підтоплених територій, метою якого було виявлення причин підтоплення приватних осель, домоволодінь, </a:t>
            </a:r>
            <a:r>
              <a:rPr lang="uk-UA" dirty="0" err="1">
                <a:latin typeface="Times New Roman" panose="02020603050405020304" pitchFamily="18" charset="0"/>
                <a:ea typeface="Calibri" panose="020F0502020204030204" pitchFamily="34" charset="0"/>
                <a:cs typeface="Times New Roman" panose="02020603050405020304" pitchFamily="18" charset="0"/>
              </a:rPr>
              <a:t>укриттів</a:t>
            </a:r>
            <a:r>
              <a:rPr lang="uk-UA" dirty="0">
                <a:latin typeface="Times New Roman" panose="02020603050405020304" pitchFamily="18" charset="0"/>
                <a:ea typeface="Calibri" panose="020F0502020204030204" pitchFamily="34" charset="0"/>
                <a:cs typeface="Times New Roman" panose="02020603050405020304" pitchFamily="18" charset="0"/>
              </a:rPr>
              <a:t> та погребів на території Приютського </a:t>
            </a:r>
            <a:r>
              <a:rPr lang="uk-UA" dirty="0" err="1">
                <a:latin typeface="Times New Roman" panose="02020603050405020304" pitchFamily="18" charset="0"/>
                <a:ea typeface="Calibri" panose="020F0502020204030204" pitchFamily="34" charset="0"/>
                <a:cs typeface="Times New Roman" panose="02020603050405020304" pitchFamily="18" charset="0"/>
              </a:rPr>
              <a:t>старостинського</a:t>
            </a:r>
            <a:r>
              <a:rPr lang="uk-UA" dirty="0">
                <a:latin typeface="Times New Roman" panose="02020603050405020304" pitchFamily="18" charset="0"/>
                <a:ea typeface="Calibri" panose="020F0502020204030204" pitchFamily="34" charset="0"/>
                <a:cs typeface="Times New Roman" panose="02020603050405020304" pitchFamily="18" charset="0"/>
              </a:rPr>
              <a:t> округу.  У</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робочій</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зустрічі</a:t>
            </a:r>
            <a:r>
              <a:rPr lang="ru-RU" dirty="0">
                <a:latin typeface="Times New Roman" panose="02020603050405020304" pitchFamily="18" charset="0"/>
                <a:ea typeface="Calibri" panose="020F0502020204030204" pitchFamily="34" charset="0"/>
                <a:cs typeface="Times New Roman" panose="02020603050405020304" pitchFamily="18" charset="0"/>
              </a:rPr>
              <a:t> взяли участь </a:t>
            </a:r>
            <a:r>
              <a:rPr lang="ru-RU" dirty="0" err="1">
                <a:latin typeface="Times New Roman" panose="02020603050405020304" pitchFamily="18" charset="0"/>
                <a:ea typeface="Calibri" panose="020F0502020204030204" pitchFamily="34" charset="0"/>
                <a:cs typeface="Times New Roman" panose="02020603050405020304" pitchFamily="18" charset="0"/>
              </a:rPr>
              <a:t>представники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Магдалинівської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дільниці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регіонального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офісу</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водних</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ресурсів</a:t>
            </a:r>
            <a:r>
              <a:rPr lang="ru-RU" dirty="0">
                <a:latin typeface="Times New Roman" panose="02020603050405020304" pitchFamily="18" charset="0"/>
                <a:ea typeface="Calibri" panose="020F0502020204030204" pitchFamily="34" charset="0"/>
                <a:cs typeface="Times New Roman" panose="02020603050405020304" pitchFamily="18" charset="0"/>
              </a:rPr>
              <a:t> у </a:t>
            </a:r>
            <a:r>
              <a:rPr lang="ru-RU" dirty="0" err="1">
                <a:latin typeface="Times New Roman" panose="02020603050405020304" pitchFamily="18" charset="0"/>
                <a:ea typeface="Calibri" panose="020F0502020204030204" pitchFamily="34" charset="0"/>
                <a:cs typeface="Times New Roman" panose="02020603050405020304" pitchFamily="18" charset="0"/>
              </a:rPr>
              <a:t>Дніпропетровській</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області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відділу</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цивільного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захисту</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Дніпровського</a:t>
            </a:r>
            <a:r>
              <a:rPr lang="ru-RU" dirty="0">
                <a:latin typeface="Times New Roman" panose="02020603050405020304" pitchFamily="18" charset="0"/>
                <a:ea typeface="Calibri" panose="020F0502020204030204" pitchFamily="34" charset="0"/>
                <a:cs typeface="Times New Roman" panose="02020603050405020304" pitchFamily="18" charset="0"/>
              </a:rPr>
              <a:t> районного </a:t>
            </a:r>
            <a:r>
              <a:rPr lang="ru-RU" dirty="0" err="1">
                <a:latin typeface="Times New Roman" panose="02020603050405020304" pitchFamily="18" charset="0"/>
                <a:ea typeface="Calibri" panose="020F0502020204030204" pitchFamily="34" charset="0"/>
                <a:cs typeface="Times New Roman" panose="02020603050405020304" pitchFamily="18" charset="0"/>
              </a:rPr>
              <a:t>управління</a:t>
            </a:r>
            <a:r>
              <a:rPr lang="ru-RU" dirty="0">
                <a:latin typeface="Times New Roman" panose="02020603050405020304" pitchFamily="18" charset="0"/>
                <a:ea typeface="Calibri" panose="020F0502020204030204" pitchFamily="34" charset="0"/>
                <a:cs typeface="Times New Roman" panose="02020603050405020304" pitchFamily="18" charset="0"/>
              </a:rPr>
              <a:t> Головного </a:t>
            </a:r>
            <a:r>
              <a:rPr lang="ru-RU" dirty="0" err="1">
                <a:latin typeface="Times New Roman" panose="02020603050405020304" pitchFamily="18" charset="0"/>
                <a:ea typeface="Calibri" panose="020F0502020204030204" pitchFamily="34" charset="0"/>
                <a:cs typeface="Times New Roman" panose="02020603050405020304" pitchFamily="18" charset="0"/>
              </a:rPr>
              <a:t>управління</a:t>
            </a:r>
            <a:r>
              <a:rPr lang="ru-RU" dirty="0">
                <a:latin typeface="Times New Roman" panose="02020603050405020304" pitchFamily="18" charset="0"/>
                <a:ea typeface="Calibri" panose="020F0502020204030204" pitchFamily="34" charset="0"/>
                <a:cs typeface="Times New Roman" panose="02020603050405020304" pitchFamily="18" charset="0"/>
              </a:rPr>
              <a:t> ДСНС </a:t>
            </a:r>
            <a:r>
              <a:rPr lang="ru-RU" dirty="0" err="1">
                <a:latin typeface="Times New Roman" panose="02020603050405020304" pitchFamily="18" charset="0"/>
                <a:ea typeface="Calibri" panose="020F0502020204030204" pitchFamily="34" charset="0"/>
                <a:cs typeface="Times New Roman" panose="02020603050405020304" pitchFamily="18" charset="0"/>
              </a:rPr>
              <a:t>України</a:t>
            </a:r>
            <a:r>
              <a:rPr lang="ru-RU" dirty="0">
                <a:latin typeface="Times New Roman" panose="02020603050405020304" pitchFamily="18" charset="0"/>
                <a:ea typeface="Calibri" panose="020F0502020204030204" pitchFamily="34" charset="0"/>
                <a:cs typeface="Times New Roman" panose="02020603050405020304" pitchFamily="18" charset="0"/>
              </a:rPr>
              <a:t> в </a:t>
            </a:r>
            <a:r>
              <a:rPr lang="ru-RU" dirty="0" err="1">
                <a:latin typeface="Times New Roman" panose="02020603050405020304" pitchFamily="18" charset="0"/>
                <a:ea typeface="Calibri" panose="020F0502020204030204" pitchFamily="34" charset="0"/>
                <a:cs typeface="Times New Roman" panose="02020603050405020304" pitchFamily="18" charset="0"/>
              </a:rPr>
              <a:t>Дніпропетровській</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області</a:t>
            </a:r>
            <a:r>
              <a:rPr lang="ru-RU" dirty="0">
                <a:latin typeface="Times New Roman" panose="02020603050405020304" pitchFamily="18" charset="0"/>
                <a:ea typeface="Calibri" panose="020F0502020204030204" pitchFamily="34" charset="0"/>
                <a:cs typeface="Times New Roman" panose="02020603050405020304" pitchFamily="18" charset="0"/>
              </a:rPr>
              <a:t> , </a:t>
            </a:r>
            <a:r>
              <a:rPr lang="ru-RU" dirty="0" err="1">
                <a:latin typeface="Times New Roman" panose="02020603050405020304" pitchFamily="18" charset="0"/>
                <a:ea typeface="Calibri" panose="020F0502020204030204" pitchFamily="34" charset="0"/>
                <a:cs typeface="Times New Roman" panose="02020603050405020304" pitchFamily="18" charset="0"/>
              </a:rPr>
              <a:t>відділу</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фінансування</a:t>
            </a:r>
            <a:r>
              <a:rPr lang="ru-RU" dirty="0">
                <a:latin typeface="Times New Roman" panose="02020603050405020304" pitchFamily="18" charset="0"/>
                <a:ea typeface="Calibri" panose="020F0502020204030204" pitchFamily="34" charset="0"/>
                <a:cs typeface="Times New Roman" panose="02020603050405020304" pitchFamily="18" charset="0"/>
              </a:rPr>
              <a:t> та </a:t>
            </a:r>
            <a:r>
              <a:rPr lang="ru-RU" dirty="0" err="1">
                <a:latin typeface="Times New Roman" panose="02020603050405020304" pitchFamily="18" charset="0"/>
                <a:ea typeface="Calibri" panose="020F0502020204030204" pitchFamily="34" charset="0"/>
                <a:cs typeface="Times New Roman" panose="02020603050405020304" pitchFamily="18" charset="0"/>
              </a:rPr>
              <a:t>інфраструктури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управління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інфраструктури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містобудування</a:t>
            </a:r>
            <a:r>
              <a:rPr lang="ru-RU" dirty="0">
                <a:latin typeface="Times New Roman" panose="02020603050405020304" pitchFamily="18" charset="0"/>
                <a:ea typeface="Calibri" panose="020F0502020204030204" pitchFamily="34" charset="0"/>
                <a:cs typeface="Times New Roman" panose="02020603050405020304" pitchFamily="18" charset="0"/>
              </a:rPr>
              <a:t>, та </a:t>
            </a:r>
            <a:r>
              <a:rPr lang="ru-RU" dirty="0" err="1">
                <a:latin typeface="Times New Roman" panose="02020603050405020304" pitchFamily="18" charset="0"/>
                <a:ea typeface="Calibri" panose="020F0502020204030204" pitchFamily="34" charset="0"/>
                <a:cs typeface="Times New Roman" panose="02020603050405020304" pitchFamily="18" charset="0"/>
              </a:rPr>
              <a:t>архітектури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житлово-комунального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господарства</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екології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Дніпровської</a:t>
            </a:r>
            <a:r>
              <a:rPr lang="ru-RU" dirty="0">
                <a:latin typeface="Times New Roman" panose="02020603050405020304" pitchFamily="18" charset="0"/>
                <a:ea typeface="Calibri" panose="020F0502020204030204" pitchFamily="34" charset="0"/>
                <a:cs typeface="Times New Roman" panose="02020603050405020304" pitchFamily="18" charset="0"/>
              </a:rPr>
              <a:t> РВА </a:t>
            </a:r>
            <a:r>
              <a:rPr lang="ru-RU" dirty="0" err="1">
                <a:latin typeface="Times New Roman" panose="02020603050405020304" pitchFamily="18" charset="0"/>
                <a:ea typeface="Calibri" panose="020F0502020204030204" pitchFamily="34" charset="0"/>
                <a:cs typeface="Times New Roman" panose="02020603050405020304" pitchFamily="18" charset="0"/>
              </a:rPr>
              <a:t>Дніпропетровської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області</a:t>
            </a:r>
            <a:r>
              <a:rPr lang="ru-RU" dirty="0">
                <a:latin typeface="Times New Roman" panose="02020603050405020304" pitchFamily="18" charset="0"/>
                <a:ea typeface="Calibri" panose="020F0502020204030204" pitchFamily="34" charset="0"/>
                <a:cs typeface="Times New Roman" panose="02020603050405020304" pitchFamily="18" charset="0"/>
              </a:rPr>
              <a:t> , сектору </a:t>
            </a:r>
            <a:r>
              <a:rPr lang="ru-RU" dirty="0" err="1">
                <a:latin typeface="Times New Roman" panose="02020603050405020304" pitchFamily="18" charset="0"/>
                <a:ea typeface="Calibri" panose="020F0502020204030204" pitchFamily="34" charset="0"/>
                <a:cs typeface="Times New Roman" panose="02020603050405020304" pitchFamily="18" charset="0"/>
              </a:rPr>
              <a:t>цивільного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захисту</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Дніпровської</a:t>
            </a:r>
            <a:r>
              <a:rPr lang="ru-RU" dirty="0">
                <a:latin typeface="Times New Roman" panose="02020603050405020304" pitchFamily="18" charset="0"/>
                <a:ea typeface="Calibri" panose="020F0502020204030204" pitchFamily="34" charset="0"/>
                <a:cs typeface="Times New Roman" panose="02020603050405020304" pitchFamily="18" charset="0"/>
              </a:rPr>
              <a:t> РВА </a:t>
            </a:r>
            <a:r>
              <a:rPr lang="ru-RU" dirty="0" err="1">
                <a:latin typeface="Times New Roman" panose="02020603050405020304" pitchFamily="18" charset="0"/>
                <a:ea typeface="Calibri" panose="020F0502020204030204" pitchFamily="34" charset="0"/>
                <a:cs typeface="Times New Roman" panose="02020603050405020304" pitchFamily="18" charset="0"/>
              </a:rPr>
              <a:t>Дніпропетровської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області</a:t>
            </a:r>
            <a:r>
              <a:rPr lang="ru-RU" dirty="0">
                <a:latin typeface="Times New Roman" panose="02020603050405020304" pitchFamily="18" charset="0"/>
                <a:ea typeface="Calibri" panose="020F0502020204030204" pitchFamily="34" charset="0"/>
                <a:cs typeface="Times New Roman" panose="02020603050405020304" pitchFamily="18" charset="0"/>
              </a:rPr>
              <a:t> ; ТОВ ВПК «АГРО»  та </a:t>
            </a:r>
            <a:r>
              <a:rPr lang="ru-RU" dirty="0" err="1">
                <a:latin typeface="Times New Roman" panose="02020603050405020304" pitchFamily="18" charset="0"/>
                <a:ea typeface="Calibri" panose="020F0502020204030204" pitchFamily="34" charset="0"/>
                <a:cs typeface="Times New Roman" panose="02020603050405020304" pitchFamily="18" charset="0"/>
              </a:rPr>
              <a:t>місцеві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мешканці</a:t>
            </a:r>
            <a:r>
              <a:rPr lang="ru-RU"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5918" y="2226252"/>
            <a:ext cx="2434936" cy="1826202"/>
          </a:xfrm>
          <a:prstGeom prst="rect">
            <a:avLst/>
          </a:prstGeom>
          <a:effectLst>
            <a:softEdge rad="63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9691" y="3139353"/>
            <a:ext cx="2563091" cy="1922318"/>
          </a:xfrm>
          <a:prstGeom prst="rect">
            <a:avLst/>
          </a:prstGeom>
          <a:effectLst>
            <a:softEdge rad="635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5918" y="4531832"/>
            <a:ext cx="2829791" cy="2122343"/>
          </a:xfrm>
          <a:prstGeom prst="rect">
            <a:avLst/>
          </a:prstGeom>
          <a:effectLst>
            <a:softEdge rad="63500"/>
          </a:effectLst>
        </p:spPr>
      </p:pic>
    </p:spTree>
    <p:extLst>
      <p:ext uri="{BB962C8B-B14F-4D97-AF65-F5344CB8AC3E}">
        <p14:creationId xmlns:p14="http://schemas.microsoft.com/office/powerpoint/2010/main" val="251515280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Співпраця з органами влади</a:t>
            </a:r>
            <a:endParaRPr lang="en-US" dirty="0"/>
          </a:p>
        </p:txBody>
      </p:sp>
      <p:sp>
        <p:nvSpPr>
          <p:cNvPr id="4" name="Прямоугольник 3"/>
          <p:cNvSpPr/>
          <p:nvPr/>
        </p:nvSpPr>
        <p:spPr>
          <a:xfrm>
            <a:off x="5801591" y="2624849"/>
            <a:ext cx="6096000" cy="3416320"/>
          </a:xfrm>
          <a:prstGeom prst="rect">
            <a:avLst/>
          </a:prstGeom>
        </p:spPr>
        <p:txBody>
          <a:bodyPr>
            <a:spAutoFit/>
          </a:bodyPr>
          <a:lstStyle/>
          <a:p>
            <a:pPr algn="just">
              <a:spcAft>
                <a:spcPts val="0"/>
              </a:spcAft>
            </a:pPr>
            <a:r>
              <a:rPr lang="ru-RU">
                <a:latin typeface="Times New Roman" panose="02020603050405020304" pitchFamily="18" charset="0"/>
                <a:ea typeface="Calibri" panose="020F0502020204030204" pitchFamily="34" charset="0"/>
                <a:cs typeface="Times New Roman" panose="02020603050405020304" pitchFamily="18" charset="0"/>
              </a:rPr>
              <a:t>1 </a:t>
            </a:r>
            <a:r>
              <a:rPr lang="ru-RU" dirty="0" err="1">
                <a:latin typeface="Times New Roman" panose="02020603050405020304" pitchFamily="18" charset="0"/>
                <a:ea typeface="Calibri" panose="020F0502020204030204" pitchFamily="34" charset="0"/>
                <a:cs typeface="Times New Roman" panose="02020603050405020304" pitchFamily="18" charset="0"/>
              </a:rPr>
              <a:t>квітня</a:t>
            </a:r>
            <a:r>
              <a:rPr lang="ru-RU" dirty="0">
                <a:latin typeface="Times New Roman" panose="02020603050405020304" pitchFamily="18" charset="0"/>
                <a:ea typeface="Calibri" panose="020F0502020204030204" pitchFamily="34" charset="0"/>
                <a:cs typeface="Times New Roman" panose="02020603050405020304" pitchFamily="18" charset="0"/>
              </a:rPr>
              <a:t> на </a:t>
            </a:r>
            <a:r>
              <a:rPr lang="ru-RU" dirty="0" err="1">
                <a:latin typeface="Times New Roman" panose="02020603050405020304" pitchFamily="18" charset="0"/>
                <a:ea typeface="Calibri" panose="020F0502020204030204" pitchFamily="34" charset="0"/>
                <a:cs typeface="Times New Roman" panose="02020603050405020304" pitchFamily="18" charset="0"/>
              </a:rPr>
              <a:t>відкриття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новозбудованого</a:t>
            </a:r>
            <a:r>
              <a:rPr lang="ru-RU" dirty="0">
                <a:latin typeface="Times New Roman" panose="02020603050405020304" pitchFamily="18" charset="0"/>
                <a:ea typeface="Calibri" panose="020F0502020204030204" pitchFamily="34" charset="0"/>
                <a:cs typeface="Times New Roman" panose="02020603050405020304" pitchFamily="18" charset="0"/>
              </a:rPr>
              <a:t> модульного </a:t>
            </a:r>
            <a:r>
              <a:rPr lang="ru-RU" dirty="0" err="1">
                <a:latin typeface="Times New Roman" panose="02020603050405020304" pitchFamily="18" charset="0"/>
                <a:ea typeface="Calibri" panose="020F0502020204030204" pitchFamily="34" charset="0"/>
                <a:cs typeface="Times New Roman" panose="02020603050405020304" pitchFamily="18" charset="0"/>
              </a:rPr>
              <a:t>укриття</a:t>
            </a:r>
            <a:r>
              <a:rPr lang="ru-RU" dirty="0">
                <a:latin typeface="Times New Roman" panose="02020603050405020304" pitchFamily="18" charset="0"/>
                <a:ea typeface="Calibri" panose="020F0502020204030204" pitchFamily="34" charset="0"/>
                <a:cs typeface="Times New Roman" panose="02020603050405020304" pitchFamily="18" charset="0"/>
              </a:rPr>
              <a:t> для </a:t>
            </a:r>
            <a:r>
              <a:rPr lang="ru-RU" dirty="0" err="1">
                <a:latin typeface="Times New Roman" panose="02020603050405020304" pitchFamily="18" charset="0"/>
                <a:ea typeface="Calibri" panose="020F0502020204030204" pitchFamily="34" charset="0"/>
                <a:cs typeface="Times New Roman" panose="02020603050405020304" pitchFamily="18" charset="0"/>
              </a:rPr>
              <a:t>здобувачів</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освіти</a:t>
            </a:r>
            <a:r>
              <a:rPr lang="ru-RU" dirty="0">
                <a:latin typeface="Times New Roman" panose="02020603050405020304" pitchFamily="18" charset="0"/>
                <a:ea typeface="Calibri" panose="020F0502020204030204" pitchFamily="34" charset="0"/>
                <a:cs typeface="Times New Roman" panose="02020603050405020304" pitchFamily="18" charset="0"/>
              </a:rPr>
              <a:t> 6-11 </a:t>
            </a:r>
            <a:r>
              <a:rPr lang="ru-RU" dirty="0" err="1">
                <a:latin typeface="Times New Roman" panose="02020603050405020304" pitchFamily="18" charset="0"/>
                <a:ea typeface="Calibri" panose="020F0502020204030204" pitchFamily="34" charset="0"/>
                <a:cs typeface="Times New Roman" panose="02020603050405020304" pitchFamily="18" charset="0"/>
              </a:rPr>
              <a:t>класів</a:t>
            </a:r>
            <a:r>
              <a:rPr lang="ru-RU" dirty="0">
                <a:latin typeface="Times New Roman" panose="02020603050405020304" pitchFamily="18" charset="0"/>
                <a:ea typeface="Calibri" panose="020F0502020204030204" pitchFamily="34" charset="0"/>
                <a:cs typeface="Times New Roman" panose="02020603050405020304" pitchFamily="18" charset="0"/>
              </a:rPr>
              <a:t> на </a:t>
            </a:r>
            <a:r>
              <a:rPr lang="ru-RU" dirty="0" err="1">
                <a:latin typeface="Times New Roman" panose="02020603050405020304" pitchFamily="18" charset="0"/>
                <a:ea typeface="Calibri" panose="020F0502020204030204" pitchFamily="34" charset="0"/>
                <a:cs typeface="Times New Roman" panose="02020603050405020304" pitchFamily="18" charset="0"/>
              </a:rPr>
              <a:t>території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Чумаківського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ліцею</a:t>
            </a:r>
            <a:r>
              <a:rPr lang="ru-RU" dirty="0">
                <a:latin typeface="Times New Roman" panose="02020603050405020304" pitchFamily="18" charset="0"/>
                <a:ea typeface="Calibri" panose="020F0502020204030204" pitchFamily="34" charset="0"/>
                <a:cs typeface="Times New Roman" panose="02020603050405020304" pitchFamily="18" charset="0"/>
              </a:rPr>
              <a:t> разом з </a:t>
            </a:r>
            <a:r>
              <a:rPr lang="ru-RU" dirty="0" err="1">
                <a:latin typeface="Times New Roman" panose="02020603050405020304" pitchFamily="18" charset="0"/>
                <a:ea typeface="Calibri" panose="020F0502020204030204" pitchFamily="34" charset="0"/>
                <a:cs typeface="Times New Roman" panose="02020603050405020304" pitchFamily="18" charset="0"/>
              </a:rPr>
              <a:t>сільським</a:t>
            </a:r>
            <a:r>
              <a:rPr lang="ru-RU" dirty="0">
                <a:latin typeface="Times New Roman" panose="02020603050405020304" pitchFamily="18" charset="0"/>
                <a:ea typeface="Calibri" panose="020F0502020204030204" pitchFamily="34" charset="0"/>
                <a:cs typeface="Times New Roman" panose="02020603050405020304" pitchFamily="18" charset="0"/>
              </a:rPr>
              <a:t> головою Валентиною </a:t>
            </a:r>
            <a:r>
              <a:rPr lang="ru-RU" dirty="0" err="1">
                <a:latin typeface="Times New Roman" panose="02020603050405020304" pitchFamily="18" charset="0"/>
                <a:ea typeface="Calibri" panose="020F0502020204030204" pitchFamily="34" charset="0"/>
                <a:cs typeface="Times New Roman" panose="02020603050405020304" pitchFamily="18" charset="0"/>
              </a:rPr>
              <a:t>Стець</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завітали</a:t>
            </a:r>
            <a:r>
              <a:rPr lang="ru-RU" dirty="0">
                <a:latin typeface="Times New Roman" panose="02020603050405020304" pitchFamily="18" charset="0"/>
                <a:ea typeface="Calibri" panose="020F0502020204030204" pitchFamily="34" charset="0"/>
                <a:cs typeface="Times New Roman" panose="02020603050405020304" pitchFamily="18" charset="0"/>
              </a:rPr>
              <a:t> начальник </a:t>
            </a:r>
            <a:r>
              <a:rPr lang="ru-RU" dirty="0" err="1">
                <a:latin typeface="Times New Roman" panose="02020603050405020304" pitchFamily="18" charset="0"/>
                <a:ea typeface="Calibri" panose="020F0502020204030204" pitchFamily="34" charset="0"/>
                <a:cs typeface="Times New Roman" panose="02020603050405020304" pitchFamily="18" charset="0"/>
              </a:rPr>
              <a:t>Дніпровської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районної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військової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адміністрації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В’ячеслав</a:t>
            </a:r>
            <a:r>
              <a:rPr lang="ru-RU" dirty="0">
                <a:latin typeface="Times New Roman" panose="02020603050405020304" pitchFamily="18" charset="0"/>
                <a:ea typeface="Calibri" panose="020F0502020204030204" pitchFamily="34" charset="0"/>
                <a:cs typeface="Times New Roman" panose="02020603050405020304" pitchFamily="18" charset="0"/>
              </a:rPr>
              <a:t> Мамонов та заступник начальника РВА Алла </a:t>
            </a:r>
            <a:r>
              <a:rPr lang="ru-RU" dirty="0" err="1">
                <a:latin typeface="Times New Roman" panose="02020603050405020304" pitchFamily="18" charset="0"/>
                <a:ea typeface="Calibri" panose="020F0502020204030204" pitchFamily="34" charset="0"/>
                <a:cs typeface="Times New Roman" panose="02020603050405020304" pitchFamily="18" charset="0"/>
              </a:rPr>
              <a:t>Біла</a:t>
            </a:r>
            <a:r>
              <a:rPr lang="ru-RU" dirty="0">
                <a:latin typeface="Times New Roman" panose="02020603050405020304" pitchFamily="18" charset="0"/>
                <a:ea typeface="Calibri" panose="020F0502020204030204" pitchFamily="34" charset="0"/>
                <a:cs typeface="Times New Roman" panose="02020603050405020304" pitchFamily="18" charset="0"/>
              </a:rPr>
              <a:t>. У </a:t>
            </a:r>
            <a:r>
              <a:rPr lang="ru-RU" dirty="0" err="1">
                <a:latin typeface="Times New Roman" panose="02020603050405020304" pitchFamily="18" charset="0"/>
                <a:ea typeface="Calibri" panose="020F0502020204030204" pitchFamily="34" charset="0"/>
                <a:cs typeface="Times New Roman" panose="02020603050405020304" pitchFamily="18" charset="0"/>
              </a:rPr>
              <a:t>даному</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укритті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відповідно</a:t>
            </a:r>
            <a:r>
              <a:rPr lang="ru-RU" dirty="0">
                <a:latin typeface="Times New Roman" panose="02020603050405020304" pitchFamily="18" charset="0"/>
                <a:ea typeface="Calibri" panose="020F0502020204030204" pitchFamily="34" charset="0"/>
                <a:cs typeface="Times New Roman" panose="02020603050405020304" pitchFamily="18" charset="0"/>
              </a:rPr>
              <a:t> до </a:t>
            </a:r>
            <a:r>
              <a:rPr lang="ru-RU" dirty="0" err="1">
                <a:latin typeface="Times New Roman" panose="02020603050405020304" pitchFamily="18" charset="0"/>
                <a:ea typeface="Calibri" panose="020F0502020204030204" pitchFamily="34" charset="0"/>
                <a:cs typeface="Times New Roman" panose="02020603050405020304" pitchFamily="18" charset="0"/>
              </a:rPr>
              <a:t>вимог</a:t>
            </a:r>
            <a:r>
              <a:rPr lang="ru-RU" dirty="0">
                <a:latin typeface="Times New Roman" panose="02020603050405020304" pitchFamily="18" charset="0"/>
                <a:ea typeface="Calibri" panose="020F0502020204030204" pitchFamily="34" charset="0"/>
                <a:cs typeface="Times New Roman" panose="02020603050405020304" pitchFamily="18" charset="0"/>
              </a:rPr>
              <a:t> чинного </a:t>
            </a:r>
            <a:r>
              <a:rPr lang="ru-RU" dirty="0" err="1">
                <a:latin typeface="Times New Roman" panose="02020603050405020304" pitchFamily="18" charset="0"/>
                <a:ea typeface="Calibri" panose="020F0502020204030204" pitchFamily="34" charset="0"/>
                <a:cs typeface="Times New Roman" panose="02020603050405020304" pitchFamily="18" charset="0"/>
              </a:rPr>
              <a:t>законодавства</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облаштовано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санвузол</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вентиляційну</a:t>
            </a:r>
            <a:r>
              <a:rPr lang="ru-RU" dirty="0">
                <a:latin typeface="Times New Roman" panose="02020603050405020304" pitchFamily="18" charset="0"/>
                <a:ea typeface="Calibri" panose="020F0502020204030204" pitchFamily="34" charset="0"/>
                <a:cs typeface="Times New Roman" panose="02020603050405020304" pitchFamily="18" charset="0"/>
              </a:rPr>
              <a:t> систему, два входи та </a:t>
            </a:r>
            <a:r>
              <a:rPr lang="ru-RU" dirty="0" err="1">
                <a:latin typeface="Times New Roman" panose="02020603050405020304" pitchFamily="18" charset="0"/>
                <a:ea typeface="Calibri" panose="020F0502020204030204" pitchFamily="34" charset="0"/>
                <a:cs typeface="Times New Roman" panose="02020603050405020304" pitchFamily="18" charset="0"/>
              </a:rPr>
              <a:t>виходи</a:t>
            </a:r>
            <a:r>
              <a:rPr lang="ru-RU" dirty="0">
                <a:latin typeface="Times New Roman" panose="02020603050405020304" pitchFamily="18" charset="0"/>
                <a:ea typeface="Calibri" panose="020F0502020204030204" pitchFamily="34" charset="0"/>
                <a:cs typeface="Times New Roman" panose="02020603050405020304" pitchFamily="18" charset="0"/>
              </a:rPr>
              <a:t>, закуплено </a:t>
            </a:r>
            <a:r>
              <a:rPr lang="ru-RU" dirty="0" err="1">
                <a:latin typeface="Times New Roman" panose="02020603050405020304" pitchFamily="18" charset="0"/>
                <a:ea typeface="Calibri" panose="020F0502020204030204" pitchFamily="34" charset="0"/>
                <a:cs typeface="Times New Roman" panose="02020603050405020304" pitchFamily="18" charset="0"/>
              </a:rPr>
              <a:t>меблі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бензиновий</a:t>
            </a:r>
            <a:r>
              <a:rPr lang="ru-RU" dirty="0">
                <a:latin typeface="Times New Roman" panose="02020603050405020304" pitchFamily="18" charset="0"/>
                <a:ea typeface="Calibri" panose="020F0502020204030204" pitchFamily="34" charset="0"/>
                <a:cs typeface="Times New Roman" panose="02020603050405020304" pitchFamily="18" charset="0"/>
              </a:rPr>
              <a:t> генератор, </a:t>
            </a:r>
            <a:r>
              <a:rPr lang="ru-RU" dirty="0" err="1">
                <a:latin typeface="Times New Roman" panose="02020603050405020304" pitchFamily="18" charset="0"/>
                <a:ea typeface="Calibri" panose="020F0502020204030204" pitchFamily="34" charset="0"/>
                <a:cs typeface="Times New Roman" panose="02020603050405020304" pitchFamily="18" charset="0"/>
              </a:rPr>
              <a:t>ємність</a:t>
            </a:r>
            <a:r>
              <a:rPr lang="ru-RU" dirty="0">
                <a:latin typeface="Times New Roman" panose="02020603050405020304" pitchFamily="18" charset="0"/>
                <a:ea typeface="Calibri" panose="020F0502020204030204" pitchFamily="34" charset="0"/>
                <a:cs typeface="Times New Roman" panose="02020603050405020304" pitchFamily="18" charset="0"/>
              </a:rPr>
              <a:t> для </a:t>
            </a:r>
            <a:r>
              <a:rPr lang="ru-RU" dirty="0" err="1">
                <a:latin typeface="Times New Roman" panose="02020603050405020304" pitchFamily="18" charset="0"/>
                <a:ea typeface="Calibri" panose="020F0502020204030204" pitchFamily="34" charset="0"/>
                <a:cs typeface="Times New Roman" panose="02020603050405020304" pitchFamily="18" charset="0"/>
              </a:rPr>
              <a:t>технічної</a:t>
            </a:r>
            <a:r>
              <a:rPr lang="ru-RU" dirty="0">
                <a:latin typeface="Times New Roman" panose="02020603050405020304" pitchFamily="18" charset="0"/>
                <a:ea typeface="Calibri" panose="020F0502020204030204" pitchFamily="34" charset="0"/>
                <a:cs typeface="Times New Roman" panose="02020603050405020304" pitchFamily="18" charset="0"/>
              </a:rPr>
              <a:t> води на 1000 </a:t>
            </a:r>
            <a:r>
              <a:rPr lang="ru-RU" dirty="0" err="1">
                <a:latin typeface="Times New Roman" panose="02020603050405020304" pitchFamily="18" charset="0"/>
                <a:ea typeface="Calibri" panose="020F0502020204030204" pitchFamily="34" charset="0"/>
                <a:cs typeface="Times New Roman" panose="02020603050405020304" pitchFamily="18" charset="0"/>
              </a:rPr>
              <a:t>літрів</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лікарські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засоби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питну</a:t>
            </a:r>
            <a:r>
              <a:rPr lang="ru-RU" dirty="0">
                <a:latin typeface="Times New Roman" panose="02020603050405020304" pitchFamily="18" charset="0"/>
                <a:ea typeface="Calibri" panose="020F0502020204030204" pitchFamily="34" charset="0"/>
                <a:cs typeface="Times New Roman" panose="02020603050405020304" pitchFamily="18" charset="0"/>
              </a:rPr>
              <a:t> воду та </a:t>
            </a:r>
            <a:r>
              <a:rPr lang="ru-RU" dirty="0" err="1">
                <a:latin typeface="Times New Roman" panose="02020603050405020304" pitchFamily="18" charset="0"/>
                <a:ea typeface="Calibri" panose="020F0502020204030204" pitchFamily="34" charset="0"/>
                <a:cs typeface="Times New Roman" panose="02020603050405020304" pitchFamily="18" charset="0"/>
              </a:rPr>
              <a:t>інше</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Стіни</a:t>
            </a:r>
            <a:r>
              <a:rPr lang="ru-RU" dirty="0">
                <a:latin typeface="Times New Roman" panose="02020603050405020304" pitchFamily="18" charset="0"/>
                <a:ea typeface="Calibri" panose="020F0502020204030204" pitchFamily="34" charset="0"/>
                <a:cs typeface="Times New Roman" panose="02020603050405020304" pitchFamily="18" charset="0"/>
              </a:rPr>
              <a:t> модульного </a:t>
            </a:r>
            <a:r>
              <a:rPr lang="ru-RU" dirty="0" err="1">
                <a:latin typeface="Times New Roman" panose="02020603050405020304" pitchFamily="18" charset="0"/>
                <a:ea typeface="Calibri" panose="020F0502020204030204" pitchFamily="34" charset="0"/>
                <a:cs typeface="Times New Roman" panose="02020603050405020304" pitchFamily="18" charset="0"/>
              </a:rPr>
              <a:t>укриття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оформлені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дитячими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малюнками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кольоровими</a:t>
            </a:r>
            <a:r>
              <a:rPr lang="ru-RU" dirty="0">
                <a:latin typeface="Times New Roman" panose="02020603050405020304" pitchFamily="18" charset="0"/>
                <a:ea typeface="Calibri" panose="020F0502020204030204" pitchFamily="34" charset="0"/>
                <a:cs typeface="Times New Roman" panose="02020603050405020304" pitchFamily="18" charset="0"/>
              </a:rPr>
              <a:t> кульками та </a:t>
            </a:r>
            <a:r>
              <a:rPr lang="ru-RU" dirty="0" err="1">
                <a:latin typeface="Times New Roman" panose="02020603050405020304" pitchFamily="18" charset="0"/>
                <a:ea typeface="Calibri" panose="020F0502020204030204" pitchFamily="34" charset="0"/>
                <a:cs typeface="Times New Roman" panose="02020603050405020304" pitchFamily="18" charset="0"/>
              </a:rPr>
              <a:t>квітковими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композиціями</a:t>
            </a:r>
            <a:r>
              <a:rPr lang="ru-RU"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4354" y="2178165"/>
            <a:ext cx="2601191" cy="1940055"/>
          </a:xfrm>
          <a:prstGeom prst="rect">
            <a:avLst/>
          </a:prstGeom>
          <a:effectLst>
            <a:softEdge rad="63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62963" y="2624849"/>
            <a:ext cx="2787902" cy="2379518"/>
          </a:xfrm>
          <a:prstGeom prst="rect">
            <a:avLst/>
          </a:prstGeom>
          <a:effectLst>
            <a:softEdge rad="635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4354" y="3814608"/>
            <a:ext cx="1601499" cy="2847109"/>
          </a:xfrm>
          <a:prstGeom prst="rect">
            <a:avLst/>
          </a:prstGeom>
          <a:effectLst>
            <a:softEdge rad="63500"/>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5853" y="4615753"/>
            <a:ext cx="2458705" cy="1853633"/>
          </a:xfrm>
          <a:prstGeom prst="rect">
            <a:avLst/>
          </a:prstGeom>
          <a:effectLst>
            <a:softEdge rad="63500"/>
          </a:effectLst>
        </p:spPr>
      </p:pic>
    </p:spTree>
    <p:extLst>
      <p:ext uri="{BB962C8B-B14F-4D97-AF65-F5344CB8AC3E}">
        <p14:creationId xmlns:p14="http://schemas.microsoft.com/office/powerpoint/2010/main" val="29956958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Співпраця з органами влади</a:t>
            </a:r>
            <a:endParaRPr lang="en-US" dirty="0"/>
          </a:p>
        </p:txBody>
      </p:sp>
      <p:sp>
        <p:nvSpPr>
          <p:cNvPr id="4" name="Прямоугольник 3"/>
          <p:cNvSpPr/>
          <p:nvPr/>
        </p:nvSpPr>
        <p:spPr>
          <a:xfrm>
            <a:off x="6858000" y="2927453"/>
            <a:ext cx="4773660" cy="2463238"/>
          </a:xfrm>
          <a:prstGeom prst="rect">
            <a:avLst/>
          </a:prstGeom>
        </p:spPr>
        <p:txBody>
          <a:bodyPr wrap="square">
            <a:spAutoFit/>
          </a:bodyPr>
          <a:lstStyle/>
          <a:p>
            <a:pPr algn="just">
              <a:lnSpc>
                <a:spcPct val="107000"/>
              </a:lnSpc>
              <a:spcAft>
                <a:spcPts val="0"/>
              </a:spcAft>
            </a:pPr>
            <a:r>
              <a:rPr lang="uk-UA" dirty="0">
                <a:latin typeface="Times New Roman" panose="02020603050405020304" pitchFamily="18" charset="0"/>
                <a:ea typeface="Times New Roman" panose="02020603050405020304" pitchFamily="18" charset="0"/>
                <a:cs typeface="Times New Roman" panose="02020603050405020304" pitchFamily="18" charset="0"/>
              </a:rPr>
              <a:t>11 липня с</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ільський</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голова</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В.І.Стець</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провела</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робочу</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нараду</a:t>
            </a:r>
            <a:r>
              <a:rPr lang="en-US" dirty="0">
                <a:latin typeface="Times New Roman" panose="02020603050405020304" pitchFamily="18" charset="0"/>
                <a:ea typeface="Times New Roman" panose="02020603050405020304" pitchFamily="18" charset="0"/>
                <a:cs typeface="Times New Roman" panose="02020603050405020304" pitchFamily="18" charset="0"/>
              </a:rPr>
              <a:t> з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керівниками</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структурних</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підрозділів</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виконавчого</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комітету</a:t>
            </a:r>
            <a:r>
              <a:rPr lang="en-US" dirty="0">
                <a:latin typeface="Times New Roman" panose="02020603050405020304" pitchFamily="18" charset="0"/>
                <a:ea typeface="Times New Roman" panose="02020603050405020304" pitchFamily="18" charset="0"/>
                <a:cs typeface="Times New Roman" panose="02020603050405020304" pitchFamily="18" charset="0"/>
              </a:rPr>
              <a:t> Чумаківської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сільської</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ради</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під</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час</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якої</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були</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обговорені</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поточні</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питання</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діяльності</a:t>
            </a:r>
            <a:r>
              <a:rPr lang="uk-UA" dirty="0">
                <a:latin typeface="Times New Roman" panose="02020603050405020304" pitchFamily="18" charset="0"/>
                <a:ea typeface="Times New Roman" panose="02020603050405020304" pitchFamily="18" charset="0"/>
                <a:cs typeface="Times New Roman" panose="02020603050405020304" pitchFamily="18" charset="0"/>
              </a:rPr>
              <a:t>, а також заслухано та обговорено</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звіт</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за</a:t>
            </a:r>
            <a:r>
              <a:rPr lang="en-US" dirty="0">
                <a:latin typeface="Times New Roman" panose="02020603050405020304" pitchFamily="18" charset="0"/>
                <a:ea typeface="Times New Roman" panose="02020603050405020304" pitchFamily="18" charset="0"/>
                <a:cs typeface="Times New Roman" panose="02020603050405020304" pitchFamily="18" charset="0"/>
              </a:rPr>
              <a:t> І-</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ше</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півріччя</a:t>
            </a:r>
            <a:r>
              <a:rPr lang="en-US" dirty="0">
                <a:latin typeface="Times New Roman" panose="02020603050405020304" pitchFamily="18" charset="0"/>
                <a:ea typeface="Times New Roman" panose="02020603050405020304" pitchFamily="18" charset="0"/>
                <a:cs typeface="Times New Roman" panose="02020603050405020304" pitchFamily="18" charset="0"/>
              </a:rPr>
              <a:t> 2024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року</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поліцейського</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офіцера</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громади</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капітана</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поліції</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Конебаса</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Ігоря</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Вікторовича</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4954" y="2428688"/>
            <a:ext cx="5240729" cy="3930547"/>
          </a:xfrm>
          <a:prstGeom prst="rect">
            <a:avLst/>
          </a:prstGeom>
          <a:effectLst>
            <a:softEdge rad="63500"/>
          </a:effectLst>
        </p:spPr>
      </p:pic>
    </p:spTree>
    <p:extLst>
      <p:ext uri="{BB962C8B-B14F-4D97-AF65-F5344CB8AC3E}">
        <p14:creationId xmlns:p14="http://schemas.microsoft.com/office/powerpoint/2010/main" val="39879543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Загальна інформація</a:t>
            </a:r>
            <a:endParaRPr lang="en-US" dirty="0"/>
          </a:p>
        </p:txBody>
      </p:sp>
      <p:sp>
        <p:nvSpPr>
          <p:cNvPr id="4" name="Прямоугольник 3"/>
          <p:cNvSpPr/>
          <p:nvPr/>
        </p:nvSpPr>
        <p:spPr>
          <a:xfrm>
            <a:off x="533399" y="2804912"/>
            <a:ext cx="6096000" cy="4031873"/>
          </a:xfrm>
          <a:prstGeom prst="rect">
            <a:avLst/>
          </a:prstGeom>
        </p:spPr>
        <p:txBody>
          <a:bodyPr>
            <a:spAutoFit/>
          </a:bodyPr>
          <a:lstStyle/>
          <a:p>
            <a:pPr indent="450215" algn="just">
              <a:spcAft>
                <a:spcPts val="0"/>
              </a:spcAft>
            </a:pPr>
            <a:r>
              <a:rPr lang="uk-UA" sz="1600" dirty="0">
                <a:latin typeface="Times New Roman" panose="02020603050405020304" pitchFamily="18" charset="0"/>
                <a:ea typeface="Times New Roman" panose="02020603050405020304" pitchFamily="18" charset="0"/>
                <a:cs typeface="Times New Roman" panose="02020603050405020304" pitchFamily="18" charset="0"/>
              </a:rPr>
              <a:t>   Відділом із соціальних питань від початку 2024 року було проведено статистично - інформаційну роботу щодо звернень мешканців Чумаківської територіальної громади на призначення державних соціальних допомог ( всього 272 зареєстрованих справи): державних субсидій (48 зареєстрованих справ); державних соціальних пільг (53 зареєстрованих справ); компенсацій фізичним особам, які надають соціальні послуги з догляду на непрофесійній основі (6 зареєстрованих справ); оформлення посвідчень про наданий статусу батьків з багатодітної сім’ї та дітей з багатодітної сім’ї  (20 зареєстрованих справ).</a:t>
            </a:r>
          </a:p>
          <a:p>
            <a:pPr indent="450215" algn="just"/>
            <a:r>
              <a:rPr lang="uk-UA" sz="1600" dirty="0">
                <a:latin typeface="Times New Roman" panose="02020603050405020304" pitchFamily="18" charset="0"/>
                <a:cs typeface="Times New Roman" panose="02020603050405020304" pitchFamily="18" charset="0"/>
              </a:rPr>
              <a:t>В 2024 році відділ продовжив роботу в програмі «Державний електронний реєстр» кабінет «</a:t>
            </a:r>
            <a:r>
              <a:rPr lang="uk-UA" sz="1600" dirty="0" err="1">
                <a:latin typeface="Times New Roman" panose="02020603050405020304" pitchFamily="18" charset="0"/>
                <a:cs typeface="Times New Roman" panose="02020603050405020304" pitchFamily="18" charset="0"/>
              </a:rPr>
              <a:t>Прихисток</a:t>
            </a:r>
            <a:r>
              <a:rPr lang="uk-UA" sz="1600" dirty="0">
                <a:latin typeface="Times New Roman" panose="02020603050405020304" pitchFamily="18" charset="0"/>
                <a:cs typeface="Times New Roman" panose="02020603050405020304" pitchFamily="18" charset="0"/>
              </a:rPr>
              <a:t>» згідно Постанови КМУ  № 333 від 19.03.2022 року зі змінами «Про затвердження Порядку компенсації витрат за тимчасове розміщення (перебування) ВПО». Протягом року компенсацію витрат отримували 17 власників. </a:t>
            </a:r>
            <a:endParaRPr lang="en-US" sz="1600" dirty="0">
              <a:latin typeface="Times New Roman" panose="02020603050405020304" pitchFamily="18" charset="0"/>
              <a:cs typeface="Times New Roman" panose="02020603050405020304" pitchFamily="18" charset="0"/>
            </a:endParaRPr>
          </a:p>
          <a:p>
            <a:pPr indent="450215" algn="just">
              <a:spcAft>
                <a:spcPts val="0"/>
              </a:spcAft>
            </a:pPr>
            <a:endParaRPr lang="en-US" sz="1600" dirty="0">
              <a:effectLst/>
              <a:latin typeface="Times New Roman" panose="02020603050405020304" pitchFamily="18" charset="0"/>
              <a:ea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7064952" y="2412422"/>
            <a:ext cx="4171950" cy="3924300"/>
          </a:xfrm>
          <a:prstGeom prst="rect">
            <a:avLst/>
          </a:prstGeom>
        </p:spPr>
      </p:pic>
    </p:spTree>
    <p:extLst>
      <p:ext uri="{BB962C8B-B14F-4D97-AF65-F5344CB8AC3E}">
        <p14:creationId xmlns:p14="http://schemas.microsoft.com/office/powerpoint/2010/main" val="119918166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Співпраця з органами влади</a:t>
            </a:r>
            <a:endParaRPr lang="en-US" dirty="0"/>
          </a:p>
        </p:txBody>
      </p:sp>
      <p:sp>
        <p:nvSpPr>
          <p:cNvPr id="4" name="Прямоугольник 3"/>
          <p:cNvSpPr/>
          <p:nvPr/>
        </p:nvSpPr>
        <p:spPr>
          <a:xfrm>
            <a:off x="6650182" y="2624712"/>
            <a:ext cx="4707082" cy="3416320"/>
          </a:xfrm>
          <a:prstGeom prst="rect">
            <a:avLst/>
          </a:prstGeom>
        </p:spPr>
        <p:txBody>
          <a:bodyPr wrap="square">
            <a:spAutoFit/>
          </a:bodyPr>
          <a:lstStyle/>
          <a:p>
            <a:pPr algn="just">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4 жовтня</a:t>
            </a:r>
            <a:r>
              <a:rPr lang="ru-RU" dirty="0">
                <a:latin typeface="Times New Roman" panose="02020603050405020304" pitchFamily="18" charset="0"/>
                <a:ea typeface="Calibri" panose="020F0502020204030204" pitchFamily="34" charset="0"/>
                <a:cs typeface="Times New Roman" panose="02020603050405020304" pitchFamily="18" charset="0"/>
              </a:rPr>
              <a:t> з </a:t>
            </a:r>
            <a:r>
              <a:rPr lang="ru-RU" dirty="0" err="1">
                <a:latin typeface="Times New Roman" panose="02020603050405020304" pitchFamily="18" charset="0"/>
                <a:ea typeface="Calibri" panose="020F0502020204030204" pitchFamily="34" charset="0"/>
                <a:cs typeface="Times New Roman" panose="02020603050405020304" pitchFamily="18" charset="0"/>
              </a:rPr>
              <a:t>робочим</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візитом</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Чумаківську</a:t>
            </a:r>
            <a:r>
              <a:rPr lang="ru-RU" dirty="0">
                <a:latin typeface="Times New Roman" panose="02020603050405020304" pitchFamily="18" charset="0"/>
                <a:ea typeface="Calibri" panose="020F0502020204030204" pitchFamily="34" charset="0"/>
                <a:cs typeface="Times New Roman" panose="02020603050405020304" pitchFamily="18" charset="0"/>
              </a:rPr>
              <a:t> громаду </a:t>
            </a:r>
            <a:r>
              <a:rPr lang="ru-RU" dirty="0" err="1">
                <a:latin typeface="Times New Roman" panose="02020603050405020304" pitchFamily="18" charset="0"/>
                <a:ea typeface="Calibri" panose="020F0502020204030204" pitchFamily="34" charset="0"/>
                <a:cs typeface="Times New Roman" panose="02020603050405020304" pitchFamily="18" charset="0"/>
              </a:rPr>
              <a:t>відвідав</a:t>
            </a:r>
            <a:r>
              <a:rPr lang="ru-RU" dirty="0">
                <a:latin typeface="Times New Roman" panose="02020603050405020304" pitchFamily="18" charset="0"/>
                <a:ea typeface="Calibri" panose="020F0502020204030204" pitchFamily="34" charset="0"/>
                <a:cs typeface="Times New Roman" panose="02020603050405020304" pitchFamily="18" charset="0"/>
              </a:rPr>
              <a:t> голова </a:t>
            </a:r>
            <a:r>
              <a:rPr lang="ru-RU" dirty="0" err="1">
                <a:latin typeface="Times New Roman" panose="02020603050405020304" pitchFamily="18" charset="0"/>
                <a:ea typeface="Calibri" panose="020F0502020204030204" pitchFamily="34" charset="0"/>
                <a:cs typeface="Times New Roman" panose="02020603050405020304" pitchFamily="18" charset="0"/>
              </a:rPr>
              <a:t>Дніпровської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районної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військової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адміністрації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В’ячеслав</a:t>
            </a:r>
            <a:r>
              <a:rPr lang="ru-RU" dirty="0">
                <a:latin typeface="Times New Roman" panose="02020603050405020304" pitchFamily="18" charset="0"/>
                <a:ea typeface="Calibri" panose="020F0502020204030204" pitchFamily="34" charset="0"/>
                <a:cs typeface="Times New Roman" panose="02020603050405020304" pitchFamily="18" charset="0"/>
              </a:rPr>
              <a:t> Мамонов. </a:t>
            </a:r>
            <a:r>
              <a:rPr lang="en-US" dirty="0" err="1">
                <a:latin typeface="Times New Roman" panose="02020603050405020304" pitchFamily="18" charset="0"/>
                <a:ea typeface="Calibri" panose="020F0502020204030204" pitchFamily="34" charset="0"/>
                <a:cs typeface="Times New Roman" panose="02020603050405020304" pitchFamily="18" charset="0"/>
              </a:rPr>
              <a:t>Очільник</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району</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разом</a:t>
            </a:r>
            <a:r>
              <a:rPr lang="en-US" dirty="0">
                <a:latin typeface="Times New Roman" panose="02020603050405020304" pitchFamily="18" charset="0"/>
                <a:ea typeface="Calibri" panose="020F0502020204030204" pitchFamily="34" charset="0"/>
                <a:cs typeface="Times New Roman" panose="02020603050405020304" pitchFamily="18" charset="0"/>
              </a:rPr>
              <a:t> з </a:t>
            </a:r>
            <a:r>
              <a:rPr lang="en-US" dirty="0" err="1">
                <a:latin typeface="Times New Roman" panose="02020603050405020304" pitchFamily="18" charset="0"/>
                <a:ea typeface="Calibri" panose="020F0502020204030204" pitchFamily="34" charset="0"/>
                <a:cs typeface="Times New Roman" panose="02020603050405020304" pitchFamily="18" charset="0"/>
              </a:rPr>
              <a:t>сільським</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головою</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Валентиною</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Стець</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обговорили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проблемні</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питання</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які</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існують</a:t>
            </a:r>
            <a:r>
              <a:rPr lang="en-US" dirty="0">
                <a:latin typeface="Times New Roman" panose="02020603050405020304" pitchFamily="18" charset="0"/>
                <a:ea typeface="Calibri" panose="020F0502020204030204" pitchFamily="34" charset="0"/>
                <a:cs typeface="Times New Roman" panose="02020603050405020304" pitchFamily="18" charset="0"/>
              </a:rPr>
              <a:t> в </a:t>
            </a:r>
            <a:r>
              <a:rPr lang="en-US" dirty="0" err="1">
                <a:latin typeface="Times New Roman" panose="02020603050405020304" pitchFamily="18" charset="0"/>
                <a:ea typeface="Calibri" panose="020F0502020204030204" pitchFamily="34" charset="0"/>
                <a:cs typeface="Times New Roman" panose="02020603050405020304" pitchFamily="18" charset="0"/>
              </a:rPr>
              <a:t>громаді</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та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можливі</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шляхи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їх</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вирішення</a:t>
            </a:r>
            <a:r>
              <a:rPr lang="en-US" dirty="0">
                <a:latin typeface="Times New Roman" panose="02020603050405020304" pitchFamily="18" charset="0"/>
                <a:ea typeface="Calibri" panose="020F0502020204030204" pitchFamily="34" charset="0"/>
                <a:cs typeface="Times New Roman" panose="02020603050405020304" pitchFamily="18" charset="0"/>
              </a:rPr>
              <a:t>. В </a:t>
            </a:r>
            <a:r>
              <a:rPr lang="en-US" dirty="0" err="1">
                <a:latin typeface="Times New Roman" panose="02020603050405020304" pitchFamily="18" charset="0"/>
                <a:ea typeface="Calibri" panose="020F0502020204030204" pitchFamily="34" charset="0"/>
                <a:cs typeface="Times New Roman" panose="02020603050405020304" pitchFamily="18" charset="0"/>
              </a:rPr>
              <a:t>ході</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візиту</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керівники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також</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оглянули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новостворене</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модульне</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укриття</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для</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вихованців</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закладів</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дошкільної</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освіти</a:t>
            </a:r>
            <a:r>
              <a:rPr lang="en-US" dirty="0">
                <a:latin typeface="Times New Roman" panose="02020603050405020304" pitchFamily="18" charset="0"/>
                <a:ea typeface="Calibri" panose="020F0502020204030204" pitchFamily="34" charset="0"/>
                <a:cs typeface="Times New Roman" panose="02020603050405020304" pitchFamily="18" charset="0"/>
              </a:rPr>
              <a:t> Чумаківської </a:t>
            </a:r>
            <a:r>
              <a:rPr lang="en-US" dirty="0" err="1">
                <a:latin typeface="Times New Roman" panose="02020603050405020304" pitchFamily="18" charset="0"/>
                <a:ea typeface="Calibri" panose="020F0502020204030204" pitchFamily="34" charset="0"/>
                <a:cs typeface="Times New Roman" panose="02020603050405020304" pitchFamily="18" charset="0"/>
              </a:rPr>
              <a:t>сільської</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ради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Барвінок</a:t>
            </a:r>
            <a:r>
              <a:rPr lang="en-US" dirty="0">
                <a:latin typeface="Times New Roman" panose="02020603050405020304" pitchFamily="18" charset="0"/>
                <a:ea typeface="Calibri" panose="020F0502020204030204" pitchFamily="34" charset="0"/>
                <a:cs typeface="Times New Roman" panose="02020603050405020304" pitchFamily="18" charset="0"/>
              </a:rPr>
              <a:t>» (с. </a:t>
            </a:r>
            <a:r>
              <a:rPr lang="en-US" dirty="0" err="1">
                <a:latin typeface="Times New Roman" panose="02020603050405020304" pitchFamily="18" charset="0"/>
                <a:ea typeface="Calibri" panose="020F0502020204030204" pitchFamily="34" charset="0"/>
                <a:cs typeface="Times New Roman" panose="02020603050405020304" pitchFamily="18" charset="0"/>
              </a:rPr>
              <a:t>Чумаки</a:t>
            </a:r>
            <a:r>
              <a:rPr lang="en-US" dirty="0">
                <a:latin typeface="Times New Roman" panose="02020603050405020304" pitchFamily="18" charset="0"/>
                <a:ea typeface="Calibri" panose="020F0502020204030204" pitchFamily="34" charset="0"/>
                <a:cs typeface="Times New Roman" panose="02020603050405020304" pitchFamily="18" charset="0"/>
              </a:rPr>
              <a:t>) і «</a:t>
            </a:r>
            <a:r>
              <a:rPr lang="en-US" dirty="0" err="1">
                <a:latin typeface="Times New Roman" panose="02020603050405020304" pitchFamily="18" charset="0"/>
                <a:ea typeface="Calibri" panose="020F0502020204030204" pitchFamily="34" charset="0"/>
                <a:cs typeface="Times New Roman" panose="02020603050405020304" pitchFamily="18" charset="0"/>
              </a:rPr>
              <a:t>Мальва</a:t>
            </a:r>
            <a:r>
              <a:rPr lang="en-US" dirty="0">
                <a:latin typeface="Times New Roman" panose="02020603050405020304" pitchFamily="18" charset="0"/>
                <a:ea typeface="Calibri" panose="020F0502020204030204" pitchFamily="34" charset="0"/>
                <a:cs typeface="Times New Roman" panose="02020603050405020304" pitchFamily="18" charset="0"/>
              </a:rPr>
              <a:t>» (с. </a:t>
            </a:r>
            <a:r>
              <a:rPr lang="en-US" dirty="0" err="1">
                <a:latin typeface="Times New Roman" panose="02020603050405020304" pitchFamily="18" charset="0"/>
                <a:ea typeface="Calibri" panose="020F0502020204030204" pitchFamily="34" charset="0"/>
                <a:cs typeface="Times New Roman" panose="02020603050405020304" pitchFamily="18" charset="0"/>
              </a:rPr>
              <a:t>Маївка</a:t>
            </a:r>
            <a:r>
              <a:rPr lang="en-US"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7552" y="3387435"/>
            <a:ext cx="1909330" cy="2545773"/>
          </a:xfrm>
          <a:prstGeom prst="rect">
            <a:avLst/>
          </a:prstGeom>
          <a:effectLst>
            <a:softEdge rad="63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7342" y="2441863"/>
            <a:ext cx="1893743" cy="2524991"/>
          </a:xfrm>
          <a:prstGeom prst="rect">
            <a:avLst/>
          </a:prstGeom>
          <a:effectLst>
            <a:softEdge rad="635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11545" y="3395092"/>
            <a:ext cx="1903588" cy="2538116"/>
          </a:xfrm>
          <a:prstGeom prst="rect">
            <a:avLst/>
          </a:prstGeom>
          <a:effectLst>
            <a:softEdge rad="63500"/>
          </a:effectLst>
        </p:spPr>
      </p:pic>
    </p:spTree>
    <p:extLst>
      <p:ext uri="{BB962C8B-B14F-4D97-AF65-F5344CB8AC3E}">
        <p14:creationId xmlns:p14="http://schemas.microsoft.com/office/powerpoint/2010/main" val="1948000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Співпраця з органами влади</a:t>
            </a:r>
            <a:endParaRPr lang="en-US" dirty="0"/>
          </a:p>
        </p:txBody>
      </p:sp>
      <p:sp>
        <p:nvSpPr>
          <p:cNvPr id="4" name="Прямоугольник 3"/>
          <p:cNvSpPr/>
          <p:nvPr/>
        </p:nvSpPr>
        <p:spPr>
          <a:xfrm>
            <a:off x="4835236" y="2559225"/>
            <a:ext cx="7083136" cy="3970318"/>
          </a:xfrm>
          <a:prstGeom prst="rect">
            <a:avLst/>
          </a:prstGeom>
        </p:spPr>
        <p:txBody>
          <a:bodyPr wrap="square">
            <a:spAutoFit/>
          </a:bodyPr>
          <a:lstStyle/>
          <a:p>
            <a:pPr algn="just">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Наприкінці листопада 2024 року відновилися виїзні прийоми спеціалістом відділу обслуговування громадян № 6 (сервісного центру) Головного управління Пенсійного фонду України в Дніпропетровській області мешканців громади. Спеціаліст відділу приймає громадян з усіх питань, що стосуються пенсійного забезпечення, надає кваліфіковані відповіді та роз’яснення, звіряє всю інформацію щодо заявників у реєстрі. </a:t>
            </a:r>
            <a:r>
              <a:rPr lang="ru-RU" dirty="0" err="1">
                <a:latin typeface="Times New Roman" panose="02020603050405020304" pitchFamily="18" charset="0"/>
                <a:ea typeface="Calibri" panose="020F0502020204030204" pitchFamily="34" charset="0"/>
                <a:cs typeface="Times New Roman" panose="02020603050405020304" pitchFamily="18" charset="0"/>
              </a:rPr>
              <a:t>Планується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що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такі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виїзні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прийоми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спеціалістами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Пенсійного</a:t>
            </a:r>
            <a:r>
              <a:rPr lang="ru-RU" dirty="0">
                <a:latin typeface="Times New Roman" panose="02020603050405020304" pitchFamily="18" charset="0"/>
                <a:ea typeface="Calibri" panose="020F0502020204030204" pitchFamily="34" charset="0"/>
                <a:cs typeface="Times New Roman" panose="02020603050405020304" pitchFamily="18" charset="0"/>
              </a:rPr>
              <a:t> фонду </a:t>
            </a:r>
            <a:r>
              <a:rPr lang="ru-RU" dirty="0" err="1">
                <a:latin typeface="Times New Roman" panose="02020603050405020304" pitchFamily="18" charset="0"/>
                <a:ea typeface="Calibri" panose="020F0502020204030204" pitchFamily="34" charset="0"/>
                <a:cs typeface="Times New Roman" panose="02020603050405020304" pitchFamily="18" charset="0"/>
              </a:rPr>
              <a:t>будуть</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регулярними</a:t>
            </a:r>
            <a:r>
              <a:rPr lang="ru-RU"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Протягом року виконком сільської ради активно співпрацював з Дніпровською районною радою і особисто її головою Максимом Лещенком, залучаючи різні благодійні організації та надаючи різноманітну допомогу мешканцям громади і внутрішньо переміщеним особам.</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642" y="2358736"/>
            <a:ext cx="2283402" cy="3044536"/>
          </a:xfrm>
          <a:prstGeom prst="rect">
            <a:avLst/>
          </a:prstGeom>
          <a:effectLst>
            <a:softEdge rad="63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25988" y="3823853"/>
            <a:ext cx="2002272" cy="2669696"/>
          </a:xfrm>
          <a:prstGeom prst="rect">
            <a:avLst/>
          </a:prstGeom>
          <a:effectLst>
            <a:softEdge rad="63500"/>
          </a:effectLst>
        </p:spPr>
      </p:pic>
    </p:spTree>
    <p:extLst>
      <p:ext uri="{BB962C8B-B14F-4D97-AF65-F5344CB8AC3E}">
        <p14:creationId xmlns:p14="http://schemas.microsoft.com/office/powerpoint/2010/main" val="41322857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Благоустрій громади</a:t>
            </a:r>
            <a:endParaRPr lang="en-US" dirty="0"/>
          </a:p>
        </p:txBody>
      </p:sp>
      <p:sp>
        <p:nvSpPr>
          <p:cNvPr id="4" name="Прямоугольник 3"/>
          <p:cNvSpPr/>
          <p:nvPr/>
        </p:nvSpPr>
        <p:spPr>
          <a:xfrm>
            <a:off x="5753075" y="2430509"/>
            <a:ext cx="6096000" cy="3925113"/>
          </a:xfrm>
          <a:prstGeom prst="rect">
            <a:avLst/>
          </a:prstGeom>
        </p:spPr>
        <p:txBody>
          <a:bodyPr>
            <a:spAutoFit/>
          </a:bodyPr>
          <a:lstStyle/>
          <a:p>
            <a:pPr algn="just">
              <a:lnSpc>
                <a:spcPct val="107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Не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дивлячись</a:t>
            </a:r>
            <a:r>
              <a:rPr lang="ru-RU" dirty="0">
                <a:latin typeface="Times New Roman" panose="02020603050405020304" pitchFamily="18" charset="0"/>
                <a:ea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складний</a:t>
            </a:r>
            <a:r>
              <a:rPr lang="ru-RU" dirty="0">
                <a:latin typeface="Times New Roman" panose="02020603050405020304" pitchFamily="18" charset="0"/>
                <a:ea typeface="Times New Roman" panose="02020603050405020304" pitchFamily="18" charset="0"/>
                <a:cs typeface="Times New Roman" panose="02020603050405020304" pitchFamily="18" charset="0"/>
              </a:rPr>
              <a:t> час,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Чумаківська</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сільська</a:t>
            </a:r>
            <a:r>
              <a:rPr lang="ru-RU" dirty="0">
                <a:latin typeface="Times New Roman" panose="02020603050405020304" pitchFamily="18" charset="0"/>
                <a:ea typeface="Times New Roman" panose="02020603050405020304" pitchFamily="18" charset="0"/>
                <a:cs typeface="Times New Roman" panose="02020603050405020304" pitchFamily="18" charset="0"/>
              </a:rPr>
              <a:t> рада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продовжує</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займатися</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благоустроєм</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території</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громади</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Крім</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майже</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щоденної</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роботи</a:t>
            </a:r>
            <a:r>
              <a:rPr lang="ru-RU" dirty="0">
                <a:latin typeface="Times New Roman" panose="02020603050405020304" pitchFamily="18" charset="0"/>
                <a:ea typeface="Times New Roman" panose="02020603050405020304" pitchFamily="18" charset="0"/>
                <a:cs typeface="Times New Roman" panose="02020603050405020304" pitchFamily="18" charset="0"/>
              </a:rPr>
              <a:t>, яку проводить ЖКП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Комунальник</a:t>
            </a:r>
            <a:r>
              <a:rPr lang="ru-RU" dirty="0">
                <a:latin typeface="Times New Roman" panose="02020603050405020304" pitchFamily="18" charset="0"/>
                <a:ea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цьому</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напрямку</a:t>
            </a:r>
            <a:r>
              <a:rPr lang="ru-RU" dirty="0">
                <a:latin typeface="Times New Roman" panose="02020603050405020304" pitchFamily="18" charset="0"/>
                <a:ea typeface="Times New Roman" panose="02020603050405020304" pitchFamily="18" charset="0"/>
                <a:cs typeface="Times New Roman" panose="02020603050405020304" pitchFamily="18" charset="0"/>
              </a:rPr>
              <a:t> (покос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бур»янів</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обрізка</a:t>
            </a:r>
            <a:r>
              <a:rPr lang="ru-RU" dirty="0">
                <a:latin typeface="Times New Roman" panose="02020603050405020304" pitchFamily="18" charset="0"/>
                <a:ea typeface="Times New Roman" panose="02020603050405020304" pitchFamily="18" charset="0"/>
                <a:cs typeface="Times New Roman" panose="02020603050405020304" pitchFamily="18" charset="0"/>
              </a:rPr>
              <a:t> дерев),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виконком</a:t>
            </a:r>
            <a:r>
              <a:rPr lang="ru-RU" dirty="0">
                <a:latin typeface="Times New Roman" panose="02020603050405020304" pitchFamily="18" charset="0"/>
                <a:ea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комунальні</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заклади</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сільської</a:t>
            </a:r>
            <a:r>
              <a:rPr lang="ru-RU" dirty="0">
                <a:latin typeface="Times New Roman" panose="02020603050405020304" pitchFamily="18" charset="0"/>
                <a:ea typeface="Times New Roman" panose="02020603050405020304" pitchFamily="18" charset="0"/>
                <a:cs typeface="Times New Roman" panose="02020603050405020304" pitchFamily="18" charset="0"/>
              </a:rPr>
              <a:t> ради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постійно</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долучаються</a:t>
            </a:r>
            <a:r>
              <a:rPr lang="ru-RU" dirty="0">
                <a:latin typeface="Times New Roman" panose="02020603050405020304" pitchFamily="18" charset="0"/>
                <a:ea typeface="Times New Roman" panose="02020603050405020304" pitchFamily="18" charset="0"/>
                <a:cs typeface="Times New Roman" panose="02020603050405020304" pitchFamily="18" charset="0"/>
              </a:rPr>
              <a:t> до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упорядкування</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території</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населених</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пунктів</a:t>
            </a:r>
            <a:r>
              <a:rPr lang="ru-RU"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 В перший день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весни</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працівники</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виконавчого</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комітету</a:t>
            </a:r>
            <a:r>
              <a:rPr lang="ru-RU" dirty="0">
                <a:latin typeface="Times New Roman" panose="02020603050405020304" pitchFamily="18" charset="0"/>
                <a:ea typeface="Times New Roman" panose="02020603050405020304" pitchFamily="18" charset="0"/>
                <a:cs typeface="Times New Roman" panose="02020603050405020304" pitchFamily="18" charset="0"/>
              </a:rPr>
              <a:t> Чумаківської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сільської</a:t>
            </a:r>
            <a:r>
              <a:rPr lang="ru-RU" dirty="0">
                <a:latin typeface="Times New Roman" panose="02020603050405020304" pitchFamily="18" charset="0"/>
                <a:ea typeface="Times New Roman" panose="02020603050405020304" pitchFamily="18" charset="0"/>
                <a:cs typeface="Times New Roman" panose="02020603050405020304" pitchFamily="18" charset="0"/>
              </a:rPr>
              <a:t> ради, ЖКП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Комунальник</a:t>
            </a:r>
            <a:r>
              <a:rPr lang="ru-RU" dirty="0">
                <a:latin typeface="Times New Roman" panose="02020603050405020304" pitchFamily="18" charset="0"/>
                <a:ea typeface="Times New Roman" panose="02020603050405020304" pitchFamily="18" charset="0"/>
                <a:cs typeface="Times New Roman" panose="02020603050405020304" pitchFamily="18" charset="0"/>
              </a:rPr>
              <a:t>», КП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Благоустрій</a:t>
            </a:r>
            <a:r>
              <a:rPr lang="ru-RU" dirty="0">
                <a:latin typeface="Times New Roman" panose="02020603050405020304" pitchFamily="18" charset="0"/>
                <a:ea typeface="Times New Roman" panose="02020603050405020304" pitchFamily="18" charset="0"/>
                <a:cs typeface="Times New Roman" panose="02020603050405020304" pitchFamily="18" charset="0"/>
              </a:rPr>
              <a:t>», Чумаківської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амбулаторії</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Приютського</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старостату</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Приютської</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гімназії</a:t>
            </a:r>
            <a:r>
              <a:rPr lang="ru-RU" dirty="0">
                <a:latin typeface="Times New Roman" panose="02020603050405020304" pitchFamily="18" charset="0"/>
                <a:ea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мешканці</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гуртожитку</a:t>
            </a:r>
            <a:r>
              <a:rPr lang="ru-RU" dirty="0">
                <a:latin typeface="Times New Roman" panose="02020603050405020304" pitchFamily="18" charset="0"/>
                <a:ea typeface="Times New Roman" panose="02020603050405020304" pitchFamily="18" charset="0"/>
                <a:cs typeface="Times New Roman" panose="02020603050405020304" pitchFamily="18" charset="0"/>
              </a:rPr>
              <a:t> для ВПО в с. Чумаки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вийшли</a:t>
            </a:r>
            <a:r>
              <a:rPr lang="ru-RU" dirty="0">
                <a:latin typeface="Times New Roman" panose="02020603050405020304" pitchFamily="18" charset="0"/>
                <a:ea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упорядкування</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своїх</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територій</a:t>
            </a:r>
            <a:r>
              <a:rPr lang="ru-RU" dirty="0">
                <a:latin typeface="Times New Roman" panose="02020603050405020304" pitchFamily="18" charset="0"/>
                <a:ea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виконали</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чималу</a:t>
            </a:r>
            <a:r>
              <a:rPr lang="ru-RU" dirty="0">
                <a:latin typeface="Times New Roman" panose="02020603050405020304" pitchFamily="18" charset="0"/>
                <a:ea typeface="Times New Roman" panose="02020603050405020304" pitchFamily="18" charset="0"/>
                <a:cs typeface="Times New Roman" panose="02020603050405020304" pitchFamily="18" charset="0"/>
              </a:rPr>
              <a:t> роботу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після</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зими</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3574" y="2270414"/>
            <a:ext cx="3557154" cy="2667865"/>
          </a:xfrm>
          <a:prstGeom prst="rect">
            <a:avLst/>
          </a:prstGeom>
          <a:effectLst>
            <a:softEdge rad="63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79273" y="2270414"/>
            <a:ext cx="1535256" cy="2047009"/>
          </a:xfrm>
          <a:prstGeom prst="rect">
            <a:avLst/>
          </a:prstGeom>
          <a:effectLst>
            <a:softEdge rad="635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79273" y="4424029"/>
            <a:ext cx="1535256" cy="2047008"/>
          </a:xfrm>
          <a:prstGeom prst="rect">
            <a:avLst/>
          </a:prstGeom>
          <a:effectLst>
            <a:softEdge rad="63500"/>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3574" y="5021407"/>
            <a:ext cx="1300236" cy="1733648"/>
          </a:xfrm>
          <a:prstGeom prst="rect">
            <a:avLst/>
          </a:prstGeom>
          <a:effectLst>
            <a:softEdge rad="63500"/>
          </a:effectLst>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51959" y="5021408"/>
            <a:ext cx="1300236" cy="1733648"/>
          </a:xfrm>
          <a:prstGeom prst="rect">
            <a:avLst/>
          </a:prstGeom>
          <a:effectLst>
            <a:softEdge rad="63500"/>
          </a:effectLst>
        </p:spPr>
      </p:pic>
    </p:spTree>
    <p:extLst>
      <p:ext uri="{BB962C8B-B14F-4D97-AF65-F5344CB8AC3E}">
        <p14:creationId xmlns:p14="http://schemas.microsoft.com/office/powerpoint/2010/main" val="30835122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Благоустрій громади</a:t>
            </a:r>
            <a:endParaRPr lang="en-US" dirty="0"/>
          </a:p>
        </p:txBody>
      </p:sp>
      <p:sp>
        <p:nvSpPr>
          <p:cNvPr id="4" name="Прямоугольник 3"/>
          <p:cNvSpPr/>
          <p:nvPr/>
        </p:nvSpPr>
        <p:spPr>
          <a:xfrm>
            <a:off x="6203373" y="2378885"/>
            <a:ext cx="5621482" cy="3416320"/>
          </a:xfrm>
          <a:prstGeom prst="rect">
            <a:avLst/>
          </a:prstGeom>
        </p:spPr>
        <p:txBody>
          <a:bodyPr wrap="square">
            <a:spAutoFit/>
          </a:bodyPr>
          <a:lstStyle/>
          <a:p>
            <a:pPr algn="just">
              <a:spcAft>
                <a:spcPts val="0"/>
              </a:spcAft>
            </a:pPr>
            <a:r>
              <a:rPr lang="uk-UA" dirty="0">
                <a:latin typeface="Calibri" panose="020F0502020204030204" pitchFamily="34" charset="0"/>
                <a:ea typeface="Calibri" panose="020F0502020204030204" pitchFamily="34" charset="0"/>
                <a:cs typeface="Segoe UI Historic" panose="020B0502040204020203" pitchFamily="34" charset="0"/>
              </a:rPr>
              <a:t>-</a:t>
            </a:r>
            <a:r>
              <a:rPr lang="ru-RU" dirty="0">
                <a:latin typeface="Times New Roman" panose="02020603050405020304" pitchFamily="18" charset="0"/>
                <a:ea typeface="Calibri" panose="020F0502020204030204" pitchFamily="34" charset="0"/>
                <a:cs typeface="Times New Roman" panose="02020603050405020304" pitchFamily="18" charset="0"/>
              </a:rPr>
              <a:t>19 </a:t>
            </a:r>
            <a:r>
              <a:rPr lang="ru-RU" dirty="0" err="1">
                <a:latin typeface="Times New Roman" panose="02020603050405020304" pitchFamily="18" charset="0"/>
                <a:ea typeface="Calibri" panose="020F0502020204030204" pitchFamily="34" charset="0"/>
                <a:cs typeface="Times New Roman" panose="02020603050405020304" pitchFamily="18" charset="0"/>
              </a:rPr>
              <a:t>квітня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Чумаківська</a:t>
            </a:r>
            <a:r>
              <a:rPr lang="ru-RU" dirty="0">
                <a:latin typeface="Times New Roman" panose="02020603050405020304" pitchFamily="18" charset="0"/>
                <a:ea typeface="Calibri" panose="020F0502020204030204" pitchFamily="34" charset="0"/>
                <a:cs typeface="Times New Roman" panose="02020603050405020304" pitchFamily="18" charset="0"/>
              </a:rPr>
              <a:t> громада </a:t>
            </a:r>
            <a:r>
              <a:rPr lang="ru-RU" dirty="0" err="1">
                <a:latin typeface="Times New Roman" panose="02020603050405020304" pitchFamily="18" charset="0"/>
                <a:ea typeface="Calibri" panose="020F0502020204030204" pitchFamily="34" charset="0"/>
                <a:cs typeface="Times New Roman" panose="02020603050405020304" pitchFamily="18" charset="0"/>
              </a:rPr>
              <a:t>приєдналася</a:t>
            </a:r>
            <a:r>
              <a:rPr lang="ru-RU" dirty="0">
                <a:latin typeface="Times New Roman" panose="02020603050405020304" pitchFamily="18" charset="0"/>
                <a:ea typeface="Calibri" panose="020F0502020204030204" pitchFamily="34" charset="0"/>
                <a:cs typeface="Times New Roman" panose="02020603050405020304" pitchFamily="18" charset="0"/>
              </a:rPr>
              <a:t> до </a:t>
            </a:r>
            <a:r>
              <a:rPr lang="ru-RU" dirty="0" err="1">
                <a:latin typeface="Times New Roman" panose="02020603050405020304" pitchFamily="18" charset="0"/>
                <a:ea typeface="Calibri" panose="020F0502020204030204" pitchFamily="34" charset="0"/>
                <a:cs typeface="Times New Roman" panose="02020603050405020304" pitchFamily="18" charset="0"/>
              </a:rPr>
              <a:t>щорічної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Всеукраїнської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акції</a:t>
            </a:r>
            <a:r>
              <a:rPr lang="ru-RU" dirty="0">
                <a:latin typeface="Times New Roman" panose="02020603050405020304" pitchFamily="18" charset="0"/>
                <a:ea typeface="Calibri" panose="020F0502020204030204" pitchFamily="34" charset="0"/>
                <a:cs typeface="Times New Roman" panose="02020603050405020304" pitchFamily="18" charset="0"/>
              </a:rPr>
              <a:t> «За </a:t>
            </a:r>
            <a:r>
              <a:rPr lang="ru-RU" dirty="0" err="1">
                <a:latin typeface="Times New Roman" panose="02020603050405020304" pitchFamily="18" charset="0"/>
                <a:ea typeface="Calibri" panose="020F0502020204030204" pitchFamily="34" charset="0"/>
                <a:cs typeface="Times New Roman" panose="02020603050405020304" pitchFamily="18" charset="0"/>
              </a:rPr>
              <a:t>чисте</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довкілля</a:t>
            </a:r>
            <a:r>
              <a:rPr lang="ru-RU" dirty="0">
                <a:latin typeface="Times New Roman" panose="02020603050405020304" pitchFamily="18" charset="0"/>
                <a:ea typeface="Calibri" panose="020F0502020204030204" pitchFamily="34" charset="0"/>
                <a:cs typeface="Times New Roman" panose="02020603050405020304" pitchFamily="18" charset="0"/>
              </a:rPr>
              <a:t>»,  до </a:t>
            </a:r>
            <a:r>
              <a:rPr lang="ru-RU" dirty="0" err="1">
                <a:latin typeface="Times New Roman" panose="02020603050405020304" pitchFamily="18" charset="0"/>
                <a:ea typeface="Calibri" panose="020F0502020204030204" pitchFamily="34" charset="0"/>
                <a:cs typeface="Times New Roman" panose="02020603050405020304" pitchFamily="18" charset="0"/>
              </a:rPr>
              <a:t>ініціативи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долучилися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структурні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підрозділи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виконавчого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комітету</a:t>
            </a:r>
            <a:r>
              <a:rPr lang="ru-RU" dirty="0">
                <a:latin typeface="Times New Roman" panose="02020603050405020304" pitchFamily="18" charset="0"/>
                <a:ea typeface="Calibri" panose="020F0502020204030204" pitchFamily="34" charset="0"/>
                <a:cs typeface="Times New Roman" panose="02020603050405020304" pitchFamily="18" charset="0"/>
              </a:rPr>
              <a:t> Чумаківської </a:t>
            </a:r>
            <a:r>
              <a:rPr lang="ru-RU" dirty="0" err="1">
                <a:latin typeface="Times New Roman" panose="02020603050405020304" pitchFamily="18" charset="0"/>
                <a:ea typeface="Calibri" panose="020F0502020204030204" pitchFamily="34" charset="0"/>
                <a:cs typeface="Times New Roman" panose="02020603050405020304" pitchFamily="18" charset="0"/>
              </a:rPr>
              <a:t>сільської</a:t>
            </a:r>
            <a:r>
              <a:rPr lang="ru-RU" dirty="0">
                <a:latin typeface="Times New Roman" panose="02020603050405020304" pitchFamily="18" charset="0"/>
                <a:ea typeface="Calibri" panose="020F0502020204030204" pitchFamily="34" charset="0"/>
                <a:cs typeface="Times New Roman" panose="02020603050405020304" pitchFamily="18" charset="0"/>
              </a:rPr>
              <a:t> ради, </a:t>
            </a:r>
            <a:r>
              <a:rPr lang="ru-RU" dirty="0" err="1">
                <a:latin typeface="Times New Roman" panose="02020603050405020304" pitchFamily="18" charset="0"/>
                <a:ea typeface="Calibri" panose="020F0502020204030204" pitchFamily="34" charset="0"/>
                <a:cs typeface="Times New Roman" panose="02020603050405020304" pitchFamily="18" charset="0"/>
              </a:rPr>
              <a:t>комунальні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підприємства</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заклади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освіти</a:t>
            </a:r>
            <a:r>
              <a:rPr lang="ru-RU" dirty="0">
                <a:latin typeface="Times New Roman" panose="02020603050405020304" pitchFamily="18" charset="0"/>
                <a:ea typeface="Calibri" panose="020F0502020204030204" pitchFamily="34" charset="0"/>
                <a:cs typeface="Times New Roman" panose="02020603050405020304" pitchFamily="18" charset="0"/>
              </a:rPr>
              <a:t> та </a:t>
            </a:r>
            <a:r>
              <a:rPr lang="ru-RU" dirty="0" err="1">
                <a:latin typeface="Times New Roman" panose="02020603050405020304" pitchFamily="18" charset="0"/>
                <a:ea typeface="Calibri" panose="020F0502020204030204" pitchFamily="34" charset="0"/>
                <a:cs typeface="Times New Roman" panose="02020603050405020304" pitchFamily="18" charset="0"/>
              </a:rPr>
              <a:t>охорони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здоров’я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працівники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магазинів</a:t>
            </a:r>
            <a:r>
              <a:rPr lang="ru-RU" dirty="0">
                <a:latin typeface="Times New Roman" panose="02020603050405020304" pitchFamily="18" charset="0"/>
                <a:ea typeface="Calibri" panose="020F0502020204030204" pitchFamily="34" charset="0"/>
                <a:cs typeface="Times New Roman" panose="02020603050405020304" pitchFamily="18" charset="0"/>
              </a:rPr>
              <a:t> та </a:t>
            </a:r>
            <a:r>
              <a:rPr lang="ru-RU" dirty="0" err="1">
                <a:latin typeface="Times New Roman" panose="02020603050405020304" pitchFamily="18" charset="0"/>
                <a:ea typeface="Calibri" panose="020F0502020204030204" pitchFamily="34" charset="0"/>
                <a:cs typeface="Times New Roman" panose="02020603050405020304" pitchFamily="18" charset="0"/>
              </a:rPr>
              <a:t>підприємств</a:t>
            </a:r>
            <a:r>
              <a:rPr lang="ru-RU" dirty="0">
                <a:latin typeface="Times New Roman" panose="02020603050405020304" pitchFamily="18" charset="0"/>
                <a:ea typeface="Calibri" panose="020F0502020204030204" pitchFamily="34" charset="0"/>
                <a:cs typeface="Times New Roman" panose="02020603050405020304" pitchFamily="18" charset="0"/>
              </a:rPr>
              <a:t> Чумаківської ТГ. </a:t>
            </a:r>
            <a:r>
              <a:rPr lang="uk-UA" dirty="0">
                <a:latin typeface="Times New Roman" panose="02020603050405020304" pitchFamily="18" charset="0"/>
                <a:ea typeface="Calibri" panose="020F0502020204030204" pitchFamily="34" charset="0"/>
                <a:cs typeface="Times New Roman" panose="02020603050405020304" pitchFamily="18" charset="0"/>
              </a:rPr>
              <a:t>Крім того, цього дня до благоустрою територій своїх шкіл приєдналися старшокласники, долучившись до Загальнонаціональної акції єднання «Випускники - 2024 року для майбутніх поколінь» та висадивши маленькі сосни, надані лісництвом Дніпровського району.</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184" y="2244437"/>
            <a:ext cx="2784764" cy="2088573"/>
          </a:xfrm>
          <a:prstGeom prst="rect">
            <a:avLst/>
          </a:prstGeom>
          <a:effectLst>
            <a:softEdge rad="63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51463" y="2244436"/>
            <a:ext cx="2784764" cy="2088573"/>
          </a:xfrm>
          <a:prstGeom prst="rect">
            <a:avLst/>
          </a:prstGeom>
          <a:effectLst>
            <a:softEdge rad="635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3184" y="4447308"/>
            <a:ext cx="2784764" cy="2088574"/>
          </a:xfrm>
          <a:prstGeom prst="rect">
            <a:avLst/>
          </a:prstGeom>
          <a:effectLst>
            <a:softEdge rad="63500"/>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1462" y="4447308"/>
            <a:ext cx="2784765" cy="2088574"/>
          </a:xfrm>
          <a:prstGeom prst="rect">
            <a:avLst/>
          </a:prstGeom>
          <a:effectLst>
            <a:softEdge rad="63500"/>
          </a:effectLst>
        </p:spPr>
      </p:pic>
    </p:spTree>
    <p:extLst>
      <p:ext uri="{BB962C8B-B14F-4D97-AF65-F5344CB8AC3E}">
        <p14:creationId xmlns:p14="http://schemas.microsoft.com/office/powerpoint/2010/main" val="27818064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Благоустрій громади</a:t>
            </a:r>
            <a:endParaRPr lang="en-US" dirty="0"/>
          </a:p>
        </p:txBody>
      </p:sp>
      <p:sp>
        <p:nvSpPr>
          <p:cNvPr id="4" name="Прямоугольник 3"/>
          <p:cNvSpPr/>
          <p:nvPr/>
        </p:nvSpPr>
        <p:spPr>
          <a:xfrm>
            <a:off x="6016336" y="2724608"/>
            <a:ext cx="5615324" cy="2759602"/>
          </a:xfrm>
          <a:prstGeom prst="rect">
            <a:avLst/>
          </a:prstGeom>
        </p:spPr>
        <p:txBody>
          <a:bodyPr wrap="square">
            <a:spAutoFit/>
          </a:bodyPr>
          <a:lstStyle/>
          <a:p>
            <a:pPr algn="just">
              <a:lnSpc>
                <a:spcPct val="107000"/>
              </a:lnSpc>
              <a:spcAft>
                <a:spcPts val="0"/>
              </a:spcAft>
            </a:pPr>
            <a:r>
              <a:rPr lang="uk-UA" sz="1600" dirty="0">
                <a:latin typeface="inherit"/>
                <a:ea typeface="Times New Roman" panose="02020603050405020304" pitchFamily="18" charset="0"/>
                <a:cs typeface="Times New Roman" panose="02020603050405020304" pitchFamily="18" charset="0"/>
              </a:rPr>
              <a:t> </a:t>
            </a:r>
            <a:r>
              <a:rPr lang="uk-UA" dirty="0">
                <a:latin typeface="Times New Roman" panose="02020603050405020304" pitchFamily="18" charset="0"/>
                <a:ea typeface="Times New Roman" panose="02020603050405020304" pitchFamily="18" charset="0"/>
                <a:cs typeface="Times New Roman" panose="02020603050405020304" pitchFamily="18" charset="0"/>
              </a:rPr>
              <a:t>- 20 вересня </a:t>
            </a:r>
            <a:r>
              <a:rPr lang="uk-UA" dirty="0" err="1">
                <a:latin typeface="Times New Roman" panose="02020603050405020304" pitchFamily="18" charset="0"/>
                <a:ea typeface="Times New Roman" panose="02020603050405020304" pitchFamily="18" charset="0"/>
                <a:cs typeface="Times New Roman" panose="02020603050405020304" pitchFamily="18" charset="0"/>
              </a:rPr>
              <a:t>Чумаківська</a:t>
            </a:r>
            <a:r>
              <a:rPr lang="uk-UA" dirty="0">
                <a:latin typeface="Times New Roman" panose="02020603050405020304" pitchFamily="18" charset="0"/>
                <a:ea typeface="Times New Roman" panose="02020603050405020304" pitchFamily="18" charset="0"/>
                <a:cs typeface="Times New Roman" panose="02020603050405020304" pitchFamily="18" charset="0"/>
              </a:rPr>
              <a:t> громада приєдналася до Всесвітнього дня прибирання «</a:t>
            </a:r>
            <a:r>
              <a:rPr lang="en-US" dirty="0">
                <a:latin typeface="Times New Roman" panose="02020603050405020304" pitchFamily="18" charset="0"/>
                <a:ea typeface="Times New Roman" panose="02020603050405020304" pitchFamily="18" charset="0"/>
                <a:cs typeface="Times New Roman" panose="02020603050405020304" pitchFamily="18" charset="0"/>
              </a:rPr>
              <a:t>World Cleanup Day</a:t>
            </a:r>
            <a:r>
              <a:rPr lang="uk-UA" dirty="0">
                <a:latin typeface="Times New Roman" panose="02020603050405020304" pitchFamily="18" charset="0"/>
                <a:ea typeface="Times New Roman" panose="02020603050405020304" pitchFamily="18" charset="0"/>
                <a:cs typeface="Times New Roman" panose="02020603050405020304" pitchFamily="18" charset="0"/>
              </a:rPr>
              <a:t>» в Україні, ініційованого Всеукраїнським молодіжним рухом </a:t>
            </a:r>
            <a:r>
              <a:rPr lang="en-US" dirty="0">
                <a:latin typeface="Times New Roman" panose="02020603050405020304" pitchFamily="18" charset="0"/>
                <a:ea typeface="Times New Roman" panose="02020603050405020304" pitchFamily="18" charset="0"/>
                <a:cs typeface="Times New Roman" panose="02020603050405020304" pitchFamily="18" charset="0"/>
              </a:rPr>
              <a:t>Let</a:t>
            </a:r>
            <a:r>
              <a:rPr lang="uk-UA" dirty="0">
                <a:latin typeface="Times New Roman" panose="02020603050405020304" pitchFamily="18" charset="0"/>
                <a:ea typeface="Times New Roman" panose="02020603050405020304" pitchFamily="18" charset="0"/>
                <a:cs typeface="Times New Roman" panose="02020603050405020304" pitchFamily="18" charset="0"/>
              </a:rPr>
              <a:t>”</a:t>
            </a:r>
            <a:r>
              <a:rPr lang="en-US" dirty="0">
                <a:latin typeface="Times New Roman" panose="02020603050405020304" pitchFamily="18" charset="0"/>
                <a:ea typeface="Times New Roman" panose="02020603050405020304" pitchFamily="18" charset="0"/>
                <a:cs typeface="Times New Roman" panose="02020603050405020304" pitchFamily="18" charset="0"/>
              </a:rPr>
              <a:t>s do it Ukraine</a:t>
            </a:r>
            <a:r>
              <a:rPr lang="uk-UA"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Працівники</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виконавчого</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комітету</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сільської</a:t>
            </a:r>
            <a:r>
              <a:rPr lang="ru-RU" dirty="0">
                <a:latin typeface="Times New Roman" panose="02020603050405020304" pitchFamily="18" charset="0"/>
                <a:ea typeface="Times New Roman" panose="02020603050405020304" pitchFamily="18" charset="0"/>
                <a:cs typeface="Times New Roman" panose="02020603050405020304" pitchFamily="18" charset="0"/>
              </a:rPr>
              <a:t> ради,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комунальних</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підприємств</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закладів</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освіти</a:t>
            </a:r>
            <a:r>
              <a:rPr lang="ru-RU" dirty="0">
                <a:latin typeface="Times New Roman" panose="02020603050405020304" pitchFamily="18" charset="0"/>
                <a:ea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медицини</a:t>
            </a:r>
            <a:r>
              <a:rPr lang="ru-RU" dirty="0">
                <a:latin typeface="Times New Roman" panose="02020603050405020304" pitchFamily="18" charset="0"/>
                <a:ea typeface="Times New Roman" panose="02020603050405020304" pitchFamily="18" charset="0"/>
                <a:cs typeface="Times New Roman" panose="02020603050405020304" pitchFamily="18" charset="0"/>
              </a:rPr>
              <a:t>, а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також</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приватних</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організацій</a:t>
            </a:r>
            <a:r>
              <a:rPr lang="ru-RU" dirty="0">
                <a:latin typeface="Times New Roman" panose="02020603050405020304" pitchFamily="18" charset="0"/>
                <a:ea typeface="Times New Roman" panose="02020603050405020304" pitchFamily="18" charset="0"/>
                <a:cs typeface="Times New Roman" panose="02020603050405020304" pitchFamily="18" charset="0"/>
              </a:rPr>
              <a:t> активно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попрацювали</a:t>
            </a:r>
            <a:r>
              <a:rPr lang="ru-RU" dirty="0">
                <a:latin typeface="Times New Roman" panose="02020603050405020304" pitchFamily="18" charset="0"/>
                <a:ea typeface="Times New Roman" panose="02020603050405020304" pitchFamily="18" charset="0"/>
                <a:cs typeface="Times New Roman" panose="02020603050405020304" pitchFamily="18" charset="0"/>
              </a:rPr>
              <a:t> та привели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свої</a:t>
            </a:r>
            <a:r>
              <a:rPr lang="ru-RU" dirty="0">
                <a:latin typeface="Times New Roman" panose="02020603050405020304" pitchFamily="18" charset="0"/>
                <a:ea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навколишні</a:t>
            </a:r>
            <a:r>
              <a:rPr lang="ru-RU" dirty="0">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latin typeface="Times New Roman" panose="02020603050405020304" pitchFamily="18" charset="0"/>
                <a:ea typeface="Times New Roman" panose="02020603050405020304" pitchFamily="18" charset="0"/>
                <a:cs typeface="Times New Roman" panose="02020603050405020304" pitchFamily="18" charset="0"/>
              </a:rPr>
              <a:t>території</a:t>
            </a:r>
            <a:r>
              <a:rPr lang="ru-RU" dirty="0">
                <a:latin typeface="Times New Roman" panose="02020603050405020304" pitchFamily="18" charset="0"/>
                <a:ea typeface="Times New Roman" panose="02020603050405020304" pitchFamily="18" charset="0"/>
                <a:cs typeface="Times New Roman" panose="02020603050405020304" pitchFamily="18" charset="0"/>
              </a:rPr>
              <a:t> в порядок.</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8768" y="3005978"/>
            <a:ext cx="2119745" cy="2826327"/>
          </a:xfrm>
          <a:prstGeom prst="rect">
            <a:avLst/>
          </a:prstGeom>
          <a:effectLst>
            <a:softEdge rad="63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91640" y="2192481"/>
            <a:ext cx="1598469" cy="2131292"/>
          </a:xfrm>
          <a:prstGeom prst="rect">
            <a:avLst/>
          </a:prstGeom>
          <a:effectLst>
            <a:softEdge rad="635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1640" y="4419142"/>
            <a:ext cx="3248891" cy="2436668"/>
          </a:xfrm>
          <a:prstGeom prst="rect">
            <a:avLst/>
          </a:prstGeom>
          <a:effectLst>
            <a:softEdge rad="63500"/>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73236" y="2192481"/>
            <a:ext cx="1598469" cy="2131292"/>
          </a:xfrm>
          <a:prstGeom prst="rect">
            <a:avLst/>
          </a:prstGeom>
          <a:effectLst>
            <a:softEdge rad="63500"/>
          </a:effectLst>
        </p:spPr>
      </p:pic>
    </p:spTree>
    <p:extLst>
      <p:ext uri="{BB962C8B-B14F-4D97-AF65-F5344CB8AC3E}">
        <p14:creationId xmlns:p14="http://schemas.microsoft.com/office/powerpoint/2010/main" val="398067119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Допомога ЗСУ</a:t>
            </a:r>
            <a:endParaRPr lang="en-US" dirty="0"/>
          </a:p>
        </p:txBody>
      </p:sp>
      <p:sp>
        <p:nvSpPr>
          <p:cNvPr id="4" name="Прямоугольник 3"/>
          <p:cNvSpPr/>
          <p:nvPr/>
        </p:nvSpPr>
        <p:spPr>
          <a:xfrm>
            <a:off x="6754092" y="2479301"/>
            <a:ext cx="4946072" cy="3596369"/>
          </a:xfrm>
          <a:prstGeom prst="rect">
            <a:avLst/>
          </a:prstGeom>
        </p:spPr>
        <p:txBody>
          <a:bodyPr wrap="square">
            <a:spAutoFit/>
          </a:bodyPr>
          <a:lstStyle/>
          <a:p>
            <a:pPr algn="just">
              <a:lnSpc>
                <a:spcPct val="115000"/>
              </a:lnSpc>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У 2024 р. виконком сільської ради продовжував активно співпрацювати з давнім партнером – волонтером Василем Скибою. Так, протягом року через нього для потреб військовослужбовців ЗСУ, які захищають Україну на різних напрямках, передавалися: сезонні овочі (картопля, пекінська капуста, цвітна капуста, білокачанна капуста, буряк, морква, цибуля, кабачки, огірки, помідори), консервовані овочі та морс, смалець, дерев’яні піддони, крупа манна.</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542492" y="2587753"/>
            <a:ext cx="2674400" cy="3786417"/>
          </a:xfrm>
          <a:prstGeom prst="rect">
            <a:avLst/>
          </a:prstGeom>
          <a:effectLst>
            <a:softEdge rad="63500"/>
          </a:effectLst>
        </p:spPr>
      </p:pic>
      <p:pic>
        <p:nvPicPr>
          <p:cNvPr id="6" name="Рисунок 5"/>
          <p:cNvPicPr>
            <a:picLocks noChangeAspect="1"/>
          </p:cNvPicPr>
          <p:nvPr/>
        </p:nvPicPr>
        <p:blipFill>
          <a:blip r:embed="rId3"/>
          <a:stretch>
            <a:fillRect/>
          </a:stretch>
        </p:blipFill>
        <p:spPr>
          <a:xfrm>
            <a:off x="3332941" y="2587753"/>
            <a:ext cx="2745741" cy="3786417"/>
          </a:xfrm>
          <a:prstGeom prst="rect">
            <a:avLst/>
          </a:prstGeom>
          <a:effectLst>
            <a:softEdge rad="63500"/>
          </a:effectLst>
        </p:spPr>
      </p:pic>
    </p:spTree>
    <p:extLst>
      <p:ext uri="{BB962C8B-B14F-4D97-AF65-F5344CB8AC3E}">
        <p14:creationId xmlns:p14="http://schemas.microsoft.com/office/powerpoint/2010/main" val="412259229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Допомога ЗСУ</a:t>
            </a:r>
            <a:endParaRPr lang="en-US" dirty="0"/>
          </a:p>
        </p:txBody>
      </p:sp>
      <p:sp>
        <p:nvSpPr>
          <p:cNvPr id="4" name="Прямоугольник 3"/>
          <p:cNvSpPr/>
          <p:nvPr/>
        </p:nvSpPr>
        <p:spPr>
          <a:xfrm>
            <a:off x="7710054" y="2635103"/>
            <a:ext cx="4177146" cy="3693319"/>
          </a:xfrm>
          <a:prstGeom prst="rect">
            <a:avLst/>
          </a:prstGeom>
        </p:spPr>
        <p:txBody>
          <a:bodyPr wrap="square">
            <a:spAutoFit/>
          </a:bodyPr>
          <a:lstStyle/>
          <a:p>
            <a:pPr>
              <a:spcAft>
                <a:spcPts val="0"/>
              </a:spcAft>
            </a:pPr>
            <a:r>
              <a:rPr lang="ru-RU" dirty="0" err="1">
                <a:latin typeface="Times New Roman" panose="02020603050405020304" pitchFamily="18" charset="0"/>
                <a:ea typeface="Calibri" panose="020F0502020204030204" pitchFamily="34" charset="0"/>
                <a:cs typeface="Times New Roman" panose="02020603050405020304" pitchFamily="18" charset="0"/>
              </a:rPr>
              <a:t>Дієвими</a:t>
            </a:r>
            <a:r>
              <a:rPr lang="ru-RU" dirty="0">
                <a:latin typeface="Times New Roman" panose="02020603050405020304" pitchFamily="18" charset="0"/>
                <a:ea typeface="Calibri" panose="020F0502020204030204" pitchFamily="34" charset="0"/>
                <a:cs typeface="Times New Roman" panose="02020603050405020304" pitchFamily="18" charset="0"/>
              </a:rPr>
              <a:t> заходами </a:t>
            </a:r>
            <a:r>
              <a:rPr lang="ru-RU" dirty="0" err="1">
                <a:latin typeface="Times New Roman" panose="02020603050405020304" pitchFamily="18" charset="0"/>
                <a:ea typeface="Calibri" panose="020F0502020204030204" pitchFamily="34" charset="0"/>
                <a:cs typeface="Times New Roman" panose="02020603050405020304" pitchFamily="18" charset="0"/>
              </a:rPr>
              <a:t>підтримки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Збройних</a:t>
            </a:r>
            <a:r>
              <a:rPr lang="ru-RU" dirty="0">
                <a:latin typeface="Times New Roman" panose="02020603050405020304" pitchFamily="18" charset="0"/>
                <a:ea typeface="Calibri" panose="020F0502020204030204" pitchFamily="34" charset="0"/>
                <a:cs typeface="Times New Roman" panose="02020603050405020304" pitchFamily="18" charset="0"/>
              </a:rPr>
              <a:t> сил </a:t>
            </a:r>
            <a:r>
              <a:rPr lang="ru-RU" dirty="0" err="1">
                <a:latin typeface="Times New Roman" panose="02020603050405020304" pitchFamily="18" charset="0"/>
                <a:ea typeface="Calibri" panose="020F0502020204030204" pitchFamily="34" charset="0"/>
                <a:cs typeface="Times New Roman" panose="02020603050405020304" pitchFamily="18" charset="0"/>
              </a:rPr>
              <a:t>України</a:t>
            </a:r>
            <a:r>
              <a:rPr lang="ru-RU" dirty="0">
                <a:latin typeface="Times New Roman" panose="02020603050405020304" pitchFamily="18" charset="0"/>
                <a:ea typeface="Calibri" panose="020F0502020204030204" pitchFamily="34" charset="0"/>
                <a:cs typeface="Times New Roman" panose="02020603050405020304" pitchFamily="18" charset="0"/>
              </a:rPr>
              <a:t> у </a:t>
            </a:r>
            <a:r>
              <a:rPr lang="ru-RU" dirty="0" err="1">
                <a:latin typeface="Times New Roman" panose="02020603050405020304" pitchFamily="18" charset="0"/>
                <a:ea typeface="Calibri" panose="020F0502020204030204" pitchFamily="34" charset="0"/>
                <a:cs typeface="Times New Roman" panose="02020603050405020304" pitchFamily="18" charset="0"/>
              </a:rPr>
              <a:t>Чумаківській</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громаді</a:t>
            </a:r>
            <a:r>
              <a:rPr lang="ru-RU" dirty="0">
                <a:latin typeface="Times New Roman" panose="02020603050405020304" pitchFamily="18" charset="0"/>
                <a:ea typeface="Calibri" panose="020F0502020204030204" pitchFamily="34" charset="0"/>
                <a:cs typeface="Times New Roman" panose="02020603050405020304" pitchFamily="18" charset="0"/>
              </a:rPr>
              <a:t> стали </a:t>
            </a:r>
            <a:r>
              <a:rPr lang="ru-RU" dirty="0" err="1">
                <a:latin typeface="Times New Roman" panose="02020603050405020304" pitchFamily="18" charset="0"/>
                <a:ea typeface="Calibri" panose="020F0502020204030204" pitchFamily="34" charset="0"/>
                <a:cs typeface="Times New Roman" panose="02020603050405020304" pitchFamily="18" charset="0"/>
              </a:rPr>
              <a:t>благодійні</a:t>
            </a:r>
            <a:r>
              <a:rPr lang="ru-RU" dirty="0">
                <a:latin typeface="Times New Roman" panose="02020603050405020304" pitchFamily="18" charset="0"/>
                <a:ea typeface="Calibri" panose="020F0502020204030204" pitchFamily="34" charset="0"/>
                <a:cs typeface="Times New Roman" panose="02020603050405020304" pitchFamily="18" charset="0"/>
              </a:rPr>
              <a:t> ярмарки, </a:t>
            </a:r>
            <a:r>
              <a:rPr lang="ru-RU" dirty="0" err="1">
                <a:latin typeface="Times New Roman" panose="02020603050405020304" pitchFamily="18" charset="0"/>
                <a:ea typeface="Calibri" panose="020F0502020204030204" pitchFamily="34" charset="0"/>
                <a:cs typeface="Times New Roman" panose="02020603050405020304" pitchFamily="18" charset="0"/>
              </a:rPr>
              <a:t>виручені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кошти</a:t>
            </a:r>
            <a:r>
              <a:rPr lang="ru-RU" dirty="0">
                <a:latin typeface="Times New Roman" panose="02020603050405020304" pitchFamily="18" charset="0"/>
                <a:ea typeface="Calibri" panose="020F0502020204030204" pitchFamily="34" charset="0"/>
                <a:cs typeface="Times New Roman" panose="02020603050405020304" pitchFamily="18" charset="0"/>
              </a:rPr>
              <a:t> з </a:t>
            </a:r>
            <a:r>
              <a:rPr lang="ru-RU" dirty="0" err="1">
                <a:latin typeface="Times New Roman" panose="02020603050405020304" pitchFamily="18" charset="0"/>
                <a:ea typeface="Calibri" panose="020F0502020204030204" pitchFamily="34" charset="0"/>
                <a:cs typeface="Times New Roman" panose="02020603050405020304" pitchFamily="18" charset="0"/>
              </a:rPr>
              <a:t>яких</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передаються</a:t>
            </a:r>
            <a:r>
              <a:rPr lang="ru-RU" dirty="0">
                <a:latin typeface="Times New Roman" panose="02020603050405020304" pitchFamily="18" charset="0"/>
                <a:ea typeface="Calibri" panose="020F0502020204030204" pitchFamily="34" charset="0"/>
                <a:cs typeface="Times New Roman" panose="02020603050405020304" pitchFamily="18" charset="0"/>
              </a:rPr>
              <a:t> на потреби ЗСУ. </a:t>
            </a:r>
            <a:r>
              <a:rPr lang="ru-RU" dirty="0" err="1">
                <a:latin typeface="Times New Roman" panose="02020603050405020304" pitchFamily="18" charset="0"/>
                <a:ea typeface="Calibri" panose="020F0502020204030204" pitchFamily="34" charset="0"/>
                <a:cs typeface="Times New Roman" panose="02020603050405020304" pitchFamily="18" charset="0"/>
              </a:rPr>
              <a:t>Протягом</a:t>
            </a:r>
            <a:r>
              <a:rPr lang="ru-RU" dirty="0">
                <a:latin typeface="Times New Roman" panose="02020603050405020304" pitchFamily="18" charset="0"/>
                <a:ea typeface="Calibri" panose="020F0502020204030204" pitchFamily="34" charset="0"/>
                <a:cs typeface="Times New Roman" panose="02020603050405020304" pitchFamily="18" charset="0"/>
              </a:rPr>
              <a:t> 8 – 10 </a:t>
            </a:r>
            <a:r>
              <a:rPr lang="ru-RU" dirty="0" err="1">
                <a:latin typeface="Times New Roman" panose="02020603050405020304" pitchFamily="18" charset="0"/>
                <a:ea typeface="Calibri" panose="020F0502020204030204" pitchFamily="34" charset="0"/>
                <a:cs typeface="Times New Roman" panose="02020603050405020304" pitchFamily="18" charset="0"/>
              </a:rPr>
              <a:t>квітня</a:t>
            </a:r>
            <a:r>
              <a:rPr lang="ru-RU" dirty="0">
                <a:latin typeface="Times New Roman" panose="02020603050405020304" pitchFamily="18" charset="0"/>
                <a:ea typeface="Calibri" panose="020F0502020204030204" pitchFamily="34" charset="0"/>
                <a:cs typeface="Times New Roman" panose="02020603050405020304" pitchFamily="18" charset="0"/>
              </a:rPr>
              <a:t> на </a:t>
            </a:r>
            <a:r>
              <a:rPr lang="ru-RU" dirty="0" err="1">
                <a:latin typeface="Times New Roman" panose="02020603050405020304" pitchFamily="18" charset="0"/>
                <a:ea typeface="Calibri" panose="020F0502020204030204" pitchFamily="34" charset="0"/>
                <a:cs typeface="Times New Roman" panose="02020603050405020304" pitchFamily="18" charset="0"/>
              </a:rPr>
              <a:t>території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сіл</a:t>
            </a:r>
            <a:r>
              <a:rPr lang="ru-RU" dirty="0">
                <a:latin typeface="Times New Roman" panose="02020603050405020304" pitchFamily="18" charset="0"/>
                <a:ea typeface="Calibri" panose="020F0502020204030204" pitchFamily="34" charset="0"/>
                <a:cs typeface="Times New Roman" panose="02020603050405020304" pitchFamily="18" charset="0"/>
              </a:rPr>
              <a:t> Чумаки, Зоря та Приют за </a:t>
            </a:r>
            <a:r>
              <a:rPr lang="ru-RU" dirty="0" err="1">
                <a:latin typeface="Times New Roman" panose="02020603050405020304" pitchFamily="18" charset="0"/>
                <a:ea typeface="Calibri" panose="020F0502020204030204" pitchFamily="34" charset="0"/>
                <a:cs typeface="Times New Roman" panose="02020603050405020304" pitchFamily="18" charset="0"/>
              </a:rPr>
              <a:t>ініціативи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виконавчого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комітету</a:t>
            </a:r>
            <a:r>
              <a:rPr lang="ru-RU" dirty="0">
                <a:latin typeface="Times New Roman" panose="02020603050405020304" pitchFamily="18" charset="0"/>
                <a:ea typeface="Calibri" panose="020F0502020204030204" pitchFamily="34" charset="0"/>
                <a:cs typeface="Times New Roman" panose="02020603050405020304" pitchFamily="18" charset="0"/>
              </a:rPr>
              <a:t> Чумаківської </a:t>
            </a:r>
            <a:r>
              <a:rPr lang="ru-RU" dirty="0" err="1">
                <a:latin typeface="Times New Roman" panose="02020603050405020304" pitchFamily="18" charset="0"/>
                <a:ea typeface="Calibri" panose="020F0502020204030204" pitchFamily="34" charset="0"/>
                <a:cs typeface="Times New Roman" panose="02020603050405020304" pitchFamily="18" charset="0"/>
              </a:rPr>
              <a:t>сільської</a:t>
            </a:r>
            <a:r>
              <a:rPr lang="ru-RU" dirty="0">
                <a:latin typeface="Times New Roman" panose="02020603050405020304" pitchFamily="18" charset="0"/>
                <a:ea typeface="Calibri" panose="020F0502020204030204" pitchFamily="34" charset="0"/>
                <a:cs typeface="Times New Roman" panose="02020603050405020304" pitchFamily="18" charset="0"/>
              </a:rPr>
              <a:t> ради </a:t>
            </a:r>
            <a:r>
              <a:rPr lang="ru-RU" dirty="0" err="1">
                <a:latin typeface="Times New Roman" panose="02020603050405020304" pitchFamily="18" charset="0"/>
                <a:ea typeface="Calibri" panose="020F0502020204030204" pitchFamily="34" charset="0"/>
                <a:cs typeface="Times New Roman" panose="02020603050405020304" pitchFamily="18" charset="0"/>
              </a:rPr>
              <a:t>відбулися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благодійні</a:t>
            </a:r>
            <a:r>
              <a:rPr lang="ru-RU" dirty="0">
                <a:latin typeface="Times New Roman" panose="02020603050405020304" pitchFamily="18" charset="0"/>
                <a:ea typeface="Calibri" panose="020F0502020204030204" pitchFamily="34" charset="0"/>
                <a:cs typeface="Times New Roman" panose="02020603050405020304" pitchFamily="18" charset="0"/>
              </a:rPr>
              <a:t> ярмарки, на </a:t>
            </a:r>
            <a:r>
              <a:rPr lang="ru-RU" dirty="0" err="1">
                <a:latin typeface="Times New Roman" panose="02020603050405020304" pitchFamily="18" charset="0"/>
                <a:ea typeface="Calibri" panose="020F0502020204030204" pitchFamily="34" charset="0"/>
                <a:cs typeface="Times New Roman" panose="02020603050405020304" pitchFamily="18" charset="0"/>
              </a:rPr>
              <a:t>яких</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вдалося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зібрати</a:t>
            </a:r>
            <a:r>
              <a:rPr lang="ru-RU" dirty="0">
                <a:latin typeface="Times New Roman" panose="02020603050405020304" pitchFamily="18" charset="0"/>
                <a:ea typeface="Calibri" panose="020F0502020204030204" pitchFamily="34" charset="0"/>
                <a:cs typeface="Times New Roman" panose="02020603050405020304" pitchFamily="18" charset="0"/>
              </a:rPr>
              <a:t> 97 </a:t>
            </a:r>
            <a:r>
              <a:rPr lang="ru-RU" dirty="0" err="1">
                <a:latin typeface="Times New Roman" panose="02020603050405020304" pitchFamily="18" charset="0"/>
                <a:ea typeface="Calibri" panose="020F0502020204030204" pitchFamily="34" charset="0"/>
                <a:cs typeface="Times New Roman" panose="02020603050405020304" pitchFamily="18" charset="0"/>
              </a:rPr>
              <a:t>тисяч</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гривень</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Ці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кошти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передані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воїну</a:t>
            </a:r>
            <a:r>
              <a:rPr lang="ru-RU" dirty="0">
                <a:latin typeface="Times New Roman" panose="02020603050405020304" pitchFamily="18" charset="0"/>
                <a:ea typeface="Calibri" panose="020F0502020204030204" pitchFamily="34" charset="0"/>
                <a:cs typeface="Times New Roman" panose="02020603050405020304" pitchFamily="18" charset="0"/>
              </a:rPr>
              <a:t> ЗСУ, жителю </a:t>
            </a:r>
            <a:r>
              <a:rPr lang="ru-RU" dirty="0" err="1">
                <a:latin typeface="Times New Roman" panose="02020603050405020304" pitchFamily="18" charset="0"/>
                <a:ea typeface="Calibri" panose="020F0502020204030204" pitchFamily="34" charset="0"/>
                <a:cs typeface="Times New Roman" panose="02020603050405020304" pitchFamily="18" charset="0"/>
              </a:rPr>
              <a:t>нашої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громади</a:t>
            </a:r>
            <a:r>
              <a:rPr lang="ru-RU" dirty="0">
                <a:latin typeface="Times New Roman" panose="02020603050405020304" pitchFamily="18" charset="0"/>
                <a:ea typeface="Calibri" panose="020F0502020204030204" pitchFamily="34" charset="0"/>
                <a:cs typeface="Times New Roman" panose="02020603050405020304" pitchFamily="18" charset="0"/>
              </a:rPr>
              <a:t> Кулю Степану та </a:t>
            </a:r>
            <a:r>
              <a:rPr lang="ru-RU" dirty="0" err="1">
                <a:latin typeface="Times New Roman" panose="02020603050405020304" pitchFamily="18" charset="0"/>
                <a:ea typeface="Calibri" panose="020F0502020204030204" pitchFamily="34" charset="0"/>
                <a:cs typeface="Times New Roman" panose="02020603050405020304" pitchFamily="18" charset="0"/>
              </a:rPr>
              <a:t>його</a:t>
            </a:r>
            <a:r>
              <a:rPr lang="ru-RU" dirty="0">
                <a:latin typeface="Times New Roman" panose="02020603050405020304" pitchFamily="18" charset="0"/>
                <a:ea typeface="Calibri" panose="020F0502020204030204" pitchFamily="34" charset="0"/>
                <a:cs typeface="Times New Roman" panose="02020603050405020304" pitchFamily="18" charset="0"/>
              </a:rPr>
              <a:t> побратимам.</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en-US" dirty="0">
                <a:latin typeface="Times New Roman" panose="02020603050405020304" pitchFamily="18" charset="0"/>
                <a:ea typeface="Calibri" panose="020F0502020204030204" pitchFamily="34" charset="0"/>
                <a:cs typeface="Times New Roman" panose="02020603050405020304" pitchFamily="18" charset="0"/>
              </a:rPr>
              <a:t> </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4746" y="2230863"/>
            <a:ext cx="3598718" cy="2025945"/>
          </a:xfrm>
          <a:prstGeom prst="rect">
            <a:avLst/>
          </a:prstGeom>
          <a:effectLst>
            <a:softEdge rad="63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4746" y="4343399"/>
            <a:ext cx="1315100" cy="2337955"/>
          </a:xfrm>
          <a:prstGeom prst="rect">
            <a:avLst/>
          </a:prstGeom>
          <a:effectLst>
            <a:softEdge rad="635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6005" y="4343399"/>
            <a:ext cx="1730088" cy="2306783"/>
          </a:xfrm>
          <a:prstGeom prst="rect">
            <a:avLst/>
          </a:prstGeom>
          <a:effectLst>
            <a:softEdge rad="63500"/>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87932" y="2232735"/>
            <a:ext cx="3009001" cy="2048308"/>
          </a:xfrm>
          <a:prstGeom prst="rect">
            <a:avLst/>
          </a:prstGeom>
          <a:effectLst>
            <a:softEdge rad="63500"/>
          </a:effectLst>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87932" y="4399073"/>
            <a:ext cx="3009001" cy="2251109"/>
          </a:xfrm>
          <a:prstGeom prst="rect">
            <a:avLst/>
          </a:prstGeom>
          <a:effectLst>
            <a:softEdge rad="63500"/>
          </a:effectLst>
        </p:spPr>
      </p:pic>
    </p:spTree>
    <p:extLst>
      <p:ext uri="{BB962C8B-B14F-4D97-AF65-F5344CB8AC3E}">
        <p14:creationId xmlns:p14="http://schemas.microsoft.com/office/powerpoint/2010/main" val="29657113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Допомога ЗСУ</a:t>
            </a:r>
            <a:endParaRPr lang="en-US" dirty="0"/>
          </a:p>
        </p:txBody>
      </p:sp>
      <p:sp>
        <p:nvSpPr>
          <p:cNvPr id="4" name="Прямоугольник 3"/>
          <p:cNvSpPr/>
          <p:nvPr/>
        </p:nvSpPr>
        <p:spPr>
          <a:xfrm>
            <a:off x="5915891" y="2388501"/>
            <a:ext cx="6096000" cy="4241418"/>
          </a:xfrm>
          <a:prstGeom prst="rect">
            <a:avLst/>
          </a:prstGeom>
        </p:spPr>
        <p:txBody>
          <a:bodyPr>
            <a:spAutoFit/>
          </a:bodyPr>
          <a:lstStyle/>
          <a:p>
            <a:pPr algn="just">
              <a:lnSpc>
                <a:spcPct val="107000"/>
              </a:lnSpc>
              <a:spcAft>
                <a:spcPts val="0"/>
              </a:spcAft>
            </a:pPr>
            <a:r>
              <a:rPr lang="uk-UA" dirty="0">
                <a:latin typeface="Times New Roman" panose="02020603050405020304" pitchFamily="18" charset="0"/>
                <a:ea typeface="Times New Roman" panose="02020603050405020304" pitchFamily="18" charset="0"/>
                <a:cs typeface="Times New Roman" panose="02020603050405020304" pitchFamily="18" charset="0"/>
              </a:rPr>
              <a:t>15.05.2024 року в актовому залі </a:t>
            </a:r>
            <a:r>
              <a:rPr lang="uk-UA" dirty="0" err="1">
                <a:latin typeface="Times New Roman" panose="02020603050405020304" pitchFamily="18" charset="0"/>
                <a:ea typeface="Times New Roman" panose="02020603050405020304" pitchFamily="18" charset="0"/>
                <a:cs typeface="Times New Roman" panose="02020603050405020304" pitchFamily="18" charset="0"/>
              </a:rPr>
              <a:t>Зорянської</a:t>
            </a:r>
            <a:r>
              <a:rPr lang="uk-UA" dirty="0">
                <a:latin typeface="Times New Roman" panose="02020603050405020304" pitchFamily="18" charset="0"/>
                <a:ea typeface="Times New Roman" panose="02020603050405020304" pitchFamily="18" charset="0"/>
                <a:cs typeface="Times New Roman" panose="02020603050405020304" pitchFamily="18" charset="0"/>
              </a:rPr>
              <a:t> гімназії пройшов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концерт</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Заслуженого</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артиста</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України</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Петра</a:t>
            </a:r>
            <a:r>
              <a:rPr lang="en-US" dirty="0">
                <a:latin typeface="Times New Roman" panose="02020603050405020304" pitchFamily="18" charset="0"/>
                <a:ea typeface="Times New Roman" panose="02020603050405020304" pitchFamily="18" charset="0"/>
                <a:cs typeface="Times New Roman" panose="02020603050405020304" pitchFamily="18" charset="0"/>
              </a:rPr>
              <a:t> ЧОРНОГО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та</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Військового</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оркестру</a:t>
            </a:r>
            <a:r>
              <a:rPr lang="en-US" dirty="0">
                <a:latin typeface="Times New Roman" panose="02020603050405020304" pitchFamily="18" charset="0"/>
                <a:ea typeface="Times New Roman" panose="02020603050405020304" pitchFamily="18" charset="0"/>
                <a:cs typeface="Times New Roman" panose="02020603050405020304" pitchFamily="18" charset="0"/>
              </a:rPr>
              <a:t> 194-го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понтонно</a:t>
            </a:r>
            <a:r>
              <a:rPr lang="en-US" dirty="0">
                <a:latin typeface="Times New Roman" panose="02020603050405020304" pitchFamily="18" charset="0"/>
                <a:ea typeface="Times New Roman" panose="02020603050405020304" pitchFamily="18" charset="0"/>
                <a:cs typeface="Times New Roman" panose="02020603050405020304" pitchFamily="18" charset="0"/>
              </a:rPr>
              <a:t> -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мостової</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бригади</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dirty="0" err="1">
                <a:latin typeface="Times New Roman" panose="02020603050405020304" pitchFamily="18" charset="0"/>
                <a:ea typeface="Times New Roman" panose="02020603050405020304" pitchFamily="18" charset="0"/>
                <a:cs typeface="Times New Roman" panose="02020603050405020304" pitchFamily="18" charset="0"/>
              </a:rPr>
              <a:t>Державної</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спеціальної</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служби</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транспорту</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Міністерства</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оборони</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України</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головний</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диритент</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полковник</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Богдан</a:t>
            </a:r>
            <a:r>
              <a:rPr lang="en-US" dirty="0">
                <a:latin typeface="Times New Roman" panose="02020603050405020304" pitchFamily="18" charset="0"/>
                <a:ea typeface="Times New Roman" panose="02020603050405020304" pitchFamily="18" charset="0"/>
                <a:cs typeface="Times New Roman" panose="02020603050405020304" pitchFamily="18" charset="0"/>
              </a:rPr>
              <a:t> ЗАДОРОЖНИЙ).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Кожен</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хто</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прийшов</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на</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концерт</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купивши</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квиток</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задонатив</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на</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підтримку</a:t>
            </a:r>
            <a:r>
              <a:rPr lang="en-US" dirty="0">
                <a:latin typeface="Times New Roman" panose="02020603050405020304" pitchFamily="18" charset="0"/>
                <a:ea typeface="Times New Roman" panose="02020603050405020304" pitchFamily="18" charset="0"/>
                <a:cs typeface="Times New Roman" panose="02020603050405020304" pitchFamily="18" charset="0"/>
              </a:rPr>
              <a:t> ЗСУ,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адже</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Петро</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Чорний</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uk-UA" dirty="0">
                <a:latin typeface="Times New Roman" panose="02020603050405020304" pitchFamily="18" charset="0"/>
                <a:ea typeface="Times New Roman" panose="02020603050405020304" pitchFamily="18" charset="0"/>
                <a:cs typeface="Times New Roman" panose="02020603050405020304" pitchFamily="18" charset="0"/>
              </a:rPr>
              <a:t>є</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амбасадором</a:t>
            </a:r>
            <a:r>
              <a:rPr lang="en-US" dirty="0">
                <a:latin typeface="Times New Roman" panose="02020603050405020304" pitchFamily="18" charset="0"/>
                <a:ea typeface="Times New Roman" panose="02020603050405020304" pitchFamily="18" charset="0"/>
                <a:cs typeface="Times New Roman" panose="02020603050405020304" pitchFamily="18" charset="0"/>
              </a:rPr>
              <a:t> 128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бригади</a:t>
            </a:r>
            <a:r>
              <a:rPr lang="en-US" dirty="0">
                <a:latin typeface="Times New Roman" panose="02020603050405020304" pitchFamily="18" charset="0"/>
                <a:ea typeface="Times New Roman" panose="02020603050405020304" pitchFamily="18" charset="0"/>
                <a:cs typeface="Times New Roman" panose="02020603050405020304" pitchFamily="18" charset="0"/>
              </a:rPr>
              <a:t> ТРО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підрозділу</a:t>
            </a:r>
            <a:r>
              <a:rPr lang="en-US" dirty="0">
                <a:latin typeface="Times New Roman" panose="02020603050405020304" pitchFamily="18" charset="0"/>
                <a:ea typeface="Times New Roman" panose="02020603050405020304" pitchFamily="18" charset="0"/>
                <a:cs typeface="Times New Roman" panose="02020603050405020304" pitchFamily="18" charset="0"/>
              </a:rPr>
              <a:t> «СХІД» і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всі</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кошти</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від</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спільного</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концерту</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йдуть</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на</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підтримку</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нашої</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армії</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0"/>
              </a:spcAft>
            </a:pPr>
            <a:r>
              <a:rPr lang="en-US" dirty="0" err="1">
                <a:latin typeface="Times New Roman" panose="02020603050405020304" pitchFamily="18" charset="0"/>
                <a:ea typeface="Times New Roman" panose="02020603050405020304" pitchFamily="18" charset="0"/>
                <a:cs typeface="Times New Roman" panose="02020603050405020304" pitchFamily="18" charset="0"/>
              </a:rPr>
              <a:t>Крім</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того</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після</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концерту</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кожен</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бажаючий</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міг</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не</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лише</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сфотографуватися</a:t>
            </a:r>
            <a:r>
              <a:rPr lang="en-US" dirty="0">
                <a:latin typeface="Times New Roman" panose="02020603050405020304" pitchFamily="18" charset="0"/>
                <a:ea typeface="Times New Roman" panose="02020603050405020304" pitchFamily="18" charset="0"/>
                <a:cs typeface="Times New Roman" panose="02020603050405020304" pitchFamily="18" charset="0"/>
              </a:rPr>
              <a:t> з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артистами</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але</a:t>
            </a:r>
            <a:r>
              <a:rPr lang="en-US" dirty="0">
                <a:latin typeface="Times New Roman" panose="02020603050405020304" pitchFamily="18" charset="0"/>
                <a:ea typeface="Times New Roman" panose="02020603050405020304" pitchFamily="18" charset="0"/>
                <a:cs typeface="Times New Roman" panose="02020603050405020304" pitchFamily="18" charset="0"/>
              </a:rPr>
              <a:t> й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ще</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задонатити</a:t>
            </a:r>
            <a:r>
              <a:rPr lang="en-US" dirty="0">
                <a:latin typeface="Times New Roman" panose="02020603050405020304" pitchFamily="18" charset="0"/>
                <a:ea typeface="Times New Roman" panose="02020603050405020304" pitchFamily="18" charset="0"/>
                <a:cs typeface="Times New Roman" panose="02020603050405020304" pitchFamily="18" charset="0"/>
              </a:rPr>
              <a:t> у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скриньку</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яку</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встановили</a:t>
            </a:r>
            <a:r>
              <a:rPr lang="en-US" dirty="0">
                <a:latin typeface="Times New Roman" panose="02020603050405020304" pitchFamily="18" charset="0"/>
                <a:ea typeface="Times New Roman" panose="02020603050405020304" pitchFamily="18" charset="0"/>
                <a:cs typeface="Times New Roman" panose="02020603050405020304" pitchFamily="18" charset="0"/>
              </a:rPr>
              <a:t> </a:t>
            </a:r>
            <a:r>
              <a:rPr lang="en-US" dirty="0" err="1">
                <a:latin typeface="Times New Roman" panose="02020603050405020304" pitchFamily="18" charset="0"/>
                <a:ea typeface="Times New Roman" panose="02020603050405020304" pitchFamily="18" charset="0"/>
                <a:cs typeface="Times New Roman" panose="02020603050405020304" pitchFamily="18" charset="0"/>
              </a:rPr>
              <a:t>організатори</a:t>
            </a:r>
            <a:r>
              <a:rPr lang="en-US" dirty="0">
                <a:latin typeface="Times New Roman" panose="02020603050405020304" pitchFamily="18" charset="0"/>
                <a:ea typeface="Times New Roman" panose="02020603050405020304" pitchFamily="18" charset="0"/>
                <a:cs typeface="Times New Roman" panose="02020603050405020304" pitchFamily="18" charset="0"/>
              </a:rPr>
              <a:t>.</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2790" y="2161309"/>
            <a:ext cx="2514600" cy="2514600"/>
          </a:xfrm>
          <a:prstGeom prst="rect">
            <a:avLst/>
          </a:prstGeom>
          <a:effectLst>
            <a:softEdge rad="63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77390" y="4345998"/>
            <a:ext cx="3183082" cy="2387312"/>
          </a:xfrm>
          <a:prstGeom prst="rect">
            <a:avLst/>
          </a:prstGeom>
          <a:effectLst>
            <a:softEdge rad="635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3103959" y="2161309"/>
            <a:ext cx="1192681" cy="2120322"/>
          </a:xfrm>
          <a:prstGeom prst="rect">
            <a:avLst/>
          </a:prstGeom>
          <a:effectLst>
            <a:softEdge rad="63500"/>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67791" y="2161309"/>
            <a:ext cx="1192681" cy="2120322"/>
          </a:xfrm>
          <a:prstGeom prst="rect">
            <a:avLst/>
          </a:prstGeom>
          <a:effectLst>
            <a:softEdge rad="63500"/>
          </a:effectLst>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11726" y="5081155"/>
            <a:ext cx="2216727" cy="1246909"/>
          </a:xfrm>
          <a:prstGeom prst="rect">
            <a:avLst/>
          </a:prstGeom>
          <a:effectLst>
            <a:softEdge rad="63500"/>
          </a:effectLst>
        </p:spPr>
      </p:pic>
    </p:spTree>
    <p:extLst>
      <p:ext uri="{BB962C8B-B14F-4D97-AF65-F5344CB8AC3E}">
        <p14:creationId xmlns:p14="http://schemas.microsoft.com/office/powerpoint/2010/main" val="86955892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Допомога ЗСУ</a:t>
            </a:r>
            <a:endParaRPr lang="en-US" dirty="0"/>
          </a:p>
        </p:txBody>
      </p:sp>
      <p:sp>
        <p:nvSpPr>
          <p:cNvPr id="4" name="Прямоугольник 3"/>
          <p:cNvSpPr/>
          <p:nvPr/>
        </p:nvSpPr>
        <p:spPr>
          <a:xfrm>
            <a:off x="7658100" y="2690336"/>
            <a:ext cx="3948545" cy="2585323"/>
          </a:xfrm>
          <a:prstGeom prst="rect">
            <a:avLst/>
          </a:prstGeom>
        </p:spPr>
        <p:txBody>
          <a:bodyPr wrap="square">
            <a:spAutoFit/>
          </a:bodyPr>
          <a:lstStyle/>
          <a:p>
            <a:pPr algn="just">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1 жовтня 2024 року відбулися б</a:t>
            </a:r>
            <a:r>
              <a:rPr lang="en-US" dirty="0" err="1">
                <a:latin typeface="Times New Roman" panose="02020603050405020304" pitchFamily="18" charset="0"/>
                <a:ea typeface="Calibri" panose="020F0502020204030204" pitchFamily="34" charset="0"/>
                <a:cs typeface="Times New Roman" panose="02020603050405020304" pitchFamily="18" charset="0"/>
              </a:rPr>
              <a:t>лагодійн</a:t>
            </a:r>
            <a:r>
              <a:rPr lang="uk-UA" dirty="0">
                <a:latin typeface="Times New Roman" panose="02020603050405020304" pitchFamily="18" charset="0"/>
                <a:ea typeface="Calibri" panose="020F0502020204030204" pitchFamily="34" charset="0"/>
                <a:cs typeface="Times New Roman" panose="02020603050405020304" pitchFamily="18" charset="0"/>
              </a:rPr>
              <a:t>і</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осінні</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ярмарк</a:t>
            </a:r>
            <a:r>
              <a:rPr lang="uk-UA" dirty="0">
                <a:latin typeface="Times New Roman" panose="02020603050405020304" pitchFamily="18" charset="0"/>
                <a:ea typeface="Calibri" panose="020F0502020204030204" pitchFamily="34" charset="0"/>
                <a:cs typeface="Times New Roman" panose="02020603050405020304" pitchFamily="18" charset="0"/>
              </a:rPr>
              <a:t>и</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напередодні</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Дня</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захисників</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та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захисниць</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України</a:t>
            </a:r>
            <a:r>
              <a:rPr lang="en-US" dirty="0">
                <a:latin typeface="Times New Roman" panose="02020603050405020304" pitchFamily="18" charset="0"/>
                <a:ea typeface="Calibri" panose="020F0502020204030204" pitchFamily="34" charset="0"/>
                <a:cs typeface="Times New Roman" panose="02020603050405020304" pitchFamily="18" charset="0"/>
              </a:rPr>
              <a:t>.</a:t>
            </a:r>
            <a:r>
              <a:rPr lang="uk-UA" dirty="0">
                <a:latin typeface="Times New Roman" panose="02020603050405020304" pitchFamily="18" charset="0"/>
                <a:ea typeface="Calibri" panose="020F0502020204030204" pitchFamily="34" charset="0"/>
                <a:cs typeface="Times New Roman" panose="02020603050405020304" pitchFamily="18" charset="0"/>
              </a:rPr>
              <a:t> З</a:t>
            </a:r>
            <a:r>
              <a:rPr lang="en-US" dirty="0" err="1">
                <a:latin typeface="Times New Roman" panose="02020603050405020304" pitchFamily="18" charset="0"/>
                <a:ea typeface="Calibri" panose="020F0502020204030204" pitchFamily="34" charset="0"/>
                <a:cs typeface="Times New Roman" panose="02020603050405020304" pitchFamily="18" charset="0"/>
              </a:rPr>
              <a:t>ахід</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був</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спрямований</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на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підтримку</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uk-UA" dirty="0">
                <a:latin typeface="Times New Roman" panose="02020603050405020304" pitchFamily="18" charset="0"/>
                <a:ea typeface="Calibri" panose="020F0502020204030204" pitchFamily="34" charset="0"/>
                <a:cs typeface="Times New Roman" panose="02020603050405020304" pitchFamily="18" charset="0"/>
              </a:rPr>
              <a:t>мешканця с-</a:t>
            </a:r>
            <a:r>
              <a:rPr lang="uk-UA" dirty="0" err="1">
                <a:latin typeface="Times New Roman" panose="02020603050405020304" pitchFamily="18" charset="0"/>
                <a:ea typeface="Calibri" panose="020F0502020204030204" pitchFamily="34" charset="0"/>
                <a:cs typeface="Times New Roman" panose="02020603050405020304" pitchFamily="18" charset="0"/>
              </a:rPr>
              <a:t>ща</a:t>
            </a:r>
            <a:r>
              <a:rPr lang="uk-UA" dirty="0">
                <a:latin typeface="Times New Roman" panose="02020603050405020304" pitchFamily="18" charset="0"/>
                <a:ea typeface="Calibri" panose="020F0502020204030204" pitchFamily="34" charset="0"/>
                <a:cs typeface="Times New Roman" panose="02020603050405020304" pitchFamily="18" charset="0"/>
              </a:rPr>
              <a:t> Зоря</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Онегіна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Олександра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Євгеновича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підрозділ</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якого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знаходиться</a:t>
            </a:r>
            <a:r>
              <a:rPr lang="en-US" dirty="0">
                <a:latin typeface="Times New Roman" panose="02020603050405020304" pitchFamily="18" charset="0"/>
                <a:ea typeface="Calibri" panose="020F0502020204030204" pitchFamily="34" charset="0"/>
                <a:cs typeface="Times New Roman" panose="02020603050405020304" pitchFamily="18" charset="0"/>
              </a:rPr>
              <a:t> в </a:t>
            </a:r>
            <a:r>
              <a:rPr lang="en-US" dirty="0" err="1">
                <a:latin typeface="Times New Roman" panose="02020603050405020304" pitchFamily="18" charset="0"/>
                <a:ea typeface="Calibri" panose="020F0502020204030204" pitchFamily="34" charset="0"/>
                <a:cs typeface="Times New Roman" panose="02020603050405020304" pitchFamily="18" charset="0"/>
              </a:rPr>
              <a:t>одній</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із</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найгарячіших</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точок</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зіткнення</a:t>
            </a:r>
            <a:r>
              <a:rPr lang="en-US" dirty="0">
                <a:latin typeface="Times New Roman" panose="02020603050405020304" pitchFamily="18" charset="0"/>
                <a:ea typeface="Calibri" panose="020F0502020204030204" pitchFamily="34" charset="0"/>
                <a:cs typeface="Times New Roman" panose="02020603050405020304" pitchFamily="18" charset="0"/>
              </a:rPr>
              <a:t> з </a:t>
            </a:r>
            <a:r>
              <a:rPr lang="en-US" dirty="0" err="1">
                <a:latin typeface="Times New Roman" panose="02020603050405020304" pitchFamily="18" charset="0"/>
                <a:ea typeface="Calibri" panose="020F0502020204030204" pitchFamily="34" charset="0"/>
                <a:cs typeface="Times New Roman" panose="02020603050405020304" pitchFamily="18" charset="0"/>
              </a:rPr>
              <a:t>ворогом</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uk-UA" dirty="0">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2317" y="2244437"/>
            <a:ext cx="2097151" cy="1579417"/>
          </a:xfrm>
          <a:prstGeom prst="rect">
            <a:avLst/>
          </a:prstGeom>
          <a:effectLst>
            <a:softEdge rad="63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5375" y="2244437"/>
            <a:ext cx="2097151" cy="1579417"/>
          </a:xfrm>
          <a:prstGeom prst="rect">
            <a:avLst/>
          </a:prstGeom>
          <a:effectLst>
            <a:softEdge rad="635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0956" y="2265218"/>
            <a:ext cx="2078181" cy="1558636"/>
          </a:xfrm>
          <a:prstGeom prst="rect">
            <a:avLst/>
          </a:prstGeom>
          <a:effectLst>
            <a:softEdge rad="63500"/>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1000" y="3949404"/>
            <a:ext cx="3268526" cy="2451395"/>
          </a:xfrm>
          <a:prstGeom prst="rect">
            <a:avLst/>
          </a:prstGeom>
          <a:effectLst>
            <a:softEdge rad="63500"/>
          </a:effectLst>
        </p:spPr>
      </p:pic>
      <p:pic>
        <p:nvPicPr>
          <p:cNvPr id="9" name="Рисунок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6082" y="3949404"/>
            <a:ext cx="3273055" cy="2454791"/>
          </a:xfrm>
          <a:prstGeom prst="rect">
            <a:avLst/>
          </a:prstGeom>
          <a:effectLst>
            <a:softEdge rad="63500"/>
          </a:effectLst>
        </p:spPr>
      </p:pic>
    </p:spTree>
    <p:extLst>
      <p:ext uri="{BB962C8B-B14F-4D97-AF65-F5344CB8AC3E}">
        <p14:creationId xmlns:p14="http://schemas.microsoft.com/office/powerpoint/2010/main" val="9664793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Допомога ЗСУ</a:t>
            </a:r>
            <a:endParaRPr lang="en-US"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6417" y="2286000"/>
            <a:ext cx="3103419" cy="2327564"/>
          </a:xfrm>
          <a:prstGeom prst="rect">
            <a:avLst/>
          </a:prstGeom>
          <a:effectLst>
            <a:softEdge rad="6350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5862" y="2286000"/>
            <a:ext cx="3103418" cy="2327564"/>
          </a:xfrm>
          <a:prstGeom prst="rect">
            <a:avLst/>
          </a:prstGeom>
          <a:effectLst>
            <a:softEdge rad="6350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35307" y="2286000"/>
            <a:ext cx="3103419" cy="2327564"/>
          </a:xfrm>
          <a:prstGeom prst="rect">
            <a:avLst/>
          </a:prstGeom>
          <a:effectLst>
            <a:softEdge rad="6350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48792" y="4416136"/>
            <a:ext cx="2335454" cy="2335454"/>
          </a:xfrm>
          <a:prstGeom prst="rect">
            <a:avLst/>
          </a:prstGeom>
          <a:effectLst>
            <a:softEdge rad="63500"/>
          </a:effectLst>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54437" y="4390941"/>
            <a:ext cx="2360649" cy="2360649"/>
          </a:xfrm>
          <a:prstGeom prst="rect">
            <a:avLst/>
          </a:prstGeom>
          <a:effectLst>
            <a:softEdge rad="63500"/>
          </a:effectLst>
        </p:spPr>
      </p:pic>
    </p:spTree>
    <p:extLst>
      <p:ext uri="{BB962C8B-B14F-4D97-AF65-F5344CB8AC3E}">
        <p14:creationId xmlns:p14="http://schemas.microsoft.com/office/powerpoint/2010/main" val="820460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Загальна інформація</a:t>
            </a:r>
            <a:endParaRPr lang="en-US" dirty="0"/>
          </a:p>
        </p:txBody>
      </p:sp>
      <p:sp>
        <p:nvSpPr>
          <p:cNvPr id="4" name="Прямоугольник 3"/>
          <p:cNvSpPr/>
          <p:nvPr/>
        </p:nvSpPr>
        <p:spPr>
          <a:xfrm>
            <a:off x="3792681" y="2224511"/>
            <a:ext cx="8198428" cy="4537781"/>
          </a:xfrm>
          <a:prstGeom prst="rect">
            <a:avLst/>
          </a:prstGeom>
        </p:spPr>
        <p:txBody>
          <a:bodyPr wrap="square">
            <a:spAutoFit/>
          </a:bodyPr>
          <a:lstStyle/>
          <a:p>
            <a:pPr indent="450215" algn="just">
              <a:lnSpc>
                <a:spcPct val="107000"/>
              </a:lnSpc>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Протягом 2024 року відбулося 2 засідання комісії щодо розгляду заяв членів сімей загиблих військовослужбовців, осіб з інвалідністю та інших пільгових категорій громадян  про виплату грошової компенсації за належні для отримання жилі приміщення  виконавчого комітету Чумаківської сільської ради. Відповідно до Розпорядження Кабінету Міністрів України від 02.07.2024 року № 772 «Деякі питання розподілу  у 2024 році субвенції з державного бюджету місцевим бюджетам на виплату грошової компенсації за належні для отримання жилі приміщення для деяких категорій осіб, які брали участь у бойових діях на території інших держав, а також членів їх сімей», Постанови КМУ від 18.04.2018 року № 280 «Питання забезпечення житлом внутрішньо переміщених осіб, які захищали незалежність, суверенітет та територіальну цілісність України»  та відповідно до черги виділена субвенція на придбання житла у 2024 році 1 особа з числа вищевказаних отримала грошову компенсацію у розмірі </a:t>
            </a:r>
            <a:r>
              <a:rPr lang="uk-UA" b="1" u="sng"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2 340 474,58 </a:t>
            </a:r>
            <a:r>
              <a:rPr lang="uk-UA" dirty="0">
                <a:latin typeface="Times New Roman" panose="02020603050405020304" pitchFamily="18" charset="0"/>
                <a:ea typeface="Calibri" panose="020F0502020204030204" pitchFamily="34" charset="0"/>
                <a:cs typeface="Times New Roman" panose="02020603050405020304" pitchFamily="18" charset="0"/>
              </a:rPr>
              <a:t>тис. грн. та придбала житло. Також одна особа отримала грошову компенсацію та наразі знаходиться в процесі купівлі житла.</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Рисунок 6"/>
          <p:cNvPicPr>
            <a:picLocks noChangeAspect="1"/>
          </p:cNvPicPr>
          <p:nvPr/>
        </p:nvPicPr>
        <p:blipFill>
          <a:blip r:embed="rId2"/>
          <a:stretch>
            <a:fillRect/>
          </a:stretch>
        </p:blipFill>
        <p:spPr>
          <a:xfrm>
            <a:off x="396586" y="2925041"/>
            <a:ext cx="2953379" cy="2634095"/>
          </a:xfrm>
          <a:prstGeom prst="rect">
            <a:avLst/>
          </a:prstGeom>
        </p:spPr>
      </p:pic>
    </p:spTree>
    <p:extLst>
      <p:ext uri="{BB962C8B-B14F-4D97-AF65-F5344CB8AC3E}">
        <p14:creationId xmlns:p14="http://schemas.microsoft.com/office/powerpoint/2010/main" val="398641273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Допомога ЗСУ</a:t>
            </a:r>
            <a:endParaRPr lang="en-US"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36" y="2169752"/>
            <a:ext cx="3771900" cy="2121694"/>
          </a:xfrm>
          <a:prstGeom prst="rect">
            <a:avLst/>
          </a:prstGeom>
          <a:effectLst>
            <a:softEdge rad="63500"/>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36" y="4291446"/>
            <a:ext cx="3771900" cy="2121694"/>
          </a:xfrm>
          <a:prstGeom prst="rect">
            <a:avLst/>
          </a:prstGeom>
          <a:effectLst>
            <a:softEdge rad="6350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4636" y="2198977"/>
            <a:ext cx="3719945" cy="2092469"/>
          </a:xfrm>
          <a:prstGeom prst="rect">
            <a:avLst/>
          </a:prstGeom>
          <a:effectLst>
            <a:softEdge rad="63500"/>
          </a:effectLst>
        </p:spPr>
      </p:pic>
      <p:pic>
        <p:nvPicPr>
          <p:cNvPr id="7" name="Рисунок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44636" y="4291447"/>
            <a:ext cx="4727864" cy="2112764"/>
          </a:xfrm>
          <a:prstGeom prst="rect">
            <a:avLst/>
          </a:prstGeom>
          <a:effectLst>
            <a:softEdge rad="63500"/>
          </a:effectLst>
        </p:spPr>
      </p:pic>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64581" y="2256553"/>
            <a:ext cx="4533627" cy="2025965"/>
          </a:xfrm>
          <a:prstGeom prst="rect">
            <a:avLst/>
          </a:prstGeom>
          <a:effectLst>
            <a:softEdge rad="63500"/>
          </a:effectLst>
        </p:spPr>
      </p:pic>
      <p:pic>
        <p:nvPicPr>
          <p:cNvPr id="9" name="Рисунок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72501" y="4282518"/>
            <a:ext cx="1600200" cy="2133600"/>
          </a:xfrm>
          <a:prstGeom prst="rect">
            <a:avLst/>
          </a:prstGeom>
          <a:effectLst>
            <a:softEdge rad="63500"/>
          </a:effectLst>
        </p:spPr>
      </p:pic>
      <p:pic>
        <p:nvPicPr>
          <p:cNvPr id="10" name="Рисунок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172701" y="4282517"/>
            <a:ext cx="1610590" cy="2147453"/>
          </a:xfrm>
          <a:prstGeom prst="rect">
            <a:avLst/>
          </a:prstGeom>
          <a:effectLst>
            <a:softEdge rad="63500"/>
          </a:effectLst>
        </p:spPr>
      </p:pic>
    </p:spTree>
    <p:extLst>
      <p:ext uri="{BB962C8B-B14F-4D97-AF65-F5344CB8AC3E}">
        <p14:creationId xmlns:p14="http://schemas.microsoft.com/office/powerpoint/2010/main" val="14877213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58864" y="848978"/>
            <a:ext cx="8761413" cy="706964"/>
          </a:xfrm>
        </p:spPr>
        <p:txBody>
          <a:bodyPr/>
          <a:lstStyle/>
          <a:p>
            <a:r>
              <a:rPr lang="uk-UA" dirty="0"/>
              <a:t>Допомога ЗСУ</a:t>
            </a:r>
            <a:endParaRPr lang="en-US" dirty="0"/>
          </a:p>
        </p:txBody>
      </p:sp>
      <p:sp>
        <p:nvSpPr>
          <p:cNvPr id="4" name="Прямоугольник 3"/>
          <p:cNvSpPr/>
          <p:nvPr/>
        </p:nvSpPr>
        <p:spPr>
          <a:xfrm>
            <a:off x="7356763" y="3105972"/>
            <a:ext cx="4617027" cy="1754326"/>
          </a:xfrm>
          <a:prstGeom prst="rect">
            <a:avLst/>
          </a:prstGeom>
        </p:spPr>
        <p:txBody>
          <a:bodyPr wrap="square">
            <a:spAutoFit/>
          </a:bodyPr>
          <a:lstStyle/>
          <a:p>
            <a:pPr>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У жовтні 2024 року виконкомом була надана допомога  </a:t>
            </a:r>
            <a:r>
              <a:rPr lang="en-US" dirty="0">
                <a:latin typeface="Times New Roman" panose="02020603050405020304" pitchFamily="18" charset="0"/>
                <a:ea typeface="Calibri" panose="020F0502020204030204" pitchFamily="34" charset="0"/>
                <a:cs typeface="Times New Roman" panose="02020603050405020304" pitchFamily="18" charset="0"/>
              </a:rPr>
              <a:t>у </a:t>
            </a:r>
            <a:r>
              <a:rPr lang="en-US" dirty="0" err="1">
                <a:latin typeface="Times New Roman" panose="02020603050405020304" pitchFamily="18" charset="0"/>
                <a:ea typeface="Calibri" panose="020F0502020204030204" pitchFamily="34" charset="0"/>
                <a:cs typeface="Times New Roman" panose="02020603050405020304" pitchFamily="18" charset="0"/>
              </a:rPr>
              <a:t>вигляді</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теплих</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ковдр</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пледів</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та</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покривал</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uk-UA" dirty="0">
                <a:latin typeface="Times New Roman" panose="02020603050405020304" pitchFamily="18" charset="0"/>
                <a:ea typeface="Calibri" panose="020F0502020204030204" pitchFamily="34" charset="0"/>
                <a:cs typeface="Times New Roman" panose="02020603050405020304" pitchFamily="18" charset="0"/>
              </a:rPr>
              <a:t> мешканцю с-</a:t>
            </a:r>
            <a:r>
              <a:rPr lang="uk-UA" dirty="0" err="1">
                <a:latin typeface="Times New Roman" panose="02020603050405020304" pitchFamily="18" charset="0"/>
                <a:ea typeface="Calibri" panose="020F0502020204030204" pitchFamily="34" charset="0"/>
                <a:cs typeface="Times New Roman" panose="02020603050405020304" pitchFamily="18" charset="0"/>
              </a:rPr>
              <a:t>ща</a:t>
            </a:r>
            <a:r>
              <a:rPr lang="uk-UA" dirty="0">
                <a:latin typeface="Times New Roman" panose="02020603050405020304" pitchFamily="18" charset="0"/>
                <a:ea typeface="Calibri" panose="020F0502020204030204" pitchFamily="34" charset="0"/>
                <a:cs typeface="Times New Roman" panose="02020603050405020304" pitchFamily="18" charset="0"/>
              </a:rPr>
              <a:t> Зоря, військовослужбовцю Збройних сил України </a:t>
            </a:r>
            <a:r>
              <a:rPr lang="en-US" dirty="0" err="1">
                <a:latin typeface="Times New Roman" panose="02020603050405020304" pitchFamily="18" charset="0"/>
                <a:ea typeface="Calibri" panose="020F0502020204030204" pitchFamily="34" charset="0"/>
                <a:cs typeface="Times New Roman" panose="02020603050405020304" pitchFamily="18" charset="0"/>
              </a:rPr>
              <a:t>Назаренк</a:t>
            </a:r>
            <a:r>
              <a:rPr lang="uk-UA" dirty="0">
                <a:latin typeface="Times New Roman" panose="02020603050405020304" pitchFamily="18" charset="0"/>
                <a:ea typeface="Calibri" panose="020F0502020204030204" pitchFamily="34" charset="0"/>
                <a:cs typeface="Times New Roman" panose="02020603050405020304" pitchFamily="18" charset="0"/>
              </a:rPr>
              <a:t>у </a:t>
            </a:r>
            <a:r>
              <a:rPr lang="en-US" dirty="0" err="1">
                <a:latin typeface="Times New Roman" panose="02020603050405020304" pitchFamily="18" charset="0"/>
                <a:ea typeface="Calibri" panose="020F0502020204030204" pitchFamily="34" charset="0"/>
                <a:cs typeface="Times New Roman" panose="02020603050405020304" pitchFamily="18" charset="0"/>
              </a:rPr>
              <a:t>Дмитр</a:t>
            </a:r>
            <a:r>
              <a:rPr lang="uk-UA" dirty="0">
                <a:latin typeface="Times New Roman" panose="02020603050405020304" pitchFamily="18" charset="0"/>
                <a:ea typeface="Calibri" panose="020F0502020204030204" pitchFamily="34" charset="0"/>
                <a:cs typeface="Times New Roman" panose="02020603050405020304" pitchFamily="18" charset="0"/>
              </a:rPr>
              <a:t>у </a:t>
            </a:r>
            <a:r>
              <a:rPr lang="en-US" dirty="0">
                <a:latin typeface="Times New Roman" panose="02020603050405020304" pitchFamily="18" charset="0"/>
                <a:ea typeface="Calibri" panose="020F0502020204030204" pitchFamily="34" charset="0"/>
                <a:cs typeface="Times New Roman" panose="02020603050405020304" pitchFamily="18" charset="0"/>
              </a:rPr>
              <a:t>і </a:t>
            </a:r>
            <a:r>
              <a:rPr lang="en-US" dirty="0" err="1">
                <a:latin typeface="Times New Roman" panose="02020603050405020304" pitchFamily="18" charset="0"/>
                <a:ea typeface="Calibri" panose="020F0502020204030204" pitchFamily="34" charset="0"/>
                <a:cs typeface="Times New Roman" panose="02020603050405020304" pitchFamily="18" charset="0"/>
              </a:rPr>
              <a:t>його</a:t>
            </a:r>
            <a:r>
              <a:rPr lang="en-US" dirty="0">
                <a:latin typeface="Times New Roman" panose="02020603050405020304" pitchFamily="18" charset="0"/>
                <a:ea typeface="Calibri" panose="020F0502020204030204" pitchFamily="34" charset="0"/>
                <a:cs typeface="Times New Roman" panose="02020603050405020304" pitchFamily="18" charset="0"/>
              </a:rPr>
              <a:t> </a:t>
            </a:r>
            <a:r>
              <a:rPr lang="en-US" dirty="0" err="1">
                <a:latin typeface="Times New Roman" panose="02020603050405020304" pitchFamily="18" charset="0"/>
                <a:ea typeface="Calibri" panose="020F0502020204030204" pitchFamily="34" charset="0"/>
                <a:cs typeface="Times New Roman" panose="02020603050405020304" pitchFamily="18" charset="0"/>
              </a:rPr>
              <a:t>побратим</a:t>
            </a:r>
            <a:r>
              <a:rPr lang="uk-UA" dirty="0" err="1">
                <a:latin typeface="Times New Roman" panose="02020603050405020304" pitchFamily="18" charset="0"/>
                <a:ea typeface="Calibri" panose="020F0502020204030204" pitchFamily="34" charset="0"/>
                <a:cs typeface="Times New Roman" panose="02020603050405020304" pitchFamily="18" charset="0"/>
              </a:rPr>
              <a:t>ам</a:t>
            </a:r>
            <a:r>
              <a:rPr lang="uk-UA" dirty="0">
                <a:latin typeface="Times New Roman" panose="02020603050405020304" pitchFamily="18" charset="0"/>
                <a:ea typeface="Calibri" panose="020F0502020204030204" pitchFamily="34" charset="0"/>
                <a:cs typeface="Times New Roman" panose="02020603050405020304" pitchFamily="18" charset="0"/>
              </a:rPr>
              <a:t>.</a:t>
            </a:r>
            <a:endParaRPr lang="en-US" dirty="0">
              <a:latin typeface="Times New Roman" panose="02020603050405020304" pitchFamily="18" charset="0"/>
              <a:ea typeface="Calibri" panose="020F0502020204030204" pitchFamily="34" charset="0"/>
              <a:cs typeface="Times New Roman" panose="02020603050405020304" pitchFamily="18" charset="0"/>
            </a:endParaRPr>
          </a:p>
          <a:p>
            <a:pPr>
              <a:spcAft>
                <a:spcPts val="0"/>
              </a:spcAft>
            </a:pPr>
            <a:r>
              <a:rPr lang="uk-UA" dirty="0">
                <a:latin typeface="Calibri" panose="020F0502020204030204" pitchFamily="34" charset="0"/>
                <a:ea typeface="Calibri" panose="020F0502020204030204" pitchFamily="34" charset="0"/>
                <a:cs typeface="Times New Roman" panose="02020603050405020304" pitchFamily="18" charset="0"/>
              </a:rPr>
              <a:t> </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4300" y="2597728"/>
            <a:ext cx="2767147" cy="3699163"/>
          </a:xfrm>
          <a:prstGeom prst="rect">
            <a:avLst/>
          </a:prstGeom>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81447" y="2597728"/>
            <a:ext cx="3594328" cy="3699163"/>
          </a:xfrm>
          <a:prstGeom prst="rect">
            <a:avLst/>
          </a:prstGeom>
        </p:spPr>
      </p:pic>
    </p:spTree>
    <p:extLst>
      <p:ext uri="{BB962C8B-B14F-4D97-AF65-F5344CB8AC3E}">
        <p14:creationId xmlns:p14="http://schemas.microsoft.com/office/powerpoint/2010/main" val="270313983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Допомога ЗСУ</a:t>
            </a:r>
            <a:endParaRPr lang="en-US" dirty="0"/>
          </a:p>
        </p:txBody>
      </p:sp>
      <p:sp>
        <p:nvSpPr>
          <p:cNvPr id="4" name="Прямоугольник 3"/>
          <p:cNvSpPr/>
          <p:nvPr/>
        </p:nvSpPr>
        <p:spPr>
          <a:xfrm>
            <a:off x="4256809" y="2500537"/>
            <a:ext cx="7935191" cy="3648691"/>
          </a:xfrm>
          <a:prstGeom prst="rect">
            <a:avLst/>
          </a:prstGeom>
        </p:spPr>
        <p:txBody>
          <a:bodyPr wrap="square">
            <a:spAutoFit/>
          </a:bodyPr>
          <a:lstStyle/>
          <a:p>
            <a:pPr algn="just">
              <a:lnSpc>
                <a:spcPct val="107000"/>
              </a:lnSpc>
              <a:spcAft>
                <a:spcPts val="0"/>
              </a:spcAft>
            </a:pPr>
            <a:r>
              <a:rPr lang="en-US" dirty="0" err="1">
                <a:latin typeface="inherit"/>
                <a:ea typeface="Times New Roman" panose="02020603050405020304" pitchFamily="18" charset="0"/>
                <a:cs typeface="Times New Roman" panose="02020603050405020304" pitchFamily="18" charset="0"/>
              </a:rPr>
              <a:t>Напередодні</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Дня</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Збройних</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сил</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України</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була</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ініційована</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акція</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Підтримай</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наших</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захисників</a:t>
            </a:r>
            <a:r>
              <a:rPr lang="en-US" dirty="0">
                <a:latin typeface="inherit"/>
                <a:ea typeface="Times New Roman" panose="02020603050405020304" pitchFamily="18" charset="0"/>
                <a:cs typeface="Times New Roman" panose="02020603050405020304" pitchFamily="18" charset="0"/>
              </a:rPr>
              <a:t>». </a:t>
            </a:r>
            <a:r>
              <a:rPr lang="ru-RU" dirty="0">
                <a:latin typeface="inherit"/>
                <a:ea typeface="Times New Roman" panose="02020603050405020304" pitchFamily="18" charset="0"/>
                <a:cs typeface="Times New Roman" panose="02020603050405020304" pitchFamily="18" charset="0"/>
              </a:rPr>
              <a:t>До </a:t>
            </a:r>
            <a:r>
              <a:rPr lang="ru-RU" dirty="0" err="1">
                <a:latin typeface="inherit"/>
                <a:ea typeface="Times New Roman" panose="02020603050405020304" pitchFamily="18" charset="0"/>
                <a:cs typeface="Times New Roman" panose="02020603050405020304" pitchFamily="18" charset="0"/>
              </a:rPr>
              <a:t>неї</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залучилися</a:t>
            </a:r>
            <a:r>
              <a:rPr lang="ru-RU" dirty="0">
                <a:latin typeface="inherit"/>
                <a:ea typeface="Times New Roman" panose="02020603050405020304" pitchFamily="18" charset="0"/>
                <a:cs typeface="Times New Roman" panose="02020603050405020304" pitchFamily="18" charset="0"/>
              </a:rPr>
              <a:t> не </a:t>
            </a:r>
            <a:r>
              <a:rPr lang="ru-RU" dirty="0" err="1">
                <a:latin typeface="inherit"/>
                <a:ea typeface="Times New Roman" panose="02020603050405020304" pitchFamily="18" charset="0"/>
                <a:cs typeface="Times New Roman" panose="02020603050405020304" pitchFamily="18" charset="0"/>
              </a:rPr>
              <a:t>лише</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працівники</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виконкому</a:t>
            </a:r>
            <a:r>
              <a:rPr lang="ru-RU" dirty="0">
                <a:latin typeface="inherit"/>
                <a:ea typeface="Times New Roman" panose="02020603050405020304" pitchFamily="18" charset="0"/>
                <a:cs typeface="Times New Roman" panose="02020603050405020304" pitchFamily="18" charset="0"/>
              </a:rPr>
              <a:t> Чумаківської </a:t>
            </a:r>
            <a:r>
              <a:rPr lang="ru-RU" dirty="0" err="1">
                <a:latin typeface="inherit"/>
                <a:ea typeface="Times New Roman" panose="02020603050405020304" pitchFamily="18" charset="0"/>
                <a:cs typeface="Times New Roman" panose="02020603050405020304" pitchFamily="18" charset="0"/>
              </a:rPr>
              <a:t>сільської</a:t>
            </a:r>
            <a:r>
              <a:rPr lang="ru-RU" dirty="0">
                <a:latin typeface="inherit"/>
                <a:ea typeface="Times New Roman" panose="02020603050405020304" pitchFamily="18" charset="0"/>
                <a:cs typeface="Times New Roman" panose="02020603050405020304" pitchFamily="18" charset="0"/>
              </a:rPr>
              <a:t> ради, але й батьки, </a:t>
            </a:r>
            <a:r>
              <a:rPr lang="ru-RU" dirty="0" err="1">
                <a:latin typeface="inherit"/>
                <a:ea typeface="Times New Roman" panose="02020603050405020304" pitchFamily="18" charset="0"/>
                <a:cs typeface="Times New Roman" panose="02020603050405020304" pitchFamily="18" charset="0"/>
              </a:rPr>
              <a:t>учні</a:t>
            </a:r>
            <a:r>
              <a:rPr lang="ru-RU" dirty="0">
                <a:latin typeface="inherit"/>
                <a:ea typeface="Times New Roman" panose="02020603050405020304" pitchFamily="18" charset="0"/>
                <a:cs typeface="Times New Roman" panose="02020603050405020304" pitchFamily="18" charset="0"/>
              </a:rPr>
              <a:t> та </a:t>
            </a:r>
            <a:r>
              <a:rPr lang="ru-RU" dirty="0" err="1">
                <a:latin typeface="inherit"/>
                <a:ea typeface="Times New Roman" panose="02020603050405020304" pitchFamily="18" charset="0"/>
                <a:cs typeface="Times New Roman" panose="02020603050405020304" pitchFamily="18" charset="0"/>
              </a:rPr>
              <a:t>працівники</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закладів</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освіти</a:t>
            </a:r>
            <a:r>
              <a:rPr lang="ru-RU" dirty="0">
                <a:latin typeface="inherit"/>
                <a:ea typeface="Times New Roman" panose="02020603050405020304" pitchFamily="18" charset="0"/>
                <a:cs typeface="Times New Roman" panose="02020603050405020304" pitchFamily="18" charset="0"/>
              </a:rPr>
              <a:t> Чумаківської </a:t>
            </a:r>
            <a:r>
              <a:rPr lang="ru-RU" dirty="0" err="1">
                <a:latin typeface="inherit"/>
                <a:ea typeface="Times New Roman" panose="02020603050405020304" pitchFamily="18" charset="0"/>
                <a:cs typeface="Times New Roman" panose="02020603050405020304" pitchFamily="18" charset="0"/>
              </a:rPr>
              <a:t>громади</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Різноманітні</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смаколики</a:t>
            </a:r>
            <a:r>
              <a:rPr lang="ru-RU" dirty="0">
                <a:latin typeface="inherit"/>
                <a:ea typeface="Times New Roman" panose="02020603050405020304" pitchFamily="18" charset="0"/>
                <a:cs typeface="Times New Roman" panose="02020603050405020304" pitchFamily="18" charset="0"/>
              </a:rPr>
              <a:t> і </a:t>
            </a:r>
            <a:r>
              <a:rPr lang="ru-RU" dirty="0" err="1">
                <a:latin typeface="inherit"/>
                <a:ea typeface="Times New Roman" panose="02020603050405020304" pitchFamily="18" charset="0"/>
                <a:cs typeface="Times New Roman" panose="02020603050405020304" pitchFamily="18" charset="0"/>
              </a:rPr>
              <a:t>напої</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горішки</a:t>
            </a:r>
            <a:r>
              <a:rPr lang="ru-RU" dirty="0">
                <a:latin typeface="inherit"/>
                <a:ea typeface="Times New Roman" panose="02020603050405020304" pitchFamily="18" charset="0"/>
                <a:cs typeface="Times New Roman" panose="02020603050405020304" pitchFamily="18" charset="0"/>
              </a:rPr>
              <a:t>, мед і </a:t>
            </a:r>
            <a:r>
              <a:rPr lang="ru-RU" dirty="0" err="1">
                <a:latin typeface="inherit"/>
                <a:ea typeface="Times New Roman" panose="02020603050405020304" pitchFamily="18" charset="0"/>
                <a:cs typeface="Times New Roman" panose="02020603050405020304" pitchFamily="18" charset="0"/>
              </a:rPr>
              <a:t>часник</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теплі</a:t>
            </a:r>
            <a:r>
              <a:rPr lang="ru-RU" dirty="0">
                <a:latin typeface="inherit"/>
                <a:ea typeface="Times New Roman" panose="02020603050405020304" pitchFamily="18" charset="0"/>
                <a:cs typeface="Times New Roman" panose="02020603050405020304" pitchFamily="18" charset="0"/>
              </a:rPr>
              <a:t> носки і </a:t>
            </a:r>
            <a:r>
              <a:rPr lang="ru-RU" dirty="0" err="1">
                <a:latin typeface="inherit"/>
                <a:ea typeface="Times New Roman" panose="02020603050405020304" pitchFamily="18" charset="0"/>
                <a:cs typeface="Times New Roman" panose="02020603050405020304" pitchFamily="18" charset="0"/>
              </a:rPr>
              <a:t>засоби</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гігієни</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свіжоспечені</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пиріжки</a:t>
            </a:r>
            <a:r>
              <a:rPr lang="ru-RU" dirty="0">
                <a:latin typeface="inherit"/>
                <a:ea typeface="Times New Roman" panose="02020603050405020304" pitchFamily="18" charset="0"/>
                <a:cs typeface="Times New Roman" panose="02020603050405020304" pitchFamily="18" charset="0"/>
              </a:rPr>
              <a:t> і булочки, а </a:t>
            </a:r>
            <a:r>
              <a:rPr lang="ru-RU" dirty="0" err="1">
                <a:latin typeface="inherit"/>
                <a:ea typeface="Times New Roman" panose="02020603050405020304" pitchFamily="18" charset="0"/>
                <a:cs typeface="Times New Roman" panose="02020603050405020304" pitchFamily="18" charset="0"/>
              </a:rPr>
              <a:t>також</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багато</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інших</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необхідних</a:t>
            </a:r>
            <a:r>
              <a:rPr lang="ru-RU" dirty="0">
                <a:latin typeface="inherit"/>
                <a:ea typeface="Times New Roman" panose="02020603050405020304" pitchFamily="18" charset="0"/>
                <a:cs typeface="Times New Roman" panose="02020603050405020304" pitchFamily="18" charset="0"/>
              </a:rPr>
              <a:t> речей разом з </a:t>
            </a:r>
            <a:r>
              <a:rPr lang="ru-RU" dirty="0" err="1">
                <a:latin typeface="inherit"/>
                <a:ea typeface="Times New Roman" panose="02020603050405020304" pitchFamily="18" charset="0"/>
                <a:cs typeface="Times New Roman" panose="02020603050405020304" pitchFamily="18" charset="0"/>
              </a:rPr>
              <a:t>теплими</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дитячими</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малюнками</a:t>
            </a:r>
            <a:r>
              <a:rPr lang="ru-RU" dirty="0">
                <a:latin typeface="inherit"/>
                <a:ea typeface="Times New Roman" panose="02020603050405020304" pitchFamily="18" charset="0"/>
                <a:cs typeface="Times New Roman" panose="02020603050405020304" pitchFamily="18" charset="0"/>
              </a:rPr>
              <a:t> та оберегами </a:t>
            </a:r>
            <a:r>
              <a:rPr lang="ru-RU" dirty="0" err="1">
                <a:latin typeface="inherit"/>
                <a:ea typeface="Times New Roman" panose="02020603050405020304" pitchFamily="18" charset="0"/>
                <a:cs typeface="Times New Roman" panose="02020603050405020304" pitchFamily="18" charset="0"/>
              </a:rPr>
              <a:t>були</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запаковані</a:t>
            </a:r>
            <a:r>
              <a:rPr lang="ru-RU" dirty="0">
                <a:latin typeface="inherit"/>
                <a:ea typeface="Times New Roman" panose="02020603050405020304" pitchFamily="18" charset="0"/>
                <a:cs typeface="Times New Roman" panose="02020603050405020304" pitchFamily="18" charset="0"/>
              </a:rPr>
              <a:t> в </a:t>
            </a:r>
            <a:r>
              <a:rPr lang="ru-RU" dirty="0" err="1">
                <a:latin typeface="inherit"/>
                <a:ea typeface="Times New Roman" panose="02020603050405020304" pitchFamily="18" charset="0"/>
                <a:cs typeface="Times New Roman" panose="02020603050405020304" pitchFamily="18" charset="0"/>
              </a:rPr>
              <a:t>посилки</a:t>
            </a:r>
            <a:r>
              <a:rPr lang="ru-RU" dirty="0">
                <a:latin typeface="inherit"/>
                <a:ea typeface="Times New Roman" panose="02020603050405020304" pitchFamily="18" charset="0"/>
                <a:cs typeface="Times New Roman" panose="02020603050405020304" pitchFamily="18" charset="0"/>
              </a:rPr>
              <a:t> і </a:t>
            </a:r>
            <a:r>
              <a:rPr lang="ru-RU" dirty="0" err="1">
                <a:latin typeface="inherit"/>
                <a:ea typeface="Times New Roman" panose="02020603050405020304" pitchFamily="18" charset="0"/>
                <a:cs typeface="Times New Roman" panose="02020603050405020304" pitchFamily="18" charset="0"/>
              </a:rPr>
              <a:t>відправлені</a:t>
            </a:r>
            <a:r>
              <a:rPr lang="ru-RU" dirty="0">
                <a:latin typeface="inherit"/>
                <a:ea typeface="Times New Roman" panose="02020603050405020304" pitchFamily="18" charset="0"/>
                <a:cs typeface="Times New Roman" panose="02020603050405020304" pitchFamily="18" charset="0"/>
              </a:rPr>
              <a:t> в </a:t>
            </a:r>
            <a:r>
              <a:rPr lang="ru-RU" dirty="0" err="1">
                <a:latin typeface="inherit"/>
                <a:ea typeface="Times New Roman" panose="02020603050405020304" pitchFamily="18" charset="0"/>
                <a:cs typeface="Times New Roman" panose="02020603050405020304" pitchFamily="18" charset="0"/>
              </a:rPr>
              <a:t>найгарячіші</a:t>
            </a:r>
            <a:r>
              <a:rPr lang="ru-RU" dirty="0">
                <a:latin typeface="inherit"/>
                <a:ea typeface="Times New Roman" panose="02020603050405020304" pitchFamily="18" charset="0"/>
                <a:cs typeface="Times New Roman" panose="02020603050405020304" pitchFamily="18" charset="0"/>
              </a:rPr>
              <a:t> точки </a:t>
            </a:r>
            <a:r>
              <a:rPr lang="ru-RU" dirty="0" err="1">
                <a:latin typeface="inherit"/>
                <a:ea typeface="Times New Roman" panose="02020603050405020304" pitchFamily="18" charset="0"/>
                <a:cs typeface="Times New Roman" panose="02020603050405020304" pitchFamily="18" charset="0"/>
              </a:rPr>
              <a:t>України</a:t>
            </a:r>
            <a:r>
              <a:rPr lang="ru-RU" dirty="0">
                <a:latin typeface="inherit"/>
                <a:ea typeface="Times New Roman" panose="02020603050405020304" pitchFamily="18" charset="0"/>
                <a:cs typeface="Times New Roman" panose="02020603050405020304" pitchFamily="18" charset="0"/>
              </a:rPr>
              <a:t>, де </a:t>
            </a:r>
            <a:r>
              <a:rPr lang="ru-RU" dirty="0" err="1">
                <a:latin typeface="inherit"/>
                <a:ea typeface="Times New Roman" panose="02020603050405020304" pitchFamily="18" charset="0"/>
                <a:cs typeface="Times New Roman" panose="02020603050405020304" pitchFamily="18" charset="0"/>
              </a:rPr>
              <a:t>воюють</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мешканці</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нашої</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громади</a:t>
            </a:r>
            <a:r>
              <a:rPr lang="uk-UA" dirty="0">
                <a:latin typeface="inherit"/>
                <a:ea typeface="Times New Roman" panose="02020603050405020304" pitchFamily="18"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dirty="0">
                <a:latin typeface="inherit"/>
                <a:ea typeface="Times New Roman" panose="02020603050405020304" pitchFamily="18" charset="0"/>
                <a:cs typeface="Times New Roman" panose="02020603050405020304" pitchFamily="18" charset="0"/>
              </a:rPr>
              <a:t>-від працівників виконкому Чумаківської сільської ради отримали захисники 65 </a:t>
            </a:r>
            <a:r>
              <a:rPr lang="uk-UA" dirty="0" err="1">
                <a:latin typeface="inherit"/>
                <a:ea typeface="Times New Roman" panose="02020603050405020304" pitchFamily="18" charset="0"/>
                <a:cs typeface="Times New Roman" panose="02020603050405020304" pitchFamily="18" charset="0"/>
              </a:rPr>
              <a:t>ОМБр</a:t>
            </a:r>
            <a:r>
              <a:rPr lang="uk-UA" dirty="0">
                <a:latin typeface="inherit"/>
                <a:ea typeface="Times New Roman" panose="02020603050405020304" pitchFamily="18" charset="0"/>
                <a:cs typeface="Times New Roman" panose="02020603050405020304" pitchFamily="18" charset="0"/>
              </a:rPr>
              <a:t> (відділення управління ППО та зенітно – ракетної батареї), в складі якої житель с. Чумаки Михайло Портретний.</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5637" y="1974273"/>
            <a:ext cx="3013364" cy="2260023"/>
          </a:xfrm>
          <a:prstGeom prst="rect">
            <a:avLst/>
          </a:prstGeom>
          <a:effectLst>
            <a:softEdge rad="63500"/>
          </a:effectLst>
        </p:spPr>
      </p:pic>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26746" y="4193585"/>
            <a:ext cx="2330063" cy="2330063"/>
          </a:xfrm>
          <a:prstGeom prst="rect">
            <a:avLst/>
          </a:prstGeom>
          <a:effectLst>
            <a:softEdge rad="63500"/>
          </a:effectLst>
        </p:spPr>
      </p:pic>
    </p:spTree>
    <p:extLst>
      <p:ext uri="{BB962C8B-B14F-4D97-AF65-F5344CB8AC3E}">
        <p14:creationId xmlns:p14="http://schemas.microsoft.com/office/powerpoint/2010/main" val="139704253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Допомога ЗСУ</a:t>
            </a:r>
            <a:endParaRPr lang="en-US" dirty="0"/>
          </a:p>
        </p:txBody>
      </p:sp>
      <p:sp>
        <p:nvSpPr>
          <p:cNvPr id="4" name="Прямоугольник 3"/>
          <p:cNvSpPr/>
          <p:nvPr/>
        </p:nvSpPr>
        <p:spPr>
          <a:xfrm>
            <a:off x="5915891" y="2620699"/>
            <a:ext cx="6096000" cy="2759602"/>
          </a:xfrm>
          <a:prstGeom prst="rect">
            <a:avLst/>
          </a:prstGeom>
        </p:spPr>
        <p:txBody>
          <a:bodyPr>
            <a:spAutoFit/>
          </a:bodyPr>
          <a:lstStyle/>
          <a:p>
            <a:pPr algn="just">
              <a:lnSpc>
                <a:spcPct val="107000"/>
              </a:lnSpc>
              <a:spcAft>
                <a:spcPts val="0"/>
              </a:spcAft>
            </a:pPr>
            <a:r>
              <a:rPr lang="uk-UA" dirty="0">
                <a:latin typeface="inherit"/>
                <a:ea typeface="Times New Roman" panose="02020603050405020304" pitchFamily="18" charset="0"/>
                <a:cs typeface="Times New Roman" panose="02020603050405020304" pitchFamily="18" charset="0"/>
              </a:rPr>
              <a:t>-від ЗДО «Барвінок» - воїни 5 окремої київської штурмової бригади (1 батальйон 2 мінометна батарея), в якій воює мешканець с. Чумаки Юрій </a:t>
            </a:r>
            <a:r>
              <a:rPr lang="uk-UA" dirty="0" err="1">
                <a:latin typeface="inherit"/>
                <a:ea typeface="Times New Roman" panose="02020603050405020304" pitchFamily="18" charset="0"/>
                <a:cs typeface="Times New Roman" panose="02020603050405020304" pitchFamily="18" charset="0"/>
              </a:rPr>
              <a:t>Малієнко</a:t>
            </a:r>
            <a:r>
              <a:rPr lang="uk-UA" dirty="0">
                <a:latin typeface="inherit"/>
                <a:ea typeface="Times New Roman" panose="02020603050405020304" pitchFamily="18" charset="0"/>
                <a:cs typeface="Times New Roman" panose="02020603050405020304" pitchFamily="18" charset="0"/>
              </a:rPr>
              <a:t>; 43 </a:t>
            </a:r>
            <a:r>
              <a:rPr lang="uk-UA" dirty="0" err="1">
                <a:latin typeface="inherit"/>
                <a:ea typeface="Times New Roman" panose="02020603050405020304" pitchFamily="18" charset="0"/>
                <a:cs typeface="Times New Roman" panose="02020603050405020304" pitchFamily="18" charset="0"/>
              </a:rPr>
              <a:t>ОМБр</a:t>
            </a:r>
            <a:r>
              <a:rPr lang="uk-UA" dirty="0">
                <a:latin typeface="inherit"/>
                <a:ea typeface="Times New Roman" panose="02020603050405020304" pitchFamily="18" charset="0"/>
                <a:cs typeface="Times New Roman" panose="02020603050405020304" pitchFamily="18" charset="0"/>
              </a:rPr>
              <a:t> (батарея управління артилерійської розвідки), в складі якої житель с-</a:t>
            </a:r>
            <a:r>
              <a:rPr lang="uk-UA" dirty="0" err="1">
                <a:latin typeface="inherit"/>
                <a:ea typeface="Times New Roman" panose="02020603050405020304" pitchFamily="18" charset="0"/>
                <a:cs typeface="Times New Roman" panose="02020603050405020304" pitchFamily="18" charset="0"/>
              </a:rPr>
              <a:t>ща</a:t>
            </a:r>
            <a:r>
              <a:rPr lang="uk-UA" dirty="0">
                <a:latin typeface="inherit"/>
                <a:ea typeface="Times New Roman" panose="02020603050405020304" pitchFamily="18" charset="0"/>
                <a:cs typeface="Times New Roman" panose="02020603050405020304" pitchFamily="18" charset="0"/>
              </a:rPr>
              <a:t> Зоря Денис </a:t>
            </a:r>
            <a:r>
              <a:rPr lang="uk-UA" dirty="0" err="1">
                <a:latin typeface="inherit"/>
                <a:ea typeface="Times New Roman" panose="02020603050405020304" pitchFamily="18" charset="0"/>
                <a:cs typeface="Times New Roman" panose="02020603050405020304" pitchFamily="18" charset="0"/>
              </a:rPr>
              <a:t>Чуєв</a:t>
            </a:r>
            <a:r>
              <a:rPr lang="uk-UA" dirty="0">
                <a:latin typeface="inherit"/>
                <a:ea typeface="Times New Roman" panose="02020603050405020304" pitchFamily="18" charset="0"/>
                <a:cs typeface="Times New Roman" panose="02020603050405020304" pitchFamily="18" charset="0"/>
              </a:rPr>
              <a:t>; 13 бригада Національної Гвардії України оперативного призначення «Хартія» (батальйон розвідки, рота ударних безпілотних авіа комплексів), в складі якої теж мешканець Зорі Василь </a:t>
            </a:r>
            <a:r>
              <a:rPr lang="uk-UA" dirty="0" err="1">
                <a:latin typeface="inherit"/>
                <a:ea typeface="Times New Roman" panose="02020603050405020304" pitchFamily="18" charset="0"/>
                <a:cs typeface="Times New Roman" panose="02020603050405020304" pitchFamily="18" charset="0"/>
              </a:rPr>
              <a:t>Маслаківський</a:t>
            </a:r>
            <a:r>
              <a:rPr lang="uk-UA" dirty="0">
                <a:latin typeface="inherit"/>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3963" y="2192483"/>
            <a:ext cx="2746664" cy="2746664"/>
          </a:xfrm>
          <a:prstGeom prst="rect">
            <a:avLst/>
          </a:prstGeom>
          <a:effectLst>
            <a:softEdge rad="63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98173" y="3647209"/>
            <a:ext cx="3065318" cy="3065318"/>
          </a:xfrm>
          <a:prstGeom prst="rect">
            <a:avLst/>
          </a:prstGeom>
          <a:effectLst>
            <a:softEdge rad="63500"/>
          </a:effectLst>
        </p:spPr>
      </p:pic>
    </p:spTree>
    <p:extLst>
      <p:ext uri="{BB962C8B-B14F-4D97-AF65-F5344CB8AC3E}">
        <p14:creationId xmlns:p14="http://schemas.microsoft.com/office/powerpoint/2010/main" val="154301843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Допомога ЗСУ</a:t>
            </a:r>
            <a:endParaRPr lang="en-US" dirty="0"/>
          </a:p>
        </p:txBody>
      </p:sp>
      <p:sp>
        <p:nvSpPr>
          <p:cNvPr id="4" name="Прямоугольник 3"/>
          <p:cNvSpPr/>
          <p:nvPr/>
        </p:nvSpPr>
        <p:spPr>
          <a:xfrm>
            <a:off x="5978236" y="2264254"/>
            <a:ext cx="6096000" cy="4241418"/>
          </a:xfrm>
          <a:prstGeom prst="rect">
            <a:avLst/>
          </a:prstGeom>
        </p:spPr>
        <p:txBody>
          <a:bodyPr>
            <a:spAutoFit/>
          </a:bodyPr>
          <a:lstStyle/>
          <a:p>
            <a:pPr algn="just">
              <a:lnSpc>
                <a:spcPct val="107000"/>
              </a:lnSpc>
              <a:spcAft>
                <a:spcPts val="0"/>
              </a:spcAft>
            </a:pPr>
            <a:r>
              <a:rPr lang="uk-UA" dirty="0">
                <a:latin typeface="inherit"/>
                <a:ea typeface="Times New Roman" panose="02020603050405020304" pitchFamily="18" charset="0"/>
                <a:cs typeface="Times New Roman" panose="02020603050405020304" pitchFamily="18" charset="0"/>
              </a:rPr>
              <a:t>-</a:t>
            </a:r>
            <a:r>
              <a:rPr lang="en-US" dirty="0" err="1">
                <a:latin typeface="inherit"/>
                <a:ea typeface="Times New Roman" panose="02020603050405020304" pitchFamily="18" charset="0"/>
                <a:cs typeface="Times New Roman" panose="02020603050405020304" pitchFamily="18" charset="0"/>
              </a:rPr>
              <a:t>від</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Чумаківського</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ліцею</a:t>
            </a:r>
            <a:r>
              <a:rPr lang="uk-UA" dirty="0">
                <a:latin typeface="inherit"/>
                <a:ea typeface="Times New Roman" panose="02020603050405020304" pitchFamily="18" charset="0"/>
                <a:cs typeface="Times New Roman" panose="02020603050405020304" pitchFamily="18" charset="0"/>
              </a:rPr>
              <a:t> -</a:t>
            </a:r>
            <a:r>
              <a:rPr lang="en-US" dirty="0">
                <a:latin typeface="inherit"/>
                <a:ea typeface="Times New Roman" panose="02020603050405020304" pitchFamily="18" charset="0"/>
                <a:cs typeface="Times New Roman" panose="02020603050405020304" pitchFamily="18" charset="0"/>
              </a:rPr>
              <a:t> 108 </a:t>
            </a:r>
            <a:r>
              <a:rPr lang="en-US" dirty="0" err="1">
                <a:latin typeface="inherit"/>
                <a:ea typeface="Times New Roman" panose="02020603050405020304" pitchFamily="18" charset="0"/>
                <a:cs typeface="Times New Roman" panose="02020603050405020304" pitchFamily="18" charset="0"/>
              </a:rPr>
              <a:t>бригад</a:t>
            </a:r>
            <a:r>
              <a:rPr lang="uk-UA" dirty="0">
                <a:latin typeface="inherit"/>
                <a:ea typeface="Times New Roman" panose="02020603050405020304" pitchFamily="18" charset="0"/>
                <a:cs typeface="Times New Roman" panose="02020603050405020304" pitchFamily="18" charset="0"/>
              </a:rPr>
              <a:t>а</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аеророзвідка</a:t>
            </a:r>
            <a:r>
              <a:rPr lang="en-US" dirty="0">
                <a:latin typeface="inherit"/>
                <a:ea typeface="Times New Roman" panose="02020603050405020304" pitchFamily="18" charset="0"/>
                <a:cs typeface="Times New Roman" panose="02020603050405020304" pitchFamily="18" charset="0"/>
              </a:rPr>
              <a:t>), в </a:t>
            </a:r>
            <a:r>
              <a:rPr lang="en-US" dirty="0" err="1">
                <a:latin typeface="inherit"/>
                <a:ea typeface="Times New Roman" panose="02020603050405020304" pitchFamily="18" charset="0"/>
                <a:cs typeface="Times New Roman" panose="02020603050405020304" pitchFamily="18" charset="0"/>
              </a:rPr>
              <a:t>якій</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служить</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Микита</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Моісєєнко</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мешканець</a:t>
            </a:r>
            <a:r>
              <a:rPr lang="en-US" dirty="0">
                <a:latin typeface="inherit"/>
                <a:ea typeface="Times New Roman" panose="02020603050405020304" pitchFamily="18" charset="0"/>
                <a:cs typeface="Times New Roman" panose="02020603050405020304" pitchFamily="18" charset="0"/>
              </a:rPr>
              <a:t> с. </a:t>
            </a:r>
            <a:r>
              <a:rPr lang="en-US" dirty="0" err="1">
                <a:latin typeface="inherit"/>
                <a:ea typeface="Times New Roman" panose="02020603050405020304" pitchFamily="18" charset="0"/>
                <a:cs typeface="Times New Roman" panose="02020603050405020304" pitchFamily="18" charset="0"/>
              </a:rPr>
              <a:t>Чумаки</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військов</a:t>
            </a:r>
            <a:r>
              <a:rPr lang="uk-UA" dirty="0">
                <a:latin typeface="inherit"/>
                <a:ea typeface="Times New Roman" panose="02020603050405020304" pitchFamily="18" charset="0"/>
                <a:cs typeface="Times New Roman" panose="02020603050405020304" pitchFamily="18" charset="0"/>
              </a:rPr>
              <a:t>а</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частин</a:t>
            </a:r>
            <a:r>
              <a:rPr lang="uk-UA" dirty="0">
                <a:latin typeface="inherit"/>
                <a:ea typeface="Times New Roman" panose="02020603050405020304" pitchFamily="18" charset="0"/>
                <a:cs typeface="Times New Roman" panose="02020603050405020304" pitchFamily="18" charset="0"/>
              </a:rPr>
              <a:t>а</a:t>
            </a:r>
            <a:r>
              <a:rPr lang="en-US" dirty="0">
                <a:latin typeface="inherit"/>
                <a:ea typeface="Times New Roman" panose="02020603050405020304" pitchFamily="18" charset="0"/>
                <a:cs typeface="Times New Roman" panose="02020603050405020304" pitchFamily="18" charset="0"/>
              </a:rPr>
              <a:t> Т0450 (12 </a:t>
            </a:r>
            <a:r>
              <a:rPr lang="en-US" dirty="0" err="1">
                <a:latin typeface="inherit"/>
                <a:ea typeface="Times New Roman" panose="02020603050405020304" pitchFamily="18" charset="0"/>
                <a:cs typeface="Times New Roman" panose="02020603050405020304" pitchFamily="18" charset="0"/>
              </a:rPr>
              <a:t>окремий</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батальйон</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розмінування</a:t>
            </a:r>
            <a:r>
              <a:rPr lang="en-US" dirty="0">
                <a:latin typeface="inherit"/>
                <a:ea typeface="Times New Roman" panose="02020603050405020304" pitchFamily="18" charset="0"/>
                <a:cs typeface="Times New Roman" panose="02020603050405020304" pitchFamily="18" charset="0"/>
              </a:rPr>
              <a:t>), в </a:t>
            </a:r>
            <a:r>
              <a:rPr lang="en-US" dirty="0" err="1">
                <a:latin typeface="inherit"/>
                <a:ea typeface="Times New Roman" panose="02020603050405020304" pitchFamily="18" charset="0"/>
                <a:cs typeface="Times New Roman" panose="02020603050405020304" pitchFamily="18" charset="0"/>
              </a:rPr>
              <a:t>складі</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якої</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колишній</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учень</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школи</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Андрій</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Колєсов</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військов</a:t>
            </a:r>
            <a:r>
              <a:rPr lang="uk-UA" dirty="0">
                <a:latin typeface="inherit"/>
                <a:ea typeface="Times New Roman" panose="02020603050405020304" pitchFamily="18" charset="0"/>
                <a:cs typeface="Times New Roman" panose="02020603050405020304" pitchFamily="18" charset="0"/>
              </a:rPr>
              <a:t>а</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частин</a:t>
            </a:r>
            <a:r>
              <a:rPr lang="uk-UA" dirty="0">
                <a:latin typeface="inherit"/>
                <a:ea typeface="Times New Roman" panose="02020603050405020304" pitchFamily="18" charset="0"/>
                <a:cs typeface="Times New Roman" panose="02020603050405020304" pitchFamily="18" charset="0"/>
              </a:rPr>
              <a:t>а</a:t>
            </a:r>
            <a:r>
              <a:rPr lang="en-US" dirty="0">
                <a:latin typeface="inherit"/>
                <a:ea typeface="Times New Roman" panose="02020603050405020304" pitchFamily="18" charset="0"/>
                <a:cs typeface="Times New Roman" panose="02020603050405020304" pitchFamily="18" charset="0"/>
              </a:rPr>
              <a:t> А4741 (</a:t>
            </a:r>
            <a:r>
              <a:rPr lang="en-US" dirty="0" err="1">
                <a:latin typeface="inherit"/>
                <a:ea typeface="Times New Roman" panose="02020603050405020304" pitchFamily="18" charset="0"/>
                <a:cs typeface="Times New Roman" panose="02020603050405020304" pitchFamily="18" charset="0"/>
              </a:rPr>
              <a:t>рота</a:t>
            </a:r>
            <a:r>
              <a:rPr lang="en-US" dirty="0">
                <a:latin typeface="inherit"/>
                <a:ea typeface="Times New Roman" panose="02020603050405020304" pitchFamily="18" charset="0"/>
                <a:cs typeface="Times New Roman" panose="02020603050405020304" pitchFamily="18" charset="0"/>
              </a:rPr>
              <a:t> МТЗ), </a:t>
            </a:r>
            <a:r>
              <a:rPr lang="en-US" dirty="0" err="1">
                <a:latin typeface="inherit"/>
                <a:ea typeface="Times New Roman" panose="02020603050405020304" pitchFamily="18" charset="0"/>
                <a:cs typeface="Times New Roman" panose="02020603050405020304" pitchFamily="18" charset="0"/>
              </a:rPr>
              <a:t>де</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воює</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його</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брат</a:t>
            </a:r>
            <a:r>
              <a:rPr lang="en-US" dirty="0">
                <a:latin typeface="inherit"/>
                <a:ea typeface="Times New Roman" panose="02020603050405020304" pitchFamily="18" charset="0"/>
                <a:cs typeface="Times New Roman" panose="02020603050405020304" pitchFamily="18" charset="0"/>
              </a:rPr>
              <a:t> – </a:t>
            </a:r>
            <a:r>
              <a:rPr lang="en-US" dirty="0" err="1">
                <a:latin typeface="inherit"/>
                <a:ea typeface="Times New Roman" panose="02020603050405020304" pitchFamily="18" charset="0"/>
                <a:cs typeface="Times New Roman" panose="02020603050405020304" pitchFamily="18" charset="0"/>
              </a:rPr>
              <a:t>житель</a:t>
            </a:r>
            <a:r>
              <a:rPr lang="en-US" dirty="0">
                <a:latin typeface="inherit"/>
                <a:ea typeface="Times New Roman" panose="02020603050405020304" pitchFamily="18" charset="0"/>
                <a:cs typeface="Times New Roman" panose="02020603050405020304" pitchFamily="18" charset="0"/>
              </a:rPr>
              <a:t> с. </a:t>
            </a:r>
            <a:r>
              <a:rPr lang="en-US" dirty="0" err="1">
                <a:latin typeface="inherit"/>
                <a:ea typeface="Times New Roman" panose="02020603050405020304" pitchFamily="18" charset="0"/>
                <a:cs typeface="Times New Roman" panose="02020603050405020304" pitchFamily="18" charset="0"/>
              </a:rPr>
              <a:t>Чумаки</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Віталій</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Колєсов</a:t>
            </a:r>
            <a:r>
              <a:rPr lang="en-US" dirty="0">
                <a:latin typeface="inherit"/>
                <a:ea typeface="Times New Roman" panose="02020603050405020304" pitchFamily="18" charset="0"/>
                <a:cs typeface="Times New Roman" panose="02020603050405020304" pitchFamily="18" charset="0"/>
              </a:rPr>
              <a:t>; 532 ОРВП, </a:t>
            </a:r>
            <a:r>
              <a:rPr lang="en-US" dirty="0" err="1">
                <a:latin typeface="inherit"/>
                <a:ea typeface="Times New Roman" panose="02020603050405020304" pitchFamily="18" charset="0"/>
                <a:cs typeface="Times New Roman" panose="02020603050405020304" pitchFamily="18" charset="0"/>
              </a:rPr>
              <a:t>де</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проходить</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службу</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мешканець</a:t>
            </a:r>
            <a:r>
              <a:rPr lang="en-US" dirty="0">
                <a:latin typeface="inherit"/>
                <a:ea typeface="Times New Roman" panose="02020603050405020304" pitchFamily="18" charset="0"/>
                <a:cs typeface="Times New Roman" panose="02020603050405020304" pitchFamily="18" charset="0"/>
              </a:rPr>
              <a:t> с. </a:t>
            </a:r>
            <a:r>
              <a:rPr lang="en-US" dirty="0" err="1">
                <a:latin typeface="inherit"/>
                <a:ea typeface="Times New Roman" panose="02020603050405020304" pitchFamily="18" charset="0"/>
                <a:cs typeface="Times New Roman" panose="02020603050405020304" pitchFamily="18" charset="0"/>
              </a:rPr>
              <a:t>Степове</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Олександр</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Гаркуша</a:t>
            </a:r>
            <a:r>
              <a:rPr lang="en-US" dirty="0">
                <a:latin typeface="inherit"/>
                <a:ea typeface="Times New Roman" panose="02020603050405020304" pitchFamily="18" charset="0"/>
                <a:cs typeface="Times New Roman" panose="02020603050405020304" pitchFamily="18" charset="0"/>
              </a:rPr>
              <a:t>; 128 ТРО (</a:t>
            </a:r>
            <a:r>
              <a:rPr lang="en-US" dirty="0" err="1">
                <a:latin typeface="inherit"/>
                <a:ea typeface="Times New Roman" panose="02020603050405020304" pitchFamily="18" charset="0"/>
                <a:cs typeface="Times New Roman" panose="02020603050405020304" pitchFamily="18" charset="0"/>
              </a:rPr>
              <a:t>піхота</a:t>
            </a:r>
            <a:r>
              <a:rPr lang="en-US" dirty="0">
                <a:latin typeface="inherit"/>
                <a:ea typeface="Times New Roman" panose="02020603050405020304" pitchFamily="18" charset="0"/>
                <a:cs typeface="Times New Roman" panose="02020603050405020304" pitchFamily="18" charset="0"/>
              </a:rPr>
              <a:t>), в </a:t>
            </a:r>
            <a:r>
              <a:rPr lang="en-US" dirty="0" err="1">
                <a:latin typeface="inherit"/>
                <a:ea typeface="Times New Roman" panose="02020603050405020304" pitchFamily="18" charset="0"/>
                <a:cs typeface="Times New Roman" panose="02020603050405020304" pitchFamily="18" charset="0"/>
              </a:rPr>
              <a:t>складі</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якої</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відразу</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троє</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жителів</a:t>
            </a:r>
            <a:r>
              <a:rPr lang="en-US" dirty="0">
                <a:latin typeface="inherit"/>
                <a:ea typeface="Times New Roman" panose="02020603050405020304" pitchFamily="18" charset="0"/>
                <a:cs typeface="Times New Roman" panose="02020603050405020304" pitchFamily="18" charset="0"/>
              </a:rPr>
              <a:t> с. </a:t>
            </a:r>
            <a:r>
              <a:rPr lang="en-US" dirty="0" err="1">
                <a:latin typeface="inherit"/>
                <a:ea typeface="Times New Roman" panose="02020603050405020304" pitchFamily="18" charset="0"/>
                <a:cs typeface="Times New Roman" panose="02020603050405020304" pitchFamily="18" charset="0"/>
              </a:rPr>
              <a:t>Чумаки</a:t>
            </a:r>
            <a:r>
              <a:rPr lang="en-US" dirty="0">
                <a:latin typeface="inherit"/>
                <a:ea typeface="Times New Roman" panose="02020603050405020304" pitchFamily="18" charset="0"/>
                <a:cs typeface="Times New Roman" panose="02020603050405020304" pitchFamily="18" charset="0"/>
              </a:rPr>
              <a:t> – </a:t>
            </a:r>
            <a:r>
              <a:rPr lang="en-US" dirty="0" err="1">
                <a:latin typeface="inherit"/>
                <a:ea typeface="Times New Roman" panose="02020603050405020304" pitchFamily="18" charset="0"/>
                <a:cs typeface="Times New Roman" panose="02020603050405020304" pitchFamily="18" charset="0"/>
              </a:rPr>
              <a:t>Дмитро</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Гриценко</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Станіслав</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Кобиляцький</a:t>
            </a:r>
            <a:r>
              <a:rPr lang="en-US" dirty="0">
                <a:latin typeface="inherit"/>
                <a:ea typeface="Times New Roman" panose="02020603050405020304" pitchFamily="18" charset="0"/>
                <a:cs typeface="Times New Roman" panose="02020603050405020304" pitchFamily="18" charset="0"/>
              </a:rPr>
              <a:t> і </a:t>
            </a:r>
            <a:r>
              <a:rPr lang="en-US" dirty="0" err="1">
                <a:latin typeface="inherit"/>
                <a:ea typeface="Times New Roman" panose="02020603050405020304" pitchFamily="18" charset="0"/>
                <a:cs typeface="Times New Roman" panose="02020603050405020304" pitchFamily="18" charset="0"/>
              </a:rPr>
              <a:t>Валентин</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Мітін</a:t>
            </a:r>
            <a:r>
              <a:rPr lang="en-US" dirty="0">
                <a:latin typeface="inherit"/>
                <a:ea typeface="Times New Roman" panose="02020603050405020304" pitchFamily="18"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uk-UA" dirty="0">
                <a:latin typeface="inherit"/>
                <a:ea typeface="Times New Roman" panose="02020603050405020304" pitchFamily="18" charset="0"/>
                <a:cs typeface="Times New Roman" panose="02020603050405020304" pitchFamily="18" charset="0"/>
              </a:rPr>
              <a:t>-</a:t>
            </a:r>
            <a:r>
              <a:rPr lang="en-US" dirty="0" err="1">
                <a:latin typeface="inherit"/>
                <a:ea typeface="Times New Roman" panose="02020603050405020304" pitchFamily="18" charset="0"/>
                <a:cs typeface="Times New Roman" panose="02020603050405020304" pitchFamily="18" charset="0"/>
              </a:rPr>
              <a:t>від</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Приютської</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гімназії</a:t>
            </a:r>
            <a:r>
              <a:rPr lang="en-US" dirty="0">
                <a:latin typeface="inherit"/>
                <a:ea typeface="Times New Roman" panose="02020603050405020304" pitchFamily="18" charset="0"/>
                <a:cs typeface="Times New Roman" panose="02020603050405020304" pitchFamily="18" charset="0"/>
              </a:rPr>
              <a:t> </a:t>
            </a:r>
            <a:r>
              <a:rPr lang="uk-UA" dirty="0">
                <a:latin typeface="inherit"/>
                <a:ea typeface="Times New Roman" panose="02020603050405020304" pitchFamily="18" charset="0"/>
                <a:cs typeface="Times New Roman" panose="02020603050405020304" pitchFamily="18" charset="0"/>
              </a:rPr>
              <a:t>-</a:t>
            </a:r>
            <a:r>
              <a:rPr lang="en-US" dirty="0">
                <a:latin typeface="inherit"/>
                <a:ea typeface="Times New Roman" panose="02020603050405020304" pitchFamily="18" charset="0"/>
                <a:cs typeface="Times New Roman" panose="02020603050405020304" pitchFamily="18" charset="0"/>
              </a:rPr>
              <a:t> 92 </a:t>
            </a:r>
            <a:r>
              <a:rPr lang="en-US" dirty="0" err="1">
                <a:latin typeface="inherit"/>
                <a:ea typeface="Times New Roman" panose="02020603050405020304" pitchFamily="18" charset="0"/>
                <a:cs typeface="Times New Roman" panose="02020603050405020304" pitchFamily="18" charset="0"/>
              </a:rPr>
              <a:t>ОШБр</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імені</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кошового</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отамана</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Івана</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Сірка</a:t>
            </a:r>
            <a:r>
              <a:rPr lang="en-US" dirty="0">
                <a:latin typeface="inherit"/>
                <a:ea typeface="Times New Roman" panose="02020603050405020304" pitchFamily="18" charset="0"/>
                <a:cs typeface="Times New Roman" panose="02020603050405020304" pitchFamily="18" charset="0"/>
              </a:rPr>
              <a:t>, в </a:t>
            </a:r>
            <a:r>
              <a:rPr lang="en-US" dirty="0" err="1">
                <a:latin typeface="inherit"/>
                <a:ea typeface="Times New Roman" panose="02020603050405020304" pitchFamily="18" charset="0"/>
                <a:cs typeface="Times New Roman" panose="02020603050405020304" pitchFamily="18" charset="0"/>
              </a:rPr>
              <a:t>якій</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воює</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мешканець</a:t>
            </a:r>
            <a:r>
              <a:rPr lang="en-US" dirty="0">
                <a:latin typeface="inherit"/>
                <a:ea typeface="Times New Roman" panose="02020603050405020304" pitchFamily="18" charset="0"/>
                <a:cs typeface="Times New Roman" panose="02020603050405020304" pitchFamily="18" charset="0"/>
              </a:rPr>
              <a:t> с. </a:t>
            </a:r>
            <a:r>
              <a:rPr lang="en-US" dirty="0" err="1">
                <a:latin typeface="inherit"/>
                <a:ea typeface="Times New Roman" panose="02020603050405020304" pitchFamily="18" charset="0"/>
                <a:cs typeface="Times New Roman" panose="02020603050405020304" pitchFamily="18" charset="0"/>
              </a:rPr>
              <a:t>Приют</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Олександр</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Шипка</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та</a:t>
            </a:r>
            <a:r>
              <a:rPr lang="en-US" dirty="0">
                <a:latin typeface="inherit"/>
                <a:ea typeface="Times New Roman" panose="02020603050405020304" pitchFamily="18" charset="0"/>
                <a:cs typeface="Times New Roman" panose="02020603050405020304" pitchFamily="18" charset="0"/>
              </a:rPr>
              <a:t>  93 </a:t>
            </a:r>
            <a:r>
              <a:rPr lang="en-US" dirty="0" err="1">
                <a:latin typeface="inherit"/>
                <a:ea typeface="Times New Roman" panose="02020603050405020304" pitchFamily="18" charset="0"/>
                <a:cs typeface="Times New Roman" panose="02020603050405020304" pitchFamily="18" charset="0"/>
              </a:rPr>
              <a:t>ОМБр</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Холодний</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Яр</a:t>
            </a:r>
            <a:r>
              <a:rPr lang="en-US" dirty="0">
                <a:latin typeface="inherit"/>
                <a:ea typeface="Times New Roman" panose="02020603050405020304" pitchFamily="18" charset="0"/>
                <a:cs typeface="Times New Roman" panose="02020603050405020304" pitchFamily="18" charset="0"/>
              </a:rPr>
              <a:t>», у </a:t>
            </a:r>
            <a:r>
              <a:rPr lang="en-US" dirty="0" err="1">
                <a:latin typeface="inherit"/>
                <a:ea typeface="Times New Roman" panose="02020603050405020304" pitchFamily="18" charset="0"/>
                <a:cs typeface="Times New Roman" panose="02020603050405020304" pitchFamily="18" charset="0"/>
              </a:rPr>
              <a:t>складі</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якої</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житель</a:t>
            </a:r>
            <a:r>
              <a:rPr lang="en-US" dirty="0">
                <a:latin typeface="inherit"/>
                <a:ea typeface="Times New Roman" panose="02020603050405020304" pitchFamily="18" charset="0"/>
                <a:cs typeface="Times New Roman" panose="02020603050405020304" pitchFamily="18" charset="0"/>
              </a:rPr>
              <a:t> с. </a:t>
            </a:r>
            <a:r>
              <a:rPr lang="en-US" dirty="0" err="1">
                <a:latin typeface="inherit"/>
                <a:ea typeface="Times New Roman" panose="02020603050405020304" pitchFamily="18" charset="0"/>
                <a:cs typeface="Times New Roman" panose="02020603050405020304" pitchFamily="18" charset="0"/>
              </a:rPr>
              <a:t>Приют</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Євген</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Дрофа</a:t>
            </a:r>
            <a:r>
              <a:rPr lang="en-US" dirty="0">
                <a:latin typeface="inherit"/>
                <a:ea typeface="Times New Roman" panose="02020603050405020304" pitchFamily="18" charset="0"/>
                <a:cs typeface="Times New Roman" panose="02020603050405020304" pitchFamily="18" charset="0"/>
              </a:rPr>
              <a:t>.</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095" y="3095525"/>
            <a:ext cx="2868855" cy="2868855"/>
          </a:xfrm>
          <a:prstGeom prst="rect">
            <a:avLst/>
          </a:prstGeom>
          <a:effectLst>
            <a:softEdge rad="63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4950" y="3095526"/>
            <a:ext cx="2868855" cy="2868855"/>
          </a:xfrm>
          <a:prstGeom prst="rect">
            <a:avLst/>
          </a:prstGeom>
          <a:effectLst>
            <a:softEdge rad="63500"/>
          </a:effectLst>
        </p:spPr>
      </p:pic>
    </p:spTree>
    <p:extLst>
      <p:ext uri="{BB962C8B-B14F-4D97-AF65-F5344CB8AC3E}">
        <p14:creationId xmlns:p14="http://schemas.microsoft.com/office/powerpoint/2010/main" val="21632479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Допомога ЗСУ</a:t>
            </a:r>
            <a:endParaRPr lang="en-US" dirty="0"/>
          </a:p>
        </p:txBody>
      </p:sp>
      <p:sp>
        <p:nvSpPr>
          <p:cNvPr id="4" name="Прямоугольник 3"/>
          <p:cNvSpPr/>
          <p:nvPr/>
        </p:nvSpPr>
        <p:spPr>
          <a:xfrm>
            <a:off x="6096000" y="2485173"/>
            <a:ext cx="6096000" cy="3945054"/>
          </a:xfrm>
          <a:prstGeom prst="rect">
            <a:avLst/>
          </a:prstGeom>
        </p:spPr>
        <p:txBody>
          <a:bodyPr>
            <a:spAutoFit/>
          </a:bodyPr>
          <a:lstStyle/>
          <a:p>
            <a:pPr>
              <a:lnSpc>
                <a:spcPct val="107000"/>
              </a:lnSpc>
              <a:spcAft>
                <a:spcPts val="0"/>
              </a:spcAft>
            </a:pPr>
            <a:r>
              <a:rPr lang="uk-UA" dirty="0">
                <a:latin typeface="inherit"/>
                <a:ea typeface="Times New Roman" panose="02020603050405020304" pitchFamily="18" charset="0"/>
                <a:cs typeface="Times New Roman" panose="02020603050405020304" pitchFamily="18" charset="0"/>
              </a:rPr>
              <a:t>-від</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Зорянської</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гімназії</a:t>
            </a:r>
            <a:r>
              <a:rPr lang="ru-RU" dirty="0">
                <a:latin typeface="inherit"/>
                <a:ea typeface="Times New Roman" panose="02020603050405020304" pitchFamily="18" charset="0"/>
                <a:cs typeface="Times New Roman" panose="02020603050405020304" pitchFamily="18" charset="0"/>
              </a:rPr>
              <a:t> </a:t>
            </a:r>
            <a:r>
              <a:rPr lang="uk-UA" dirty="0">
                <a:latin typeface="inherit"/>
                <a:ea typeface="Times New Roman" panose="02020603050405020304" pitchFamily="18" charset="0"/>
                <a:cs typeface="Times New Roman" panose="02020603050405020304" pitchFamily="18" charset="0"/>
              </a:rPr>
              <a:t>-</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військов</a:t>
            </a:r>
            <a:r>
              <a:rPr lang="uk-UA" dirty="0">
                <a:latin typeface="inherit"/>
                <a:ea typeface="Times New Roman" panose="02020603050405020304" pitchFamily="18" charset="0"/>
                <a:cs typeface="Times New Roman" panose="02020603050405020304" pitchFamily="18" charset="0"/>
              </a:rPr>
              <a:t>а</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частин</a:t>
            </a:r>
            <a:r>
              <a:rPr lang="uk-UA" dirty="0">
                <a:latin typeface="inherit"/>
                <a:ea typeface="Times New Roman" panose="02020603050405020304" pitchFamily="18" charset="0"/>
                <a:cs typeface="Times New Roman" panose="02020603050405020304" pitchFamily="18" charset="0"/>
              </a:rPr>
              <a:t>а</a:t>
            </a:r>
            <a:r>
              <a:rPr lang="ru-RU" dirty="0">
                <a:latin typeface="inherit"/>
                <a:ea typeface="Times New Roman" panose="02020603050405020304" pitchFamily="18" charset="0"/>
                <a:cs typeface="Times New Roman" panose="02020603050405020304" pitchFamily="18" charset="0"/>
              </a:rPr>
              <a:t> А4668 (</a:t>
            </a:r>
            <a:r>
              <a:rPr lang="ru-RU" dirty="0" err="1">
                <a:latin typeface="inherit"/>
                <a:ea typeface="Times New Roman" panose="02020603050405020304" pitchFamily="18" charset="0"/>
                <a:cs typeface="Times New Roman" panose="02020603050405020304" pitchFamily="18" charset="0"/>
              </a:rPr>
              <a:t>зенітно</a:t>
            </a:r>
            <a:r>
              <a:rPr lang="ru-RU" dirty="0">
                <a:latin typeface="inherit"/>
                <a:ea typeface="Times New Roman" panose="02020603050405020304" pitchFamily="18" charset="0"/>
                <a:cs typeface="Times New Roman" panose="02020603050405020304" pitchFamily="18" charset="0"/>
              </a:rPr>
              <a:t> – </a:t>
            </a:r>
            <a:r>
              <a:rPr lang="ru-RU" dirty="0" err="1">
                <a:latin typeface="inherit"/>
                <a:ea typeface="Times New Roman" panose="02020603050405020304" pitchFamily="18" charset="0"/>
                <a:cs typeface="Times New Roman" panose="02020603050405020304" pitchFamily="18" charset="0"/>
              </a:rPr>
              <a:t>артилерійський</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самохідний</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дивізіон</a:t>
            </a:r>
            <a:r>
              <a:rPr lang="ru-RU" dirty="0">
                <a:latin typeface="inherit"/>
                <a:ea typeface="Times New Roman" panose="02020603050405020304" pitchFamily="18" charset="0"/>
                <a:cs typeface="Times New Roman" panose="02020603050405020304" pitchFamily="18" charset="0"/>
              </a:rPr>
              <a:t>), в </a:t>
            </a:r>
            <a:r>
              <a:rPr lang="ru-RU" dirty="0" err="1">
                <a:latin typeface="inherit"/>
                <a:ea typeface="Times New Roman" panose="02020603050405020304" pitchFamily="18" charset="0"/>
                <a:cs typeface="Times New Roman" panose="02020603050405020304" pitchFamily="18" charset="0"/>
              </a:rPr>
              <a:t>якій</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служать</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жителі</a:t>
            </a:r>
            <a:r>
              <a:rPr lang="ru-RU" dirty="0">
                <a:latin typeface="inherit"/>
                <a:ea typeface="Times New Roman" panose="02020603050405020304" pitchFamily="18" charset="0"/>
                <a:cs typeface="Times New Roman" panose="02020603050405020304" pitchFamily="18" charset="0"/>
              </a:rPr>
              <a:t> с-ща Зоря </a:t>
            </a:r>
            <a:r>
              <a:rPr lang="ru-RU" dirty="0" err="1">
                <a:latin typeface="inherit"/>
                <a:ea typeface="Times New Roman" panose="02020603050405020304" pitchFamily="18" charset="0"/>
                <a:cs typeface="Times New Roman" panose="02020603050405020304" pitchFamily="18" charset="0"/>
              </a:rPr>
              <a:t>Володимир</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Серга</a:t>
            </a:r>
            <a:r>
              <a:rPr lang="ru-RU" dirty="0">
                <a:latin typeface="inherit"/>
                <a:ea typeface="Times New Roman" panose="02020603050405020304" pitchFamily="18" charset="0"/>
                <a:cs typeface="Times New Roman" panose="02020603050405020304" pitchFamily="18" charset="0"/>
              </a:rPr>
              <a:t> і </a:t>
            </a:r>
            <a:r>
              <a:rPr lang="ru-RU" dirty="0" err="1">
                <a:latin typeface="inherit"/>
                <a:ea typeface="Times New Roman" panose="02020603050405020304" pitchFamily="18" charset="0"/>
                <a:cs typeface="Times New Roman" panose="02020603050405020304" pitchFamily="18" charset="0"/>
              </a:rPr>
              <a:t>Валерій</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Стадніченко</a:t>
            </a:r>
            <a:r>
              <a:rPr lang="ru-RU" dirty="0">
                <a:latin typeface="inherit"/>
                <a:ea typeface="Times New Roman" panose="02020603050405020304" pitchFamily="18"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dirty="0" err="1">
                <a:latin typeface="inherit"/>
                <a:ea typeface="Times New Roman" panose="02020603050405020304" pitchFamily="18" charset="0"/>
                <a:cs typeface="Times New Roman" panose="02020603050405020304" pitchFamily="18" charset="0"/>
              </a:rPr>
              <a:t>Крім</a:t>
            </a:r>
            <a:r>
              <a:rPr lang="ru-RU" dirty="0">
                <a:latin typeface="inherit"/>
                <a:ea typeface="Times New Roman" panose="02020603050405020304" pitchFamily="18" charset="0"/>
                <a:cs typeface="Times New Roman" panose="02020603050405020304" pitchFamily="18" charset="0"/>
              </a:rPr>
              <a:t> того, </a:t>
            </a:r>
            <a:r>
              <a:rPr lang="ru-RU" dirty="0" err="1">
                <a:latin typeface="inherit"/>
                <a:ea typeface="Times New Roman" panose="02020603050405020304" pitchFamily="18" charset="0"/>
                <a:cs typeface="Times New Roman" panose="02020603050405020304" pitchFamily="18" charset="0"/>
              </a:rPr>
              <a:t>працівниками</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сільської</a:t>
            </a:r>
            <a:r>
              <a:rPr lang="ru-RU" dirty="0">
                <a:latin typeface="inherit"/>
                <a:ea typeface="Times New Roman" panose="02020603050405020304" pitchFamily="18" charset="0"/>
                <a:cs typeface="Times New Roman" panose="02020603050405020304" pitchFamily="18" charset="0"/>
              </a:rPr>
              <a:t> ради на </a:t>
            </a:r>
            <a:r>
              <a:rPr lang="ru-RU" dirty="0" err="1">
                <a:latin typeface="inherit"/>
                <a:ea typeface="Times New Roman" panose="02020603050405020304" pitchFamily="18" charset="0"/>
                <a:cs typeface="Times New Roman" panose="02020603050405020304" pitchFamily="18" charset="0"/>
              </a:rPr>
              <a:t>запити</a:t>
            </a:r>
            <a:r>
              <a:rPr lang="ru-RU" dirty="0">
                <a:latin typeface="inherit"/>
                <a:ea typeface="Times New Roman" panose="02020603050405020304" pitchFamily="18" charset="0"/>
                <a:cs typeface="Times New Roman" panose="02020603050405020304" pitchFamily="18" charset="0"/>
              </a:rPr>
              <a:t> наших </a:t>
            </a:r>
            <a:r>
              <a:rPr lang="ru-RU" dirty="0" err="1">
                <a:latin typeface="inherit"/>
                <a:ea typeface="Times New Roman" panose="02020603050405020304" pitchFamily="18" charset="0"/>
                <a:cs typeface="Times New Roman" panose="02020603050405020304" pitchFamily="18" charset="0"/>
              </a:rPr>
              <a:t>військовослужбовців</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були</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придбані</a:t>
            </a:r>
            <a:r>
              <a:rPr lang="ru-RU" dirty="0">
                <a:latin typeface="inherit"/>
                <a:ea typeface="Times New Roman" panose="02020603050405020304" pitchFamily="18" charset="0"/>
                <a:cs typeface="Times New Roman" panose="02020603050405020304" pitchFamily="18" charset="0"/>
              </a:rPr>
              <a:t> та </a:t>
            </a:r>
            <a:r>
              <a:rPr lang="ru-RU" dirty="0" err="1">
                <a:latin typeface="inherit"/>
                <a:ea typeface="Times New Roman" panose="02020603050405020304" pitchFamily="18" charset="0"/>
                <a:cs typeface="Times New Roman" panose="02020603050405020304" pitchFamily="18" charset="0"/>
              </a:rPr>
              <a:t>передані</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дуже</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необхідні</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речі</a:t>
            </a:r>
            <a:r>
              <a:rPr lang="ru-RU" dirty="0">
                <a:latin typeface="inherit"/>
                <a:ea typeface="Times New Roman" panose="02020603050405020304" pitchFamily="18" charset="0"/>
                <a:cs typeface="Times New Roman" panose="02020603050405020304" pitchFamily="18" charset="0"/>
              </a:rPr>
              <a:t>. Для </a:t>
            </a:r>
            <a:r>
              <a:rPr lang="ru-RU" dirty="0" err="1">
                <a:latin typeface="inherit"/>
                <a:ea typeface="Times New Roman" panose="02020603050405020304" pitchFamily="18" charset="0"/>
                <a:cs typeface="Times New Roman" panose="02020603050405020304" pitchFamily="18" charset="0"/>
              </a:rPr>
              <a:t>нашого</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колеги</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Сергія</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Шляхова</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який</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воює</a:t>
            </a:r>
            <a:r>
              <a:rPr lang="ru-RU" dirty="0">
                <a:latin typeface="inherit"/>
                <a:ea typeface="Times New Roman" panose="02020603050405020304" pitchFamily="18" charset="0"/>
                <a:cs typeface="Times New Roman" panose="02020603050405020304" pitchFamily="18" charset="0"/>
              </a:rPr>
              <a:t> у </a:t>
            </a:r>
            <a:r>
              <a:rPr lang="ru-RU" dirty="0" err="1">
                <a:latin typeface="inherit"/>
                <a:ea typeface="Times New Roman" panose="02020603050405020304" pitchFamily="18" charset="0"/>
                <a:cs typeface="Times New Roman" panose="02020603050405020304" pitchFamily="18" charset="0"/>
              </a:rPr>
              <a:t>складі</a:t>
            </a:r>
            <a:r>
              <a:rPr lang="ru-RU" dirty="0">
                <a:latin typeface="inherit"/>
                <a:ea typeface="Times New Roman" panose="02020603050405020304" pitchFamily="18" charset="0"/>
                <a:cs typeface="Times New Roman" panose="02020603050405020304" pitchFamily="18" charset="0"/>
              </a:rPr>
              <a:t> 24 штурмового </a:t>
            </a:r>
            <a:r>
              <a:rPr lang="ru-RU" dirty="0" err="1">
                <a:latin typeface="inherit"/>
                <a:ea typeface="Times New Roman" panose="02020603050405020304" pitchFamily="18" charset="0"/>
                <a:cs typeface="Times New Roman" panose="02020603050405020304" pitchFamily="18" charset="0"/>
              </a:rPr>
              <a:t>окремого</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батальйону</a:t>
            </a:r>
            <a:r>
              <a:rPr lang="ru-RU" dirty="0">
                <a:latin typeface="inherit"/>
                <a:ea typeface="Times New Roman" panose="02020603050405020304" pitchFamily="18" charset="0"/>
                <a:cs typeface="Times New Roman" panose="02020603050405020304" pitchFamily="18" charset="0"/>
              </a:rPr>
              <a:t> «Айдар», закуплено </a:t>
            </a:r>
            <a:r>
              <a:rPr lang="ru-RU" dirty="0" err="1">
                <a:latin typeface="inherit"/>
                <a:ea typeface="Times New Roman" panose="02020603050405020304" pitchFamily="18" charset="0"/>
                <a:cs typeface="Times New Roman" panose="02020603050405020304" pitchFamily="18" charset="0"/>
              </a:rPr>
              <a:t>захисний</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шолом</a:t>
            </a:r>
            <a:r>
              <a:rPr lang="ru-RU" dirty="0">
                <a:latin typeface="inherit"/>
                <a:ea typeface="Times New Roman" panose="02020603050405020304" pitchFamily="18" charset="0"/>
                <a:cs typeface="Times New Roman" panose="02020603050405020304" pitchFamily="18" charset="0"/>
              </a:rPr>
              <a:t>. А жителю с. Чумаки </a:t>
            </a:r>
            <a:r>
              <a:rPr lang="ru-RU" dirty="0" err="1">
                <a:latin typeface="inherit"/>
                <a:ea typeface="Times New Roman" panose="02020603050405020304" pitchFamily="18" charset="0"/>
                <a:cs typeface="Times New Roman" panose="02020603050405020304" pitchFamily="18" charset="0"/>
              </a:rPr>
              <a:t>Віталію</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Колєсову</a:t>
            </a:r>
            <a:r>
              <a:rPr lang="ru-RU" dirty="0">
                <a:latin typeface="inherit"/>
                <a:ea typeface="Times New Roman" panose="02020603050405020304" pitchFamily="18" charset="0"/>
                <a:cs typeface="Times New Roman" panose="02020603050405020304" pitchFamily="18" charset="0"/>
              </a:rPr>
              <a:t> передано ноутбук, </a:t>
            </a:r>
            <a:r>
              <a:rPr lang="ru-RU" dirty="0" err="1">
                <a:latin typeface="inherit"/>
                <a:ea typeface="Times New Roman" panose="02020603050405020304" pitchFamily="18" charset="0"/>
                <a:cs typeface="Times New Roman" panose="02020603050405020304" pitchFamily="18" charset="0"/>
              </a:rPr>
              <a:t>який</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необхідний</a:t>
            </a:r>
            <a:r>
              <a:rPr lang="ru-RU" dirty="0">
                <a:latin typeface="inherit"/>
                <a:ea typeface="Times New Roman" panose="02020603050405020304" pitchFamily="18" charset="0"/>
                <a:cs typeface="Times New Roman" panose="02020603050405020304" pitchFamily="18" charset="0"/>
              </a:rPr>
              <a:t> нашим </a:t>
            </a:r>
            <a:r>
              <a:rPr lang="ru-RU" dirty="0" err="1">
                <a:latin typeface="inherit"/>
                <a:ea typeface="Times New Roman" panose="02020603050405020304" pitchFamily="18" charset="0"/>
                <a:cs typeface="Times New Roman" panose="02020603050405020304" pitchFamily="18" charset="0"/>
              </a:rPr>
              <a:t>військовим</a:t>
            </a:r>
            <a:r>
              <a:rPr lang="ru-RU" dirty="0">
                <a:latin typeface="inherit"/>
                <a:ea typeface="Times New Roman" panose="02020603050405020304" pitchFamily="18" charset="0"/>
                <a:cs typeface="Times New Roman" panose="02020603050405020304" pitchFamily="18" charset="0"/>
              </a:rPr>
              <a:t> для </a:t>
            </a:r>
            <a:r>
              <a:rPr lang="ru-RU" dirty="0" err="1">
                <a:latin typeface="inherit"/>
                <a:ea typeface="Times New Roman" panose="02020603050405020304" pitchFamily="18" charset="0"/>
                <a:cs typeface="Times New Roman" panose="02020603050405020304" pitchFamily="18" charset="0"/>
              </a:rPr>
              <a:t>виконання</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бойових</a:t>
            </a:r>
            <a:r>
              <a:rPr lang="ru-RU" dirty="0">
                <a:latin typeface="inherit"/>
                <a:ea typeface="Times New Roman" panose="02020603050405020304" pitchFamily="18" charset="0"/>
                <a:cs typeface="Times New Roman" panose="02020603050405020304" pitchFamily="18" charset="0"/>
              </a:rPr>
              <a:t> </a:t>
            </a:r>
            <a:r>
              <a:rPr lang="ru-RU" dirty="0" err="1">
                <a:latin typeface="inherit"/>
                <a:ea typeface="Times New Roman" panose="02020603050405020304" pitchFamily="18" charset="0"/>
                <a:cs typeface="Times New Roman" panose="02020603050405020304" pitchFamily="18" charset="0"/>
              </a:rPr>
              <a:t>завдань</a:t>
            </a:r>
            <a:r>
              <a:rPr lang="ru-RU" dirty="0">
                <a:latin typeface="inherit"/>
                <a:ea typeface="Times New Roman" panose="02020603050405020304" pitchFamily="18"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hlinkClick r:id="rId2"/>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654136"/>
            <a:ext cx="3141519" cy="3141519"/>
          </a:xfrm>
          <a:prstGeom prst="rect">
            <a:avLst/>
          </a:prstGeom>
          <a:effectLst>
            <a:softEdge rad="63500"/>
          </a:effectLst>
        </p:spPr>
      </p:pic>
      <p:pic>
        <p:nvPicPr>
          <p:cNvPr id="6" name="Рисунок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1519" y="2389908"/>
            <a:ext cx="2836718" cy="2836718"/>
          </a:xfrm>
          <a:prstGeom prst="rect">
            <a:avLst/>
          </a:prstGeom>
          <a:effectLst>
            <a:softEdge rad="63500"/>
          </a:effectLst>
        </p:spPr>
      </p:pic>
    </p:spTree>
    <p:extLst>
      <p:ext uri="{BB962C8B-B14F-4D97-AF65-F5344CB8AC3E}">
        <p14:creationId xmlns:p14="http://schemas.microsoft.com/office/powerpoint/2010/main" val="282142479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Бюджет</a:t>
            </a:r>
            <a:endParaRPr lang="en-US" dirty="0"/>
          </a:p>
        </p:txBody>
      </p:sp>
      <p:sp>
        <p:nvSpPr>
          <p:cNvPr id="4" name="Прямоугольник 3"/>
          <p:cNvSpPr/>
          <p:nvPr/>
        </p:nvSpPr>
        <p:spPr>
          <a:xfrm>
            <a:off x="5354782" y="2264254"/>
            <a:ext cx="6096000" cy="4439164"/>
          </a:xfrm>
          <a:prstGeom prst="rect">
            <a:avLst/>
          </a:prstGeom>
        </p:spPr>
        <p:txBody>
          <a:bodyPr>
            <a:spAutoFit/>
          </a:bodyPr>
          <a:lstStyle/>
          <a:p>
            <a:pPr algn="just">
              <a:lnSpc>
                <a:spcPct val="107000"/>
              </a:lnSpc>
              <a:spcAft>
                <a:spcPts val="0"/>
              </a:spcAft>
            </a:pP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Протягом 2024 року до </a:t>
            </a:r>
            <a:r>
              <a:rPr lang="uk-UA"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Чумаківського</a:t>
            </a: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сільського бюджету фактично надійшло власних доходів (без врахуванням трансфертів) на загальну суму </a:t>
            </a:r>
            <a:r>
              <a:rPr lang="uk-UA"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65279,4</a:t>
            </a: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тис. грн, з них до загального фонду бюджету – </a:t>
            </a:r>
            <a:r>
              <a:rPr lang="uk-UA"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64786,2</a:t>
            </a: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тис. гривень (104,91% до уточненого плану на звітний період), спеціального фонду – </a:t>
            </a:r>
            <a:r>
              <a:rPr lang="uk-UA"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493,2</a:t>
            </a: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тис. гривень.</a:t>
            </a:r>
            <a:r>
              <a:rPr lang="ru-RU"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Крім</a:t>
            </a:r>
            <a:r>
              <a:rPr lang="ru-RU"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того до </a:t>
            </a:r>
            <a:r>
              <a:rPr lang="ru-RU"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сільського</a:t>
            </a:r>
            <a:r>
              <a:rPr lang="ru-RU"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бюджету </a:t>
            </a:r>
            <a:r>
              <a:rPr lang="ru-RU"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надійшло</a:t>
            </a:r>
            <a:r>
              <a:rPr lang="ru-RU"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з державного бюджету:</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14602,1</a:t>
            </a:r>
            <a:r>
              <a:rPr lang="ru-RU"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тис. грн. </a:t>
            </a:r>
            <a:r>
              <a:rPr lang="ru-RU"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освітньої</a:t>
            </a:r>
            <a:r>
              <a:rPr lang="ru-RU"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субвенції</a:t>
            </a:r>
            <a:r>
              <a:rPr lang="ru-RU"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на </a:t>
            </a:r>
            <a:r>
              <a:rPr lang="ru-RU"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виплату</a:t>
            </a:r>
            <a:r>
              <a:rPr lang="ru-RU"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заробітної</a:t>
            </a:r>
            <a:r>
              <a:rPr lang="ru-RU"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плати </a:t>
            </a:r>
            <a:r>
              <a:rPr lang="ru-RU"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педагогічним</a:t>
            </a:r>
            <a:r>
              <a:rPr lang="ru-RU"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працівникам</a:t>
            </a:r>
            <a:r>
              <a:rPr lang="ru-RU"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закладів</a:t>
            </a:r>
            <a:r>
              <a:rPr lang="ru-RU"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освіти</a:t>
            </a:r>
            <a:r>
              <a:rPr lang="ru-RU"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сільської</a:t>
            </a:r>
            <a:r>
              <a:rPr lang="ru-RU"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ради;</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3917,7</a:t>
            </a:r>
            <a:r>
              <a:rPr lang="ru-RU"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ru-RU"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субвенція</a:t>
            </a:r>
            <a:r>
              <a:rPr lang="ru-RU"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на </a:t>
            </a:r>
            <a:r>
              <a:rPr lang="ru-RU"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виплату</a:t>
            </a:r>
            <a:r>
              <a:rPr lang="ru-RU"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грошової</a:t>
            </a:r>
            <a:r>
              <a:rPr lang="ru-RU"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компенсації</a:t>
            </a:r>
            <a:r>
              <a:rPr lang="ru-RU"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для </a:t>
            </a:r>
            <a:r>
              <a:rPr lang="ru-RU"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отримання</a:t>
            </a:r>
            <a:r>
              <a:rPr lang="ru-RU"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житла</a:t>
            </a:r>
            <a:r>
              <a:rPr lang="ru-RU"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для ВПО;</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94,2</a:t>
            </a:r>
            <a:r>
              <a:rPr lang="ru-RU"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ru-RU"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на </a:t>
            </a:r>
            <a:r>
              <a:rPr lang="ru-RU"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придбання</a:t>
            </a:r>
            <a:r>
              <a:rPr lang="ru-RU"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мультимедійного</a:t>
            </a:r>
            <a:r>
              <a:rPr lang="ru-RU"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обладнання</a:t>
            </a:r>
            <a:r>
              <a:rPr lang="ru-RU"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smtClean="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для </a:t>
            </a:r>
            <a:r>
              <a:rPr lang="ru-RU"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закладів</a:t>
            </a:r>
            <a:r>
              <a:rPr lang="ru-RU"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освіти</a:t>
            </a:r>
            <a:r>
              <a:rPr lang="ru-RU"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ru-RU"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сільської</a:t>
            </a:r>
            <a:r>
              <a:rPr lang="ru-RU"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ради.</a:t>
            </a:r>
            <a:endParaRPr lang="en-US" dirty="0"/>
          </a:p>
        </p:txBody>
      </p:sp>
      <p:graphicFrame>
        <p:nvGraphicFramePr>
          <p:cNvPr id="8" name="Схема 7"/>
          <p:cNvGraphicFramePr/>
          <p:nvPr>
            <p:extLst>
              <p:ext uri="{D42A27DB-BD31-4B8C-83A1-F6EECF244321}">
                <p14:modId xmlns:p14="http://schemas.microsoft.com/office/powerpoint/2010/main" val="2623033411"/>
              </p:ext>
            </p:extLst>
          </p:nvPr>
        </p:nvGraphicFramePr>
        <p:xfrm>
          <a:off x="-280556" y="2264253"/>
          <a:ext cx="5766956" cy="41053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0571630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6191" y="973668"/>
            <a:ext cx="10214263" cy="706964"/>
          </a:xfrm>
        </p:spPr>
        <p:txBody>
          <a:bodyPr/>
          <a:lstStyle/>
          <a:p>
            <a:r>
              <a:rPr lang="uk-UA" dirty="0">
                <a:solidFill>
                  <a:schemeClr val="bg1"/>
                </a:solidFill>
              </a:rPr>
              <a:t>Основними бюджетоутворюючими підприємствами на території громади є:</a:t>
            </a:r>
            <a:r>
              <a:rPr lang="en-US" dirty="0">
                <a:solidFill>
                  <a:schemeClr val="bg1"/>
                </a:solidFill>
              </a:rPr>
              <a:t/>
            </a:r>
            <a:br>
              <a:rPr lang="en-US" dirty="0">
                <a:solidFill>
                  <a:schemeClr val="bg1"/>
                </a:solidFill>
              </a:rPr>
            </a:br>
            <a:endParaRPr lang="en-US" dirty="0">
              <a:solidFill>
                <a:schemeClr val="bg1"/>
              </a:solidFill>
            </a:endParaRPr>
          </a:p>
        </p:txBody>
      </p:sp>
      <p:sp>
        <p:nvSpPr>
          <p:cNvPr id="4" name="Заголовок 1"/>
          <p:cNvSpPr txBox="1">
            <a:spLocks/>
          </p:cNvSpPr>
          <p:nvPr/>
        </p:nvSpPr>
        <p:spPr bwMode="gray">
          <a:xfrm>
            <a:off x="244761" y="258617"/>
            <a:ext cx="10543311" cy="1145310"/>
          </a:xfrm>
          <a:prstGeom prst="rect">
            <a:avLst/>
          </a:prstGeom>
        </p:spPr>
        <p:txBody>
          <a:bodyPr vert="horz" lIns="91440" tIns="45720" rIns="91440" bIns="45720" rtlCol="0" anchor="ctr">
            <a:noAutofit/>
          </a:bodyPr>
          <a:lstStyle>
            <a:lvl1pPr algn="l" defTabSz="457200" rtl="0" eaLnBrk="1" latinLnBrk="0" hangingPunct="1">
              <a:spcBef>
                <a:spcPct val="0"/>
              </a:spcBef>
              <a:buNone/>
              <a:defRPr sz="3600" b="0" i="0" kern="1200">
                <a:solidFill>
                  <a:schemeClr val="bg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endParaRPr lang="en-US" sz="3200" b="1" dirty="0">
              <a:solidFill>
                <a:schemeClr val="accent5">
                  <a:lumMod val="75000"/>
                </a:schemeClr>
              </a:solidFill>
            </a:endParaRPr>
          </a:p>
        </p:txBody>
      </p:sp>
      <p:graphicFrame>
        <p:nvGraphicFramePr>
          <p:cNvPr id="7" name="Схема 6"/>
          <p:cNvGraphicFramePr/>
          <p:nvPr>
            <p:extLst>
              <p:ext uri="{D42A27DB-BD31-4B8C-83A1-F6EECF244321}">
                <p14:modId xmlns:p14="http://schemas.microsoft.com/office/powerpoint/2010/main" val="977433050"/>
              </p:ext>
            </p:extLst>
          </p:nvPr>
        </p:nvGraphicFramePr>
        <p:xfrm>
          <a:off x="-274782" y="2395683"/>
          <a:ext cx="11974946" cy="389466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681234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Бюджет</a:t>
            </a:r>
            <a:endParaRPr lang="en-US" dirty="0"/>
          </a:p>
        </p:txBody>
      </p:sp>
      <p:sp>
        <p:nvSpPr>
          <p:cNvPr id="4" name="Прямоугольник 3"/>
          <p:cNvSpPr/>
          <p:nvPr/>
        </p:nvSpPr>
        <p:spPr>
          <a:xfrm>
            <a:off x="235704" y="2255881"/>
            <a:ext cx="4959752" cy="4552015"/>
          </a:xfrm>
          <a:prstGeom prst="rect">
            <a:avLst/>
          </a:prstGeom>
        </p:spPr>
        <p:txBody>
          <a:bodyPr wrap="square">
            <a:spAutoFit/>
          </a:bodyPr>
          <a:lstStyle/>
          <a:p>
            <a:pPr algn="just">
              <a:lnSpc>
                <a:spcPct val="115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За </a:t>
            </a:r>
            <a:r>
              <a:rPr lang="ru-RU" dirty="0" err="1">
                <a:latin typeface="Times New Roman" panose="02020603050405020304" pitchFamily="18" charset="0"/>
                <a:ea typeface="Calibri" panose="020F0502020204030204" pitchFamily="34" charset="0"/>
                <a:cs typeface="Times New Roman" panose="02020603050405020304" pitchFamily="18" charset="0"/>
              </a:rPr>
              <a:t>рахунок</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сільського</a:t>
            </a:r>
            <a:r>
              <a:rPr lang="ru-RU" dirty="0">
                <a:latin typeface="Times New Roman" panose="02020603050405020304" pitchFamily="18" charset="0"/>
                <a:ea typeface="Calibri" panose="020F0502020204030204" pitchFamily="34" charset="0"/>
                <a:cs typeface="Times New Roman" panose="02020603050405020304" pitchFamily="18" charset="0"/>
              </a:rPr>
              <a:t> бюджету </a:t>
            </a:r>
            <a:r>
              <a:rPr lang="ru-RU" dirty="0" err="1">
                <a:latin typeface="Times New Roman" panose="02020603050405020304" pitchFamily="18" charset="0"/>
                <a:ea typeface="Calibri" panose="020F0502020204030204" pitchFamily="34" charset="0"/>
                <a:cs typeface="Times New Roman" panose="02020603050405020304" pitchFamily="18" charset="0"/>
              </a:rPr>
              <a:t>утримуються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Чумаківський</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ліцей</a:t>
            </a:r>
            <a:r>
              <a:rPr lang="ru-RU" dirty="0">
                <a:latin typeface="Times New Roman" panose="02020603050405020304" pitchFamily="18" charset="0"/>
                <a:ea typeface="Calibri" panose="020F0502020204030204" pitchFamily="34" charset="0"/>
                <a:cs typeface="Times New Roman" panose="02020603050405020304" pitchFamily="18" charset="0"/>
              </a:rPr>
              <a:t> та  </a:t>
            </a:r>
            <a:r>
              <a:rPr lang="ru-RU" dirty="0" err="1">
                <a:latin typeface="Times New Roman" panose="02020603050405020304" pitchFamily="18" charset="0"/>
                <a:ea typeface="Calibri" panose="020F0502020204030204" pitchFamily="34" charset="0"/>
                <a:cs typeface="Times New Roman" panose="02020603050405020304" pitchFamily="18" charset="0"/>
              </a:rPr>
              <a:t>Зорянська</a:t>
            </a:r>
            <a:r>
              <a:rPr lang="ru-RU" dirty="0">
                <a:latin typeface="Times New Roman" panose="02020603050405020304" pitchFamily="18" charset="0"/>
                <a:ea typeface="Calibri" panose="020F0502020204030204" pitchFamily="34" charset="0"/>
                <a:cs typeface="Times New Roman" panose="02020603050405020304" pitchFamily="18" charset="0"/>
              </a:rPr>
              <a:t> і </a:t>
            </a:r>
            <a:r>
              <a:rPr lang="ru-RU" dirty="0" err="1">
                <a:latin typeface="Times New Roman" panose="02020603050405020304" pitchFamily="18" charset="0"/>
                <a:ea typeface="Calibri" panose="020F0502020204030204" pitchFamily="34" charset="0"/>
                <a:cs typeface="Times New Roman" panose="02020603050405020304" pitchFamily="18" charset="0"/>
              </a:rPr>
              <a:t>Приютська</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гімназія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дошкільні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заклади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освіти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Барвінок</a:t>
            </a:r>
            <a:r>
              <a:rPr lang="ru-RU" dirty="0">
                <a:latin typeface="Times New Roman" panose="02020603050405020304" pitchFamily="18" charset="0"/>
                <a:ea typeface="Calibri" panose="020F0502020204030204" pitchFamily="34" charset="0"/>
                <a:cs typeface="Times New Roman" panose="02020603050405020304" pitchFamily="18" charset="0"/>
              </a:rPr>
              <a:t>» та «Мальва», </a:t>
            </a:r>
            <a:r>
              <a:rPr lang="ru-RU" dirty="0" err="1">
                <a:latin typeface="Times New Roman" panose="02020603050405020304" pitchFamily="18" charset="0"/>
                <a:ea typeface="Calibri" panose="020F0502020204030204" pitchFamily="34" charset="0"/>
                <a:cs typeface="Times New Roman" panose="02020603050405020304" pitchFamily="18" charset="0"/>
              </a:rPr>
              <a:t>Приютський</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будинок</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культури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чотири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публічно</a:t>
            </a:r>
            <a:r>
              <a:rPr lang="ru-RU" dirty="0">
                <a:latin typeface="Times New Roman" panose="02020603050405020304" pitchFamily="18" charset="0"/>
                <a:ea typeface="Calibri" panose="020F0502020204030204" pitchFamily="34" charset="0"/>
                <a:cs typeface="Times New Roman" panose="02020603050405020304" pitchFamily="18" charset="0"/>
              </a:rPr>
              <a:t> - </a:t>
            </a:r>
            <a:r>
              <a:rPr lang="ru-RU" dirty="0" err="1">
                <a:latin typeface="Times New Roman" panose="02020603050405020304" pitchFamily="18" charset="0"/>
                <a:ea typeface="Calibri" panose="020F0502020204030204" pitchFamily="34" charset="0"/>
                <a:cs typeface="Times New Roman" panose="02020603050405020304" pitchFamily="18" charset="0"/>
              </a:rPr>
              <a:t>шкільні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бібліотеки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комунальний</a:t>
            </a:r>
            <a:r>
              <a:rPr lang="ru-RU" dirty="0">
                <a:latin typeface="Times New Roman" panose="02020603050405020304" pitchFamily="18" charset="0"/>
                <a:ea typeface="Calibri" panose="020F0502020204030204" pitchFamily="34" charset="0"/>
                <a:cs typeface="Times New Roman" panose="02020603050405020304" pitchFamily="18" charset="0"/>
              </a:rPr>
              <a:t> заклад з </a:t>
            </a:r>
            <a:r>
              <a:rPr lang="ru-RU" dirty="0" err="1">
                <a:latin typeface="Times New Roman" panose="02020603050405020304" pitchFamily="18" charset="0"/>
                <a:ea typeface="Calibri" panose="020F0502020204030204" pitchFamily="34" charset="0"/>
                <a:cs typeface="Times New Roman" panose="02020603050405020304" pitchFamily="18" charset="0"/>
              </a:rPr>
              <a:t>надання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соціальних</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послуг</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Турбота</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трудовий</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архів</a:t>
            </a:r>
            <a:r>
              <a:rPr lang="ru-RU" dirty="0">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Надається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фінансова</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допомога</a:t>
            </a:r>
            <a:r>
              <a:rPr lang="ru-RU" dirty="0">
                <a:latin typeface="Times New Roman" panose="02020603050405020304" pitchFamily="18" charset="0"/>
                <a:ea typeface="Calibri" panose="020F0502020204030204" pitchFamily="34" charset="0"/>
                <a:cs typeface="Times New Roman" panose="02020603050405020304" pitchFamily="18" charset="0"/>
              </a:rPr>
              <a:t> з </a:t>
            </a:r>
            <a:r>
              <a:rPr lang="ru-RU" dirty="0" err="1">
                <a:latin typeface="Times New Roman" panose="02020603050405020304" pitchFamily="18" charset="0"/>
                <a:ea typeface="Calibri" panose="020F0502020204030204" pitchFamily="34" charset="0"/>
                <a:cs typeface="Times New Roman" panose="02020603050405020304" pitchFamily="18" charset="0"/>
              </a:rPr>
              <a:t>сільського</a:t>
            </a:r>
            <a:r>
              <a:rPr lang="ru-RU" dirty="0">
                <a:latin typeface="Times New Roman" panose="02020603050405020304" pitchFamily="18" charset="0"/>
                <a:ea typeface="Calibri" panose="020F0502020204030204" pitchFamily="34" charset="0"/>
                <a:cs typeface="Times New Roman" panose="02020603050405020304" pitchFamily="18" charset="0"/>
              </a:rPr>
              <a:t> бюджету </a:t>
            </a:r>
            <a:r>
              <a:rPr lang="ru-RU" dirty="0" err="1">
                <a:latin typeface="Times New Roman" panose="02020603050405020304" pitchFamily="18" charset="0"/>
                <a:ea typeface="Calibri" panose="020F0502020204030204" pitchFamily="34" charset="0"/>
                <a:cs typeface="Times New Roman" panose="02020603050405020304" pitchFamily="18" charset="0"/>
              </a:rPr>
              <a:t>комунальному</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підприємству</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сільської</a:t>
            </a:r>
            <a:r>
              <a:rPr lang="ru-RU" dirty="0">
                <a:latin typeface="Times New Roman" panose="02020603050405020304" pitchFamily="18" charset="0"/>
                <a:ea typeface="Calibri" panose="020F0502020204030204" pitchFamily="34" charset="0"/>
                <a:cs typeface="Times New Roman" panose="02020603050405020304" pitchFamily="18" charset="0"/>
              </a:rPr>
              <a:t> ради – ЖКП «</a:t>
            </a:r>
            <a:r>
              <a:rPr lang="ru-RU" dirty="0" err="1">
                <a:latin typeface="Times New Roman" panose="02020603050405020304" pitchFamily="18" charset="0"/>
                <a:ea typeface="Calibri" panose="020F0502020204030204" pitchFamily="34" charset="0"/>
                <a:cs typeface="Times New Roman" panose="02020603050405020304" pitchFamily="18" charset="0"/>
              </a:rPr>
              <a:t>Комунальник</a:t>
            </a:r>
            <a:r>
              <a:rPr lang="ru-RU" dirty="0">
                <a:latin typeface="Times New Roman" panose="02020603050405020304" pitchFamily="18" charset="0"/>
                <a:ea typeface="Calibri" panose="020F0502020204030204" pitchFamily="34" charset="0"/>
                <a:cs typeface="Times New Roman" panose="02020603050405020304" pitchFamily="18" charset="0"/>
              </a:rPr>
              <a:t>», а </a:t>
            </a:r>
            <a:r>
              <a:rPr lang="ru-RU" dirty="0" err="1">
                <a:latin typeface="Times New Roman" panose="02020603050405020304" pitchFamily="18" charset="0"/>
                <a:ea typeface="Calibri" panose="020F0502020204030204" pitchFamily="34" charset="0"/>
                <a:cs typeface="Times New Roman" panose="02020603050405020304" pitchFamily="18" charset="0"/>
              </a:rPr>
              <a:t>також</a:t>
            </a:r>
            <a:r>
              <a:rPr lang="ru-RU" dirty="0">
                <a:latin typeface="Times New Roman" panose="02020603050405020304" pitchFamily="18" charset="0"/>
                <a:ea typeface="Calibri" panose="020F0502020204030204" pitchFamily="34" charset="0"/>
                <a:cs typeface="Times New Roman" panose="02020603050405020304" pitchFamily="18" charset="0"/>
              </a:rPr>
              <a:t> на </a:t>
            </a:r>
            <a:r>
              <a:rPr lang="ru-RU" dirty="0" err="1">
                <a:latin typeface="Times New Roman" panose="02020603050405020304" pitchFamily="18" charset="0"/>
                <a:ea typeface="Calibri" panose="020F0502020204030204" pitchFamily="34" charset="0"/>
                <a:cs typeface="Times New Roman" panose="02020603050405020304" pitchFamily="18" charset="0"/>
              </a:rPr>
              <a:t>утримання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медичних</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закладів</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розташованих</a:t>
            </a:r>
            <a:r>
              <a:rPr lang="ru-RU" dirty="0">
                <a:latin typeface="Times New Roman" panose="02020603050405020304" pitchFamily="18" charset="0"/>
                <a:ea typeface="Calibri" panose="020F0502020204030204" pitchFamily="34" charset="0"/>
                <a:cs typeface="Times New Roman" panose="02020603050405020304" pitchFamily="18" charset="0"/>
              </a:rPr>
              <a:t> на </a:t>
            </a:r>
            <a:r>
              <a:rPr lang="ru-RU" dirty="0" err="1">
                <a:latin typeface="Times New Roman" panose="02020603050405020304" pitchFamily="18" charset="0"/>
                <a:ea typeface="Calibri" panose="020F0502020204030204" pitchFamily="34" charset="0"/>
                <a:cs typeface="Times New Roman" panose="02020603050405020304" pitchFamily="18" charset="0"/>
              </a:rPr>
              <a:t>території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сільської</a:t>
            </a:r>
            <a:r>
              <a:rPr lang="ru-RU" dirty="0">
                <a:latin typeface="Times New Roman" panose="02020603050405020304" pitchFamily="18" charset="0"/>
                <a:ea typeface="Calibri" panose="020F0502020204030204" pitchFamily="34" charset="0"/>
                <a:cs typeface="Times New Roman" panose="02020603050405020304" pitchFamily="18" charset="0"/>
              </a:rPr>
              <a:t> ради ( </a:t>
            </a:r>
            <a:r>
              <a:rPr lang="ru-RU" dirty="0" err="1">
                <a:latin typeface="Times New Roman" panose="02020603050405020304" pitchFamily="18" charset="0"/>
                <a:ea typeface="Calibri" panose="020F0502020204030204" pitchFamily="34" charset="0"/>
                <a:cs typeface="Times New Roman" panose="02020603050405020304" pitchFamily="18" charset="0"/>
              </a:rPr>
              <a:t>Чумаківська</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амбулаторія</a:t>
            </a:r>
            <a:r>
              <a:rPr lang="ru-RU" dirty="0">
                <a:latin typeface="Times New Roman" panose="02020603050405020304" pitchFamily="18" charset="0"/>
                <a:ea typeface="Calibri" panose="020F0502020204030204" pitchFamily="34" charset="0"/>
                <a:cs typeface="Times New Roman" panose="02020603050405020304" pitchFamily="18" charset="0"/>
              </a:rPr>
              <a:t> та </a:t>
            </a:r>
            <a:r>
              <a:rPr lang="ru-RU" dirty="0" err="1">
                <a:latin typeface="Times New Roman" panose="02020603050405020304" pitchFamily="18" charset="0"/>
                <a:ea typeface="Calibri" panose="020F0502020204030204" pitchFamily="34" charset="0"/>
                <a:cs typeface="Times New Roman" panose="02020603050405020304" pitchFamily="18" charset="0"/>
              </a:rPr>
              <a:t>фельдшерські</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пункти</a:t>
            </a:r>
            <a:r>
              <a:rPr lang="ru-RU" dirty="0">
                <a:latin typeface="Times New Roman" panose="02020603050405020304" pitchFamily="18" charset="0"/>
                <a:ea typeface="Calibri" panose="020F0502020204030204" pitchFamily="34" charset="0"/>
                <a:cs typeface="Times New Roman" panose="02020603050405020304" pitchFamily="18" charset="0"/>
              </a:rPr>
              <a:t> в селах Зоря, Приют, </a:t>
            </a:r>
            <a:r>
              <a:rPr lang="ru-RU" dirty="0" err="1">
                <a:latin typeface="Times New Roman" panose="02020603050405020304" pitchFamily="18" charset="0"/>
                <a:ea typeface="Calibri" panose="020F0502020204030204" pitchFamily="34" charset="0"/>
                <a:cs typeface="Times New Roman" panose="02020603050405020304" pitchFamily="18" charset="0"/>
              </a:rPr>
              <a:t>Тарасо</a:t>
            </a:r>
            <a:r>
              <a:rPr lang="ru-RU" dirty="0">
                <a:latin typeface="Times New Roman" panose="02020603050405020304" pitchFamily="18" charset="0"/>
                <a:ea typeface="Calibri" panose="020F0502020204030204" pitchFamily="34" charset="0"/>
                <a:cs typeface="Times New Roman" panose="02020603050405020304" pitchFamily="18" charset="0"/>
              </a:rPr>
              <a:t> – </a:t>
            </a:r>
            <a:r>
              <a:rPr lang="ru-RU" dirty="0" err="1">
                <a:latin typeface="Times New Roman" panose="02020603050405020304" pitchFamily="18" charset="0"/>
                <a:ea typeface="Calibri" panose="020F0502020204030204" pitchFamily="34" charset="0"/>
                <a:cs typeface="Times New Roman" panose="02020603050405020304" pitchFamily="18" charset="0"/>
              </a:rPr>
              <a:t>Шевченківка</a:t>
            </a:r>
            <a:r>
              <a:rPr lang="ru-RU"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2" descr="Нет описания фото."/>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83687" y="1680632"/>
            <a:ext cx="1866822" cy="3318795"/>
          </a:xfrm>
          <a:prstGeom prst="roundRect">
            <a:avLst>
              <a:gd name="adj" fmla="val 4167"/>
            </a:avLst>
          </a:prstGeom>
          <a:solidFill>
            <a:srgbClr val="FFFFFF"/>
          </a:solidFill>
          <a:ln w="76200" cap="sq">
            <a:noFill/>
            <a:miter lim="800000"/>
          </a:ln>
          <a:effectLst>
            <a:reflection blurRad="12700" stA="33000" endPos="28000" dist="5000" dir="5400000" sy="-100000" algn="bl" rotWithShape="0"/>
            <a:softEdge rad="63500"/>
          </a:effectLst>
        </p:spPr>
      </p:pic>
      <p:pic>
        <p:nvPicPr>
          <p:cNvPr id="6" name="Рисунок 5"/>
          <p:cNvPicPr>
            <a:picLocks noChangeAspect="1"/>
          </p:cNvPicPr>
          <p:nvPr/>
        </p:nvPicPr>
        <p:blipFill>
          <a:blip r:embed="rId3"/>
          <a:stretch>
            <a:fillRect/>
          </a:stretch>
        </p:blipFill>
        <p:spPr>
          <a:xfrm>
            <a:off x="8818447" y="4467754"/>
            <a:ext cx="3079042" cy="2064664"/>
          </a:xfrm>
          <a:prstGeom prst="roundRect">
            <a:avLst>
              <a:gd name="adj" fmla="val 4167"/>
            </a:avLst>
          </a:prstGeom>
          <a:solidFill>
            <a:srgbClr val="FFFFFF"/>
          </a:solidFill>
          <a:ln w="76200" cap="sq">
            <a:noFill/>
            <a:miter lim="800000"/>
          </a:ln>
          <a:effectLst>
            <a:reflection blurRad="12700" stA="33000" endPos="28000" dist="5000" dir="5400000" sy="-100000" algn="bl" rotWithShape="0"/>
            <a:softEdge rad="63500"/>
          </a:effectLst>
        </p:spPr>
      </p:pic>
      <p:pic>
        <p:nvPicPr>
          <p:cNvPr id="7" name="Picture 4" descr="Нет описания фото."/>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35660" y="4728781"/>
            <a:ext cx="3209435" cy="1803637"/>
          </a:xfrm>
          <a:prstGeom prst="roundRect">
            <a:avLst>
              <a:gd name="adj" fmla="val 4167"/>
            </a:avLst>
          </a:prstGeom>
          <a:solidFill>
            <a:srgbClr val="FFFFFF"/>
          </a:solidFill>
          <a:ln w="76200" cap="sq">
            <a:noFill/>
            <a:miter lim="800000"/>
          </a:ln>
          <a:effectLst>
            <a:reflection blurRad="12700" stA="33000" endPos="28000" dist="5000" dir="5400000" sy="-100000" algn="bl" rotWithShape="0"/>
            <a:softEdge rad="63500"/>
          </a:effectLst>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64216" y="2255881"/>
            <a:ext cx="3673189" cy="2754891"/>
          </a:xfrm>
          <a:prstGeom prst="round2DiagRect">
            <a:avLst>
              <a:gd name="adj1" fmla="val 16667"/>
              <a:gd name="adj2" fmla="val 19256"/>
            </a:avLst>
          </a:prstGeom>
          <a:ln w="88900" cap="sq">
            <a:noFill/>
            <a:miter lim="800000"/>
          </a:ln>
          <a:effectLst>
            <a:outerShdw blurRad="254000" algn="tl" rotWithShape="0">
              <a:srgbClr val="000000">
                <a:alpha val="43000"/>
              </a:srgbClr>
            </a:outerShdw>
            <a:softEdge rad="63500"/>
          </a:effectLst>
        </p:spPr>
      </p:pic>
    </p:spTree>
    <p:extLst>
      <p:ext uri="{BB962C8B-B14F-4D97-AF65-F5344CB8AC3E}">
        <p14:creationId xmlns:p14="http://schemas.microsoft.com/office/powerpoint/2010/main" val="650490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Бюджет</a:t>
            </a:r>
            <a:endParaRPr lang="en-US" dirty="0"/>
          </a:p>
        </p:txBody>
      </p:sp>
      <p:sp>
        <p:nvSpPr>
          <p:cNvPr id="4" name="Прямоугольник 3"/>
          <p:cNvSpPr/>
          <p:nvPr/>
        </p:nvSpPr>
        <p:spPr>
          <a:xfrm>
            <a:off x="6619009" y="2305985"/>
            <a:ext cx="5011882" cy="4552015"/>
          </a:xfrm>
          <a:prstGeom prst="rect">
            <a:avLst/>
          </a:prstGeom>
        </p:spPr>
        <p:txBody>
          <a:bodyPr wrap="square">
            <a:spAutoFit/>
          </a:bodyPr>
          <a:lstStyle/>
          <a:p>
            <a:pPr algn="just">
              <a:lnSpc>
                <a:spcPct val="115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На </a:t>
            </a:r>
            <a:r>
              <a:rPr lang="ru-RU" dirty="0" err="1">
                <a:latin typeface="Times New Roman" panose="02020603050405020304" pitchFamily="18" charset="0"/>
                <a:ea typeface="Calibri" panose="020F0502020204030204" pitchFamily="34" charset="0"/>
                <a:cs typeface="Times New Roman" panose="02020603050405020304" pitchFamily="18" charset="0"/>
              </a:rPr>
              <a:t>утримання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закладів</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освіти</a:t>
            </a:r>
            <a:r>
              <a:rPr lang="ru-RU" dirty="0">
                <a:latin typeface="Times New Roman" panose="02020603050405020304" pitchFamily="18" charset="0"/>
                <a:ea typeface="Calibri" panose="020F0502020204030204" pitchFamily="34" charset="0"/>
                <a:cs typeface="Times New Roman" panose="02020603050405020304" pitchFamily="18" charset="0"/>
              </a:rPr>
              <a:t> з </a:t>
            </a:r>
            <a:r>
              <a:rPr lang="ru-RU" dirty="0" err="1">
                <a:latin typeface="Times New Roman" panose="02020603050405020304" pitchFamily="18" charset="0"/>
                <a:ea typeface="Calibri" panose="020F0502020204030204" pitchFamily="34" charset="0"/>
                <a:cs typeface="Times New Roman" panose="02020603050405020304" pitchFamily="18" charset="0"/>
              </a:rPr>
              <a:t>сільського</a:t>
            </a:r>
            <a:r>
              <a:rPr lang="ru-RU" dirty="0">
                <a:latin typeface="Times New Roman" panose="02020603050405020304" pitchFamily="18" charset="0"/>
                <a:ea typeface="Calibri" panose="020F0502020204030204" pitchFamily="34" charset="0"/>
                <a:cs typeface="Times New Roman" panose="02020603050405020304" pitchFamily="18" charset="0"/>
              </a:rPr>
              <a:t> бюджету </a:t>
            </a:r>
            <a:r>
              <a:rPr lang="ru-RU" dirty="0" err="1">
                <a:latin typeface="Times New Roman" panose="02020603050405020304" pitchFamily="18" charset="0"/>
                <a:ea typeface="Calibri" panose="020F0502020204030204" pitchFamily="34" charset="0"/>
                <a:cs typeface="Times New Roman" panose="02020603050405020304" pitchFamily="18" charset="0"/>
              </a:rPr>
              <a:t>використано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36156,7</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тис.грн</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що</a:t>
            </a:r>
            <a:r>
              <a:rPr lang="ru-RU" dirty="0">
                <a:latin typeface="Times New Roman" panose="02020603050405020304" pitchFamily="18" charset="0"/>
                <a:ea typeface="Calibri" panose="020F0502020204030204" pitchFamily="34" charset="0"/>
                <a:cs typeface="Times New Roman" panose="02020603050405020304" pitchFamily="18" charset="0"/>
              </a:rPr>
              <a:t> становить 41,1 % </a:t>
            </a:r>
            <a:r>
              <a:rPr lang="ru-RU" dirty="0" err="1">
                <a:latin typeface="Times New Roman" panose="02020603050405020304" pitchFamily="18" charset="0"/>
                <a:ea typeface="Calibri" panose="020F0502020204030204" pitchFamily="34" charset="0"/>
                <a:cs typeface="Times New Roman" panose="02020603050405020304" pitchFamily="18" charset="0"/>
              </a:rPr>
              <a:t>від</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загальної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суми</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видатків</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сільського</a:t>
            </a:r>
            <a:r>
              <a:rPr lang="ru-RU" dirty="0">
                <a:latin typeface="Times New Roman" panose="02020603050405020304" pitchFamily="18" charset="0"/>
                <a:ea typeface="Calibri" panose="020F0502020204030204" pitchFamily="34" charset="0"/>
                <a:cs typeface="Times New Roman" panose="02020603050405020304" pitchFamily="18" charset="0"/>
              </a:rPr>
              <a:t> бюджету в 2024 </a:t>
            </a:r>
            <a:r>
              <a:rPr lang="ru-RU" dirty="0" err="1">
                <a:latin typeface="Times New Roman" panose="02020603050405020304" pitchFamily="18" charset="0"/>
                <a:ea typeface="Calibri" panose="020F0502020204030204" pitchFamily="34" charset="0"/>
                <a:cs typeface="Times New Roman" panose="02020603050405020304" pitchFamily="18" charset="0"/>
              </a:rPr>
              <a:t>році</a:t>
            </a:r>
            <a:r>
              <a:rPr lang="ru-RU" dirty="0">
                <a:latin typeface="Times New Roman" panose="02020603050405020304" pitchFamily="18" charset="0"/>
                <a:ea typeface="Calibri" panose="020F0502020204030204" pitchFamily="34" charset="0"/>
                <a:cs typeface="Times New Roman" panose="02020603050405020304" pitchFamily="18" charset="0"/>
              </a:rPr>
              <a:t>, в тому </a:t>
            </a:r>
            <a:r>
              <a:rPr lang="ru-RU" dirty="0" err="1">
                <a:latin typeface="Times New Roman" panose="02020603050405020304" pitchFamily="18" charset="0"/>
                <a:ea typeface="Calibri" panose="020F0502020204030204" pitchFamily="34" charset="0"/>
                <a:cs typeface="Times New Roman" panose="02020603050405020304" pitchFamily="18" charset="0"/>
              </a:rPr>
              <a:t>числі</a:t>
            </a:r>
            <a:r>
              <a:rPr lang="ru-RU"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  на </a:t>
            </a:r>
            <a:r>
              <a:rPr lang="ru-RU" dirty="0" err="1">
                <a:latin typeface="Times New Roman" panose="02020603050405020304" pitchFamily="18" charset="0"/>
                <a:ea typeface="Calibri" panose="020F0502020204030204" pitchFamily="34" charset="0"/>
                <a:cs typeface="Times New Roman" panose="02020603050405020304" pitchFamily="18" charset="0"/>
              </a:rPr>
              <a:t>заробітну</a:t>
            </a:r>
            <a:r>
              <a:rPr lang="ru-RU" dirty="0">
                <a:latin typeface="Times New Roman" panose="02020603050405020304" pitchFamily="18" charset="0"/>
                <a:ea typeface="Calibri" panose="020F0502020204030204" pitchFamily="34" charset="0"/>
                <a:cs typeface="Times New Roman" panose="02020603050405020304" pitchFamily="18" charset="0"/>
              </a:rPr>
              <a:t> плату з </a:t>
            </a:r>
            <a:r>
              <a:rPr lang="ru-RU" dirty="0" err="1">
                <a:latin typeface="Times New Roman" panose="02020603050405020304" pitchFamily="18" charset="0"/>
                <a:ea typeface="Calibri" panose="020F0502020204030204" pitchFamily="34" charset="0"/>
                <a:cs typeface="Times New Roman" panose="02020603050405020304" pitchFamily="18" charset="0"/>
              </a:rPr>
              <a:t>нарахуванням</a:t>
            </a:r>
            <a:r>
              <a:rPr lang="ru-RU" dirty="0">
                <a:latin typeface="Times New Roman" panose="02020603050405020304" pitchFamily="18" charset="0"/>
                <a:ea typeface="Calibri" panose="020F0502020204030204" pitchFamily="34" charset="0"/>
                <a:cs typeface="Times New Roman" panose="02020603050405020304" pitchFamily="18" charset="0"/>
              </a:rPr>
              <a:t> – </a:t>
            </a:r>
            <a:r>
              <a:rPr lang="ru-RU"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21488,0</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тис.грн</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енергоносії</a:t>
            </a:r>
            <a:r>
              <a:rPr lang="ru-RU" dirty="0">
                <a:latin typeface="Times New Roman" panose="02020603050405020304" pitchFamily="18" charset="0"/>
                <a:ea typeface="Calibri" panose="020F0502020204030204" pitchFamily="34" charset="0"/>
                <a:cs typeface="Times New Roman" panose="02020603050405020304" pitchFamily="18" charset="0"/>
              </a:rPr>
              <a:t> – </a:t>
            </a:r>
            <a:r>
              <a:rPr lang="ru-RU"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2126.6</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тис.грн</a:t>
            </a:r>
            <a:r>
              <a:rPr lang="ru-RU"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придбання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мультимедійного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обладнання</a:t>
            </a:r>
            <a:r>
              <a:rPr lang="ru-RU" dirty="0">
                <a:latin typeface="Times New Roman" panose="02020603050405020304" pitchFamily="18" charset="0"/>
                <a:ea typeface="Calibri" panose="020F0502020204030204" pitchFamily="34" charset="0"/>
                <a:cs typeface="Times New Roman" panose="02020603050405020304" pitchFamily="18" charset="0"/>
              </a:rPr>
              <a:t> на суму </a:t>
            </a:r>
            <a:r>
              <a:rPr lang="ru-RU"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117,8</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тис.грн</a:t>
            </a:r>
            <a:r>
              <a:rPr lang="ru-RU"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 на </a:t>
            </a:r>
            <a:r>
              <a:rPr lang="ru-RU" dirty="0" err="1">
                <a:latin typeface="Times New Roman" panose="02020603050405020304" pitchFamily="18" charset="0"/>
                <a:ea typeface="Calibri" panose="020F0502020204030204" pitchFamily="34" charset="0"/>
                <a:cs typeface="Times New Roman" panose="02020603050405020304" pitchFamily="18" charset="0"/>
              </a:rPr>
              <a:t>облаштування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кабінету</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хімії</a:t>
            </a:r>
            <a:r>
              <a:rPr lang="ru-RU" dirty="0">
                <a:latin typeface="Times New Roman" panose="02020603050405020304" pitchFamily="18" charset="0"/>
                <a:ea typeface="Calibri" panose="020F0502020204030204" pitchFamily="34" charset="0"/>
                <a:cs typeface="Times New Roman" panose="02020603050405020304" pitchFamily="18" charset="0"/>
              </a:rPr>
              <a:t> та </a:t>
            </a:r>
            <a:r>
              <a:rPr lang="ru-RU" dirty="0" err="1">
                <a:latin typeface="Times New Roman" panose="02020603050405020304" pitchFamily="18" charset="0"/>
                <a:ea typeface="Calibri" panose="020F0502020204030204" pitchFamily="34" charset="0"/>
                <a:cs typeface="Times New Roman" panose="02020603050405020304" pitchFamily="18" charset="0"/>
              </a:rPr>
              <a:t>кабінету</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фізики</a:t>
            </a:r>
            <a:r>
              <a:rPr lang="ru-RU" dirty="0">
                <a:latin typeface="Times New Roman" panose="02020603050405020304" pitchFamily="18" charset="0"/>
                <a:ea typeface="Calibri" panose="020F0502020204030204" pitchFamily="34" charset="0"/>
                <a:cs typeface="Times New Roman" panose="02020603050405020304" pitchFamily="18" charset="0"/>
              </a:rPr>
              <a:t> в </a:t>
            </a:r>
            <a:r>
              <a:rPr lang="ru-RU" dirty="0" err="1">
                <a:latin typeface="Times New Roman" panose="02020603050405020304" pitchFamily="18" charset="0"/>
                <a:ea typeface="Calibri" panose="020F0502020204030204" pitchFamily="34" charset="0"/>
                <a:cs typeface="Times New Roman" panose="02020603050405020304" pitchFamily="18" charset="0"/>
              </a:rPr>
              <a:t>Чумаківському</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ліцеї</a:t>
            </a:r>
            <a:r>
              <a:rPr lang="ru-RU" dirty="0">
                <a:latin typeface="Times New Roman" panose="02020603050405020304" pitchFamily="18" charset="0"/>
                <a:ea typeface="Calibri" panose="020F0502020204030204" pitchFamily="34" charset="0"/>
                <a:cs typeface="Times New Roman" panose="02020603050405020304" pitchFamily="18" charset="0"/>
              </a:rPr>
              <a:t> на суму </a:t>
            </a:r>
            <a:r>
              <a:rPr lang="ru-RU"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341,46</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тис.грн</a:t>
            </a:r>
            <a:r>
              <a:rPr lang="ru-RU"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придбання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комп'ютерної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техніки</a:t>
            </a:r>
            <a:r>
              <a:rPr lang="ru-RU" dirty="0">
                <a:latin typeface="Times New Roman" panose="02020603050405020304" pitchFamily="18" charset="0"/>
                <a:ea typeface="Calibri" panose="020F0502020204030204" pitchFamily="34" charset="0"/>
                <a:cs typeface="Times New Roman" panose="02020603050405020304" pitchFamily="18" charset="0"/>
              </a:rPr>
              <a:t> для </a:t>
            </a:r>
            <a:r>
              <a:rPr lang="ru-RU" dirty="0" err="1">
                <a:latin typeface="Times New Roman" panose="02020603050405020304" pitchFamily="18" charset="0"/>
                <a:ea typeface="Calibri" panose="020F0502020204030204" pitchFamily="34" charset="0"/>
                <a:cs typeface="Times New Roman" panose="02020603050405020304" pitchFamily="18" charset="0"/>
              </a:rPr>
              <a:t>централізованої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бухгалтерії</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відділу</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освіти</a:t>
            </a:r>
            <a:r>
              <a:rPr lang="ru-RU" dirty="0">
                <a:latin typeface="Times New Roman" panose="02020603050405020304" pitchFamily="18" charset="0"/>
                <a:ea typeface="Calibri" panose="020F0502020204030204" pitchFamily="34" charset="0"/>
                <a:cs typeface="Times New Roman" panose="02020603050405020304" pitchFamily="18" charset="0"/>
              </a:rPr>
              <a:t> – </a:t>
            </a:r>
            <a:r>
              <a:rPr lang="ru-RU"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50,0</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тис.грн</a:t>
            </a:r>
            <a:r>
              <a:rPr lang="ru-RU"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Схема 4"/>
          <p:cNvGraphicFramePr/>
          <p:nvPr>
            <p:extLst>
              <p:ext uri="{D42A27DB-BD31-4B8C-83A1-F6EECF244321}">
                <p14:modId xmlns:p14="http://schemas.microsoft.com/office/powerpoint/2010/main" val="352305404"/>
              </p:ext>
            </p:extLst>
          </p:nvPr>
        </p:nvGraphicFramePr>
        <p:xfrm>
          <a:off x="72737" y="973668"/>
          <a:ext cx="6411190" cy="55765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195851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Загальна інформація</a:t>
            </a:r>
            <a:endParaRPr lang="en-US" dirty="0"/>
          </a:p>
        </p:txBody>
      </p:sp>
      <p:graphicFrame>
        <p:nvGraphicFramePr>
          <p:cNvPr id="4" name="Схема 3"/>
          <p:cNvGraphicFramePr/>
          <p:nvPr>
            <p:extLst>
              <p:ext uri="{D42A27DB-BD31-4B8C-83A1-F6EECF244321}">
                <p14:modId xmlns:p14="http://schemas.microsoft.com/office/powerpoint/2010/main" val="2333560021"/>
              </p:ext>
            </p:extLst>
          </p:nvPr>
        </p:nvGraphicFramePr>
        <p:xfrm>
          <a:off x="-383002" y="2371349"/>
          <a:ext cx="5918662" cy="38806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Объект 2"/>
          <p:cNvSpPr txBox="1">
            <a:spLocks/>
          </p:cNvSpPr>
          <p:nvPr/>
        </p:nvSpPr>
        <p:spPr>
          <a:xfrm>
            <a:off x="5089290" y="2617729"/>
            <a:ext cx="6828390" cy="4651838"/>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b="0" i="0" kern="1200">
                <a:solidFill>
                  <a:schemeClr val="tx1">
                    <a:lumMod val="75000"/>
                    <a:lumOff val="25000"/>
                  </a:schemeClr>
                </a:solidFill>
                <a:latin typeface="+mn-lt"/>
                <a:ea typeface="+mn-ea"/>
                <a:cs typeface="+mn-cs"/>
              </a:defRPr>
            </a:lvl9pPr>
          </a:lstStyle>
          <a:p>
            <a:pPr marL="0" indent="0" algn="just">
              <a:buNone/>
            </a:pPr>
            <a:r>
              <a:rPr lang="uk-UA" sz="1700" dirty="0">
                <a:solidFill>
                  <a:schemeClr val="tx1"/>
                </a:solidFill>
              </a:rPr>
              <a:t>Важливою складовою   роботи сільської ради є діяльність постійних комісій сільської ради, які згідно ст. 47 Закону України «Про місцеве самоврядування в Україні» є органами  ради, створеними для вивчення, попереднього розгляду  і підготовки питань, які належать до її відання, здійснення контролю за виконанням рішень ради. Після розгляду питань на засіданнях постійних комісій Чумаківської сільської ради, вони виносяться на розгляд погоджувальної  ради. </a:t>
            </a:r>
            <a:r>
              <a:rPr lang="ru-RU" sz="1700" dirty="0" err="1">
                <a:solidFill>
                  <a:schemeClr val="tx1"/>
                </a:solidFill>
              </a:rPr>
              <a:t>Саме</a:t>
            </a:r>
            <a:r>
              <a:rPr lang="ru-RU" sz="1700" dirty="0">
                <a:solidFill>
                  <a:schemeClr val="tx1"/>
                </a:solidFill>
              </a:rPr>
              <a:t> там </a:t>
            </a:r>
            <a:r>
              <a:rPr lang="ru-RU" sz="1700" dirty="0" err="1">
                <a:solidFill>
                  <a:schemeClr val="tx1"/>
                </a:solidFill>
              </a:rPr>
              <a:t>опрацьовуються</a:t>
            </a:r>
            <a:r>
              <a:rPr lang="ru-RU" sz="1700" dirty="0">
                <a:solidFill>
                  <a:schemeClr val="tx1"/>
                </a:solidFill>
              </a:rPr>
              <a:t> </a:t>
            </a:r>
            <a:r>
              <a:rPr lang="ru-RU" sz="1700" dirty="0" err="1">
                <a:solidFill>
                  <a:schemeClr val="tx1"/>
                </a:solidFill>
              </a:rPr>
              <a:t>проекти</a:t>
            </a:r>
            <a:r>
              <a:rPr lang="ru-RU" sz="1700" dirty="0">
                <a:solidFill>
                  <a:schemeClr val="tx1"/>
                </a:solidFill>
              </a:rPr>
              <a:t> </a:t>
            </a:r>
            <a:r>
              <a:rPr lang="ru-RU" sz="1700" dirty="0" err="1">
                <a:solidFill>
                  <a:schemeClr val="tx1"/>
                </a:solidFill>
              </a:rPr>
              <a:t>рішень</a:t>
            </a:r>
            <a:r>
              <a:rPr lang="ru-RU" sz="1700" dirty="0">
                <a:solidFill>
                  <a:schemeClr val="tx1"/>
                </a:solidFill>
              </a:rPr>
              <a:t> і </a:t>
            </a:r>
            <a:r>
              <a:rPr lang="ru-RU" sz="1700" dirty="0" err="1">
                <a:solidFill>
                  <a:schemeClr val="tx1"/>
                </a:solidFill>
              </a:rPr>
              <a:t>програм</a:t>
            </a:r>
            <a:r>
              <a:rPr lang="ru-RU" sz="1700" dirty="0">
                <a:solidFill>
                  <a:schemeClr val="tx1"/>
                </a:solidFill>
              </a:rPr>
              <a:t>, </a:t>
            </a:r>
            <a:r>
              <a:rPr lang="ru-RU" sz="1700" dirty="0" err="1">
                <a:solidFill>
                  <a:schemeClr val="tx1"/>
                </a:solidFill>
              </a:rPr>
              <a:t>готуються</a:t>
            </a:r>
            <a:r>
              <a:rPr lang="ru-RU" sz="1700" dirty="0">
                <a:solidFill>
                  <a:schemeClr val="tx1"/>
                </a:solidFill>
              </a:rPr>
              <a:t> </a:t>
            </a:r>
            <a:r>
              <a:rPr lang="ru-RU" sz="1700" dirty="0" err="1">
                <a:solidFill>
                  <a:schemeClr val="tx1"/>
                </a:solidFill>
              </a:rPr>
              <a:t>відповідні</a:t>
            </a:r>
            <a:r>
              <a:rPr lang="ru-RU" sz="1700" dirty="0">
                <a:solidFill>
                  <a:schemeClr val="tx1"/>
                </a:solidFill>
              </a:rPr>
              <a:t> </a:t>
            </a:r>
            <a:r>
              <a:rPr lang="ru-RU" sz="1700" dirty="0" err="1">
                <a:solidFill>
                  <a:schemeClr val="tx1"/>
                </a:solidFill>
              </a:rPr>
              <a:t>висновки</a:t>
            </a:r>
            <a:r>
              <a:rPr lang="ru-RU" sz="1700" dirty="0">
                <a:solidFill>
                  <a:schemeClr val="tx1"/>
                </a:solidFill>
              </a:rPr>
              <a:t>, </a:t>
            </a:r>
            <a:r>
              <a:rPr lang="ru-RU" sz="1700" dirty="0" err="1">
                <a:solidFill>
                  <a:schemeClr val="tx1"/>
                </a:solidFill>
              </a:rPr>
              <a:t>рекомендації</a:t>
            </a:r>
            <a:r>
              <a:rPr lang="ru-RU" sz="1700" dirty="0">
                <a:solidFill>
                  <a:schemeClr val="tx1"/>
                </a:solidFill>
              </a:rPr>
              <a:t> з </a:t>
            </a:r>
            <a:r>
              <a:rPr lang="ru-RU" sz="1700" dirty="0" err="1">
                <a:solidFill>
                  <a:schemeClr val="tx1"/>
                </a:solidFill>
              </a:rPr>
              <a:t>усіх</a:t>
            </a:r>
            <a:r>
              <a:rPr lang="ru-RU" sz="1700" dirty="0">
                <a:solidFill>
                  <a:schemeClr val="tx1"/>
                </a:solidFill>
              </a:rPr>
              <a:t> </a:t>
            </a:r>
            <a:r>
              <a:rPr lang="ru-RU" sz="1700" dirty="0" err="1">
                <a:solidFill>
                  <a:schemeClr val="tx1"/>
                </a:solidFill>
              </a:rPr>
              <a:t>питань</a:t>
            </a:r>
            <a:r>
              <a:rPr lang="ru-RU" sz="1700" dirty="0">
                <a:solidFill>
                  <a:schemeClr val="tx1"/>
                </a:solidFill>
              </a:rPr>
              <a:t>, </a:t>
            </a:r>
            <a:r>
              <a:rPr lang="ru-RU" sz="1700" dirty="0" err="1">
                <a:solidFill>
                  <a:schemeClr val="tx1"/>
                </a:solidFill>
              </a:rPr>
              <a:t>які</a:t>
            </a:r>
            <a:r>
              <a:rPr lang="ru-RU" sz="1700" dirty="0">
                <a:solidFill>
                  <a:schemeClr val="tx1"/>
                </a:solidFill>
              </a:rPr>
              <a:t> </a:t>
            </a:r>
            <a:r>
              <a:rPr lang="ru-RU" sz="1700" dirty="0" err="1">
                <a:solidFill>
                  <a:schemeClr val="tx1"/>
                </a:solidFill>
              </a:rPr>
              <a:t>потім</a:t>
            </a:r>
            <a:r>
              <a:rPr lang="ru-RU" sz="1700" dirty="0">
                <a:solidFill>
                  <a:schemeClr val="tx1"/>
                </a:solidFill>
              </a:rPr>
              <a:t> </a:t>
            </a:r>
            <a:r>
              <a:rPr lang="ru-RU" sz="1700" dirty="0" err="1">
                <a:solidFill>
                  <a:schemeClr val="tx1"/>
                </a:solidFill>
              </a:rPr>
              <a:t>виносяться</a:t>
            </a:r>
            <a:r>
              <a:rPr lang="ru-RU" sz="1700" dirty="0">
                <a:solidFill>
                  <a:schemeClr val="tx1"/>
                </a:solidFill>
              </a:rPr>
              <a:t> на </a:t>
            </a:r>
            <a:r>
              <a:rPr lang="ru-RU" sz="1700" dirty="0" err="1">
                <a:solidFill>
                  <a:schemeClr val="tx1"/>
                </a:solidFill>
              </a:rPr>
              <a:t>розгляд</a:t>
            </a:r>
            <a:r>
              <a:rPr lang="ru-RU" sz="1700" dirty="0">
                <a:solidFill>
                  <a:schemeClr val="tx1"/>
                </a:solidFill>
              </a:rPr>
              <a:t> </a:t>
            </a:r>
            <a:r>
              <a:rPr lang="ru-RU" sz="1700" dirty="0" err="1">
                <a:solidFill>
                  <a:schemeClr val="tx1"/>
                </a:solidFill>
              </a:rPr>
              <a:t>сесії</a:t>
            </a:r>
            <a:r>
              <a:rPr lang="ru-RU" sz="1700" dirty="0">
                <a:solidFill>
                  <a:schemeClr val="tx1"/>
                </a:solidFill>
              </a:rPr>
              <a:t>.</a:t>
            </a:r>
            <a:endParaRPr lang="en-US" sz="1700" dirty="0">
              <a:solidFill>
                <a:schemeClr val="tx1"/>
              </a:solidFill>
            </a:endParaRPr>
          </a:p>
          <a:p>
            <a:pPr algn="just"/>
            <a:endParaRPr lang="en-US" dirty="0">
              <a:solidFill>
                <a:schemeClr val="tx1"/>
              </a:solidFill>
            </a:endParaRPr>
          </a:p>
        </p:txBody>
      </p:sp>
    </p:spTree>
    <p:extLst>
      <p:ext uri="{BB962C8B-B14F-4D97-AF65-F5344CB8AC3E}">
        <p14:creationId xmlns:p14="http://schemas.microsoft.com/office/powerpoint/2010/main" val="369295779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Бюджет</a:t>
            </a:r>
            <a:endParaRPr lang="en-US" dirty="0"/>
          </a:p>
        </p:txBody>
      </p:sp>
      <p:sp>
        <p:nvSpPr>
          <p:cNvPr id="4" name="Прямоугольник 3"/>
          <p:cNvSpPr/>
          <p:nvPr/>
        </p:nvSpPr>
        <p:spPr>
          <a:xfrm>
            <a:off x="6730551" y="2292430"/>
            <a:ext cx="5135867" cy="1785104"/>
          </a:xfrm>
          <a:prstGeom prst="rect">
            <a:avLst/>
          </a:prstGeom>
        </p:spPr>
        <p:txBody>
          <a:bodyPr wrap="square">
            <a:spAutoFit/>
          </a:bodyPr>
          <a:lstStyle/>
          <a:p>
            <a:pPr algn="just"/>
            <a:r>
              <a:rPr lang="uk-UA" dirty="0">
                <a:latin typeface="Times New Roman" panose="02020603050405020304" pitchFamily="18" charset="0"/>
                <a:ea typeface="Calibri" panose="020F0502020204030204" pitchFamily="34" charset="0"/>
                <a:cs typeface="Times New Roman" panose="02020603050405020304" pitchFamily="18" charset="0"/>
              </a:rPr>
              <a:t> З метою вшанування пам’яті мешканців громади, які загинули захищаючи незалежність та суверенітет нашої держави, на території сіл Чумаки, Зоря, Маївка, </a:t>
            </a:r>
            <a:r>
              <a:rPr lang="uk-UA" dirty="0" err="1">
                <a:latin typeface="Times New Roman" panose="02020603050405020304" pitchFamily="18" charset="0"/>
                <a:ea typeface="Calibri" panose="020F0502020204030204" pitchFamily="34" charset="0"/>
                <a:cs typeface="Times New Roman" panose="02020603050405020304" pitchFamily="18" charset="0"/>
              </a:rPr>
              <a:t>Приют</a:t>
            </a:r>
            <a:r>
              <a:rPr lang="uk-UA" dirty="0">
                <a:latin typeface="Times New Roman" panose="02020603050405020304" pitchFamily="18" charset="0"/>
                <a:ea typeface="Calibri" panose="020F0502020204030204" pitchFamily="34" charset="0"/>
                <a:cs typeface="Times New Roman" panose="02020603050405020304" pitchFamily="18" charset="0"/>
              </a:rPr>
              <a:t> було облаштовано Алеї Слави Героїв Чумаківської територіальної громади. ( </a:t>
            </a:r>
            <a:r>
              <a:rPr lang="uk-UA"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282,04</a:t>
            </a:r>
            <a:r>
              <a:rPr lang="uk-UA" dirty="0">
                <a:latin typeface="Times New Roman" panose="02020603050405020304" pitchFamily="18" charset="0"/>
                <a:ea typeface="Calibri" panose="020F0502020204030204" pitchFamily="34" charset="0"/>
                <a:cs typeface="Times New Roman" panose="02020603050405020304" pitchFamily="18" charset="0"/>
              </a:rPr>
              <a:t> </a:t>
            </a:r>
            <a:r>
              <a:rPr lang="uk-UA" dirty="0" err="1">
                <a:latin typeface="Times New Roman" panose="02020603050405020304" pitchFamily="18" charset="0"/>
                <a:ea typeface="Calibri" panose="020F0502020204030204" pitchFamily="34" charset="0"/>
                <a:cs typeface="Times New Roman" panose="02020603050405020304" pitchFamily="18" charset="0"/>
              </a:rPr>
              <a:t>тис.грн</a:t>
            </a:r>
            <a:r>
              <a:rPr lang="uk-UA" dirty="0">
                <a:latin typeface="Times New Roman" panose="02020603050405020304" pitchFamily="18" charset="0"/>
                <a:ea typeface="Calibri" panose="020F0502020204030204" pitchFamily="34" charset="0"/>
                <a:cs typeface="Times New Roman" panose="02020603050405020304" pitchFamily="18" charset="0"/>
              </a:rPr>
              <a:t>. по освіті)</a:t>
            </a:r>
            <a:endParaRPr lang="en-US" dirty="0"/>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335" y="2303575"/>
            <a:ext cx="3651288" cy="2265218"/>
          </a:xfrm>
          <a:prstGeom prst="rect">
            <a:avLst/>
          </a:prstGeom>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55750" y="2292430"/>
            <a:ext cx="2791674" cy="4300052"/>
          </a:xfrm>
          <a:prstGeom prst="rect">
            <a:avLst/>
          </a:prstGeom>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35" y="4628444"/>
            <a:ext cx="3651288" cy="1974273"/>
          </a:xfrm>
          <a:prstGeom prst="rect">
            <a:avLst/>
          </a:prstGeom>
        </p:spPr>
      </p:pic>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730551" y="4139019"/>
            <a:ext cx="3271284" cy="2453463"/>
          </a:xfrm>
          <a:prstGeom prst="rect">
            <a:avLst/>
          </a:prstGeom>
        </p:spPr>
      </p:pic>
    </p:spTree>
    <p:extLst>
      <p:ext uri="{BB962C8B-B14F-4D97-AF65-F5344CB8AC3E}">
        <p14:creationId xmlns:p14="http://schemas.microsoft.com/office/powerpoint/2010/main" val="42631672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Бюджет. Освіта.</a:t>
            </a:r>
            <a:endParaRPr lang="en-US" dirty="0"/>
          </a:p>
        </p:txBody>
      </p:sp>
      <p:sp>
        <p:nvSpPr>
          <p:cNvPr id="4" name="Прямоугольник 3"/>
          <p:cNvSpPr/>
          <p:nvPr/>
        </p:nvSpPr>
        <p:spPr>
          <a:xfrm>
            <a:off x="6951518" y="3047231"/>
            <a:ext cx="4680141" cy="2655920"/>
          </a:xfrm>
          <a:prstGeom prst="rect">
            <a:avLst/>
          </a:prstGeom>
        </p:spPr>
        <p:txBody>
          <a:bodyPr wrap="square">
            <a:spAutoFit/>
          </a:bodyPr>
          <a:lstStyle/>
          <a:p>
            <a:pPr algn="just">
              <a:lnSpc>
                <a:spcPct val="115000"/>
              </a:lnSpc>
              <a:spcAft>
                <a:spcPts val="0"/>
              </a:spcAft>
            </a:pPr>
            <a:r>
              <a:rPr lang="ru-RU" dirty="0" err="1">
                <a:latin typeface="Times New Roman" panose="02020603050405020304" pitchFamily="18" charset="0"/>
                <a:ea typeface="Calibri" panose="020F0502020204030204" pitchFamily="34" charset="0"/>
                <a:cs typeface="Times New Roman" panose="02020603050405020304" pitchFamily="18" charset="0"/>
              </a:rPr>
              <a:t>Влітку</a:t>
            </a:r>
            <a:r>
              <a:rPr lang="ru-RU" dirty="0">
                <a:latin typeface="Times New Roman" panose="02020603050405020304" pitchFamily="18" charset="0"/>
                <a:ea typeface="Calibri" panose="020F0502020204030204" pitchFamily="34" charset="0"/>
                <a:cs typeface="Times New Roman" panose="02020603050405020304" pitchFamily="18" charset="0"/>
              </a:rPr>
              <a:t> 2024 року </a:t>
            </a:r>
            <a:r>
              <a:rPr lang="uk-UA" dirty="0">
                <a:latin typeface="Times New Roman" panose="02020603050405020304" pitchFamily="18" charset="0"/>
                <a:ea typeface="Calibri" panose="020F0502020204030204" pitchFamily="34" charset="0"/>
                <a:cs typeface="Times New Roman" panose="02020603050405020304" pitchFamily="18" charset="0"/>
              </a:rPr>
              <a:t>під час літніх канікул на базі закладів загальної середньої освіти сільської ради було організовано фізкультурно-оздоровчу секцію «Океан емоцій» для дітей громади, на що було використано з сільського бюджету </a:t>
            </a:r>
            <a:r>
              <a:rPr lang="uk-UA"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55,1 </a:t>
            </a:r>
            <a:r>
              <a:rPr lang="uk-UA" dirty="0" err="1">
                <a:latin typeface="Times New Roman" panose="02020603050405020304" pitchFamily="18" charset="0"/>
                <a:ea typeface="Calibri" panose="020F0502020204030204" pitchFamily="34" charset="0"/>
                <a:cs typeface="Times New Roman" panose="02020603050405020304" pitchFamily="18" charset="0"/>
              </a:rPr>
              <a:t>тис.грн</a:t>
            </a:r>
            <a:r>
              <a:rPr lang="uk-UA" dirty="0">
                <a:latin typeface="Times New Roman" panose="02020603050405020304" pitchFamily="18" charset="0"/>
                <a:ea typeface="Calibri" panose="020F0502020204030204" pitchFamily="34" charset="0"/>
                <a:cs typeface="Times New Roman" panose="02020603050405020304" pitchFamily="18" charset="0"/>
              </a:rPr>
              <a:t>. на харчування та розваги для дітей.</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Всього було оздоровлено 155 дітей.</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Рисунок 2"/>
          <p:cNvPicPr>
            <a:picLocks noChangeAspect="1"/>
          </p:cNvPicPr>
          <p:nvPr/>
        </p:nvPicPr>
        <p:blipFill>
          <a:blip r:embed="rId2"/>
          <a:stretch>
            <a:fillRect/>
          </a:stretch>
        </p:blipFill>
        <p:spPr>
          <a:xfrm>
            <a:off x="61414" y="2384130"/>
            <a:ext cx="3806602" cy="2852888"/>
          </a:xfrm>
          <a:prstGeom prst="rect">
            <a:avLst/>
          </a:prstGeom>
          <a:effectLst>
            <a:softEdge rad="63500"/>
          </a:effectLst>
        </p:spPr>
      </p:pic>
      <p:pic>
        <p:nvPicPr>
          <p:cNvPr id="5" name="Рисунок 4"/>
          <p:cNvPicPr>
            <a:picLocks noChangeAspect="1"/>
          </p:cNvPicPr>
          <p:nvPr/>
        </p:nvPicPr>
        <p:blipFill>
          <a:blip r:embed="rId3"/>
          <a:stretch>
            <a:fillRect/>
          </a:stretch>
        </p:blipFill>
        <p:spPr>
          <a:xfrm>
            <a:off x="3151477" y="3978668"/>
            <a:ext cx="3800041" cy="2755940"/>
          </a:xfrm>
          <a:prstGeom prst="rect">
            <a:avLst/>
          </a:prstGeom>
          <a:effectLst>
            <a:softEdge rad="63500"/>
          </a:effectLst>
        </p:spPr>
      </p:pic>
    </p:spTree>
    <p:extLst>
      <p:ext uri="{BB962C8B-B14F-4D97-AF65-F5344CB8AC3E}">
        <p14:creationId xmlns:p14="http://schemas.microsoft.com/office/powerpoint/2010/main" val="367689964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Бюджет. Освіта.</a:t>
            </a:r>
            <a:endParaRPr lang="en-US" dirty="0"/>
          </a:p>
        </p:txBody>
      </p:sp>
      <p:sp>
        <p:nvSpPr>
          <p:cNvPr id="4" name="Прямоугольник 3"/>
          <p:cNvSpPr/>
          <p:nvPr/>
        </p:nvSpPr>
        <p:spPr>
          <a:xfrm>
            <a:off x="7304810" y="3258302"/>
            <a:ext cx="4520046" cy="2337371"/>
          </a:xfrm>
          <a:prstGeom prst="rect">
            <a:avLst/>
          </a:prstGeom>
        </p:spPr>
        <p:txBody>
          <a:bodyPr wrap="square">
            <a:spAutoFit/>
          </a:bodyPr>
          <a:lstStyle/>
          <a:p>
            <a:pPr algn="just">
              <a:lnSpc>
                <a:spcPct val="115000"/>
              </a:lnSpc>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У минулому році на території закладу дошкільної освіти «Барвінок» було збудовано та облаштовано укриття для дітей та персоналу на 55 осіб вартістю </a:t>
            </a:r>
            <a:r>
              <a:rPr lang="uk-UA"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7528,0</a:t>
            </a:r>
            <a:r>
              <a:rPr lang="uk-UA" dirty="0">
                <a:latin typeface="Times New Roman" panose="02020603050405020304" pitchFamily="18" charset="0"/>
                <a:ea typeface="Calibri" panose="020F0502020204030204" pitchFamily="34" charset="0"/>
                <a:cs typeface="Times New Roman" panose="02020603050405020304" pitchFamily="18" charset="0"/>
              </a:rPr>
              <a:t> </a:t>
            </a:r>
            <a:r>
              <a:rPr lang="uk-UA" dirty="0" err="1">
                <a:latin typeface="Times New Roman" panose="02020603050405020304" pitchFamily="18" charset="0"/>
                <a:ea typeface="Calibri" panose="020F0502020204030204" pitchFamily="34" charset="0"/>
                <a:cs typeface="Times New Roman" panose="02020603050405020304" pitchFamily="18" charset="0"/>
              </a:rPr>
              <a:t>тис.грн</a:t>
            </a:r>
            <a:r>
              <a:rPr lang="uk-UA" dirty="0">
                <a:latin typeface="Times New Roman" panose="02020603050405020304" pitchFamily="18" charset="0"/>
                <a:ea typeface="Calibri" panose="020F0502020204030204" pitchFamily="34" charset="0"/>
                <a:cs typeface="Times New Roman" panose="02020603050405020304" pitchFamily="18" charset="0"/>
              </a:rPr>
              <a:t>., що дало змогу організувати у закладах дошкільної освіти громади змішану форму навчання.</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8250" y="2828252"/>
            <a:ext cx="2037749" cy="2716998"/>
          </a:xfrm>
          <a:prstGeom prst="rect">
            <a:avLst/>
          </a:prstGeom>
          <a:effectLst>
            <a:softEdge rad="63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47359" y="2828252"/>
            <a:ext cx="2037749" cy="2716998"/>
          </a:xfrm>
          <a:prstGeom prst="rect">
            <a:avLst/>
          </a:prstGeom>
          <a:effectLst>
            <a:softEdge rad="63500"/>
          </a:effectLst>
        </p:spPr>
      </p:pic>
      <p:pic>
        <p:nvPicPr>
          <p:cNvPr id="7" name="Рисунок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6468" y="2828252"/>
            <a:ext cx="2066059" cy="2754745"/>
          </a:xfrm>
          <a:prstGeom prst="rect">
            <a:avLst/>
          </a:prstGeom>
          <a:effectLst>
            <a:softEdge rad="63500"/>
          </a:effectLst>
        </p:spPr>
      </p:pic>
    </p:spTree>
    <p:extLst>
      <p:ext uri="{BB962C8B-B14F-4D97-AF65-F5344CB8AC3E}">
        <p14:creationId xmlns:p14="http://schemas.microsoft.com/office/powerpoint/2010/main" val="160435669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AEADA08-85DD-4B3D-A0D1-F8DA12A6A274}"/>
              </a:ext>
            </a:extLst>
          </p:cNvPr>
          <p:cNvSpPr>
            <a:spLocks noGrp="1"/>
          </p:cNvSpPr>
          <p:nvPr>
            <p:ph type="title"/>
          </p:nvPr>
        </p:nvSpPr>
        <p:spPr/>
        <p:txBody>
          <a:bodyPr/>
          <a:lstStyle/>
          <a:p>
            <a:r>
              <a:rPr lang="uk-UA" dirty="0"/>
              <a:t>Освіта.</a:t>
            </a:r>
          </a:p>
        </p:txBody>
      </p:sp>
      <p:pic>
        <p:nvPicPr>
          <p:cNvPr id="7" name="Рисунок 6">
            <a:extLst>
              <a:ext uri="{FF2B5EF4-FFF2-40B4-BE49-F238E27FC236}">
                <a16:creationId xmlns:a16="http://schemas.microsoft.com/office/drawing/2014/main" id="{89D0FA9A-85C1-436F-994B-128B5AE6E86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90532" y="3813751"/>
            <a:ext cx="1642730" cy="2209797"/>
          </a:xfrm>
          <a:prstGeom prst="rect">
            <a:avLst/>
          </a:prstGeom>
        </p:spPr>
      </p:pic>
      <p:pic>
        <p:nvPicPr>
          <p:cNvPr id="9" name="Рисунок 8">
            <a:extLst>
              <a:ext uri="{FF2B5EF4-FFF2-40B4-BE49-F238E27FC236}">
                <a16:creationId xmlns:a16="http://schemas.microsoft.com/office/drawing/2014/main" id="{F6CFCA9E-6B8D-4BE4-A7A3-9C43DD9D96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92186" y="2992595"/>
            <a:ext cx="2256613" cy="1926055"/>
          </a:xfrm>
          <a:prstGeom prst="rect">
            <a:avLst/>
          </a:prstGeom>
        </p:spPr>
      </p:pic>
      <p:pic>
        <p:nvPicPr>
          <p:cNvPr id="13" name="Рисунок 12">
            <a:extLst>
              <a:ext uri="{FF2B5EF4-FFF2-40B4-BE49-F238E27FC236}">
                <a16:creationId xmlns:a16="http://schemas.microsoft.com/office/drawing/2014/main" id="{17458E58-A1C2-4C24-98B8-26B3115D27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096000" y="4555470"/>
            <a:ext cx="1583830" cy="2172889"/>
          </a:xfrm>
          <a:prstGeom prst="rect">
            <a:avLst/>
          </a:prstGeom>
        </p:spPr>
      </p:pic>
      <p:pic>
        <p:nvPicPr>
          <p:cNvPr id="17" name="Рисунок 16">
            <a:extLst>
              <a:ext uri="{FF2B5EF4-FFF2-40B4-BE49-F238E27FC236}">
                <a16:creationId xmlns:a16="http://schemas.microsoft.com/office/drawing/2014/main" id="{0F76FC02-F9A8-46C9-AE49-01B25F7FBBD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8728" y="2174611"/>
            <a:ext cx="1721725" cy="2190307"/>
          </a:xfrm>
          <a:prstGeom prst="rect">
            <a:avLst/>
          </a:prstGeom>
        </p:spPr>
      </p:pic>
      <p:sp>
        <p:nvSpPr>
          <p:cNvPr id="19" name="TextBox 18">
            <a:extLst>
              <a:ext uri="{FF2B5EF4-FFF2-40B4-BE49-F238E27FC236}">
                <a16:creationId xmlns:a16="http://schemas.microsoft.com/office/drawing/2014/main" id="{3689F209-5562-4DAA-A857-8EDCE50DC5A8}"/>
              </a:ext>
            </a:extLst>
          </p:cNvPr>
          <p:cNvSpPr txBox="1"/>
          <p:nvPr/>
        </p:nvSpPr>
        <p:spPr>
          <a:xfrm>
            <a:off x="7997048" y="2480090"/>
            <a:ext cx="3858936" cy="3366563"/>
          </a:xfrm>
          <a:prstGeom prst="rect">
            <a:avLst/>
          </a:prstGeom>
          <a:noFill/>
        </p:spPr>
        <p:txBody>
          <a:bodyPr wrap="square" rtlCol="0">
            <a:spAutoFit/>
          </a:bodyPr>
          <a:lstStyle/>
          <a:p>
            <a:pPr>
              <a:lnSpc>
                <a:spcPct val="150000"/>
              </a:lnSpc>
            </a:pPr>
            <a:r>
              <a:rPr lang="uk-UA" dirty="0">
                <a:latin typeface="Times New Roman" panose="02020603050405020304" pitchFamily="18" charset="0"/>
                <a:cs typeface="Times New Roman" panose="02020603050405020304" pitchFamily="18" charset="0"/>
              </a:rPr>
              <a:t>У 2024 році всі заклади загальної середньої освіти запрацювали у змішаному форматі. Цьому посприяло будівництво і облаштування найпростішого укриття у </a:t>
            </a:r>
            <a:r>
              <a:rPr lang="uk-UA" dirty="0" err="1">
                <a:latin typeface="Times New Roman" panose="02020603050405020304" pitchFamily="18" charset="0"/>
                <a:cs typeface="Times New Roman" panose="02020603050405020304" pitchFamily="18" charset="0"/>
              </a:rPr>
              <a:t>Чумаківському</a:t>
            </a:r>
            <a:r>
              <a:rPr lang="uk-UA" dirty="0">
                <a:latin typeface="Times New Roman" panose="02020603050405020304" pitchFamily="18" charset="0"/>
                <a:cs typeface="Times New Roman" panose="02020603050405020304" pitchFamily="18" charset="0"/>
              </a:rPr>
              <a:t> ліцеї та у </a:t>
            </a:r>
            <a:r>
              <a:rPr lang="uk-UA" dirty="0" err="1">
                <a:latin typeface="Times New Roman" panose="02020603050405020304" pitchFamily="18" charset="0"/>
                <a:cs typeface="Times New Roman" panose="02020603050405020304" pitchFamily="18" charset="0"/>
              </a:rPr>
              <a:t>Зорянській</a:t>
            </a:r>
            <a:r>
              <a:rPr lang="uk-UA" dirty="0">
                <a:latin typeface="Times New Roman" panose="02020603050405020304" pitchFamily="18" charset="0"/>
                <a:cs typeface="Times New Roman" panose="02020603050405020304" pitchFamily="18" charset="0"/>
              </a:rPr>
              <a:t> гімназії, на будівництво яких витрачено </a:t>
            </a:r>
            <a:r>
              <a:rPr lang="uk-UA" b="1" dirty="0">
                <a:solidFill>
                  <a:srgbClr val="FF0000"/>
                </a:solidFill>
                <a:latin typeface="Times New Roman" panose="02020603050405020304" pitchFamily="18" charset="0"/>
                <a:cs typeface="Times New Roman" panose="02020603050405020304" pitchFamily="18" charset="0"/>
              </a:rPr>
              <a:t>128 тис. 91  грн.</a:t>
            </a:r>
          </a:p>
        </p:txBody>
      </p:sp>
    </p:spTree>
    <p:extLst>
      <p:ext uri="{BB962C8B-B14F-4D97-AF65-F5344CB8AC3E}">
        <p14:creationId xmlns:p14="http://schemas.microsoft.com/office/powerpoint/2010/main" val="22707363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2FF4B53E-9473-4C4B-B398-C738CC703648}"/>
              </a:ext>
            </a:extLst>
          </p:cNvPr>
          <p:cNvSpPr>
            <a:spLocks noGrp="1"/>
          </p:cNvSpPr>
          <p:nvPr>
            <p:ph type="title"/>
          </p:nvPr>
        </p:nvSpPr>
        <p:spPr/>
        <p:txBody>
          <a:bodyPr/>
          <a:lstStyle/>
          <a:p>
            <a:r>
              <a:rPr lang="uk-UA" dirty="0"/>
              <a:t>Освіта.</a:t>
            </a:r>
          </a:p>
        </p:txBody>
      </p:sp>
      <p:pic>
        <p:nvPicPr>
          <p:cNvPr id="5" name="Місце для вмісту 4">
            <a:extLst>
              <a:ext uri="{FF2B5EF4-FFF2-40B4-BE49-F238E27FC236}">
                <a16:creationId xmlns:a16="http://schemas.microsoft.com/office/drawing/2014/main" id="{25F8DE34-B5DE-4887-A0D7-9A8621318F0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628691" y="2503380"/>
            <a:ext cx="2896562" cy="2257950"/>
          </a:xfrm>
        </p:spPr>
      </p:pic>
      <p:pic>
        <p:nvPicPr>
          <p:cNvPr id="7" name="Рисунок 6">
            <a:extLst>
              <a:ext uri="{FF2B5EF4-FFF2-40B4-BE49-F238E27FC236}">
                <a16:creationId xmlns:a16="http://schemas.microsoft.com/office/drawing/2014/main" id="{B40348A7-47E9-4EE3-9354-ADE8D4C30C1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4458" b="10747"/>
          <a:stretch/>
        </p:blipFill>
        <p:spPr>
          <a:xfrm>
            <a:off x="3525254" y="3877674"/>
            <a:ext cx="4235116" cy="2667505"/>
          </a:xfrm>
          <a:prstGeom prst="rect">
            <a:avLst/>
          </a:prstGeom>
        </p:spPr>
      </p:pic>
      <p:sp>
        <p:nvSpPr>
          <p:cNvPr id="8" name="TextBox 7">
            <a:extLst>
              <a:ext uri="{FF2B5EF4-FFF2-40B4-BE49-F238E27FC236}">
                <a16:creationId xmlns:a16="http://schemas.microsoft.com/office/drawing/2014/main" id="{6AACE549-165B-479B-B588-215D6A0F81B0}"/>
              </a:ext>
            </a:extLst>
          </p:cNvPr>
          <p:cNvSpPr txBox="1"/>
          <p:nvPr/>
        </p:nvSpPr>
        <p:spPr>
          <a:xfrm>
            <a:off x="8038055" y="2967335"/>
            <a:ext cx="3030998" cy="1289071"/>
          </a:xfrm>
          <a:prstGeom prst="rect">
            <a:avLst/>
          </a:prstGeom>
          <a:noFill/>
        </p:spPr>
        <p:txBody>
          <a:bodyPr wrap="square" rtlCol="0">
            <a:spAutoFit/>
          </a:bodyPr>
          <a:lstStyle/>
          <a:p>
            <a:pPr>
              <a:lnSpc>
                <a:spcPct val="150000"/>
              </a:lnSpc>
            </a:pPr>
            <a:r>
              <a:rPr lang="uk-UA" dirty="0">
                <a:latin typeface="Times New Roman" panose="02020603050405020304" pitchFamily="18" charset="0"/>
                <a:cs typeface="Times New Roman" panose="02020603050405020304" pitchFamily="18" charset="0"/>
              </a:rPr>
              <a:t>Заклади дошкільної, загальної середньої освіти забезпечені генераторами.</a:t>
            </a:r>
          </a:p>
        </p:txBody>
      </p:sp>
    </p:spTree>
    <p:extLst>
      <p:ext uri="{BB962C8B-B14F-4D97-AF65-F5344CB8AC3E}">
        <p14:creationId xmlns:p14="http://schemas.microsoft.com/office/powerpoint/2010/main" val="146073073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F5A4515-55E8-48BC-94FD-52D01CA62BF8}"/>
              </a:ext>
            </a:extLst>
          </p:cNvPr>
          <p:cNvSpPr>
            <a:spLocks noGrp="1"/>
          </p:cNvSpPr>
          <p:nvPr>
            <p:ph type="title"/>
          </p:nvPr>
        </p:nvSpPr>
        <p:spPr/>
        <p:txBody>
          <a:bodyPr/>
          <a:lstStyle/>
          <a:p>
            <a:r>
              <a:rPr lang="uk-UA" dirty="0"/>
              <a:t>Освіта.</a:t>
            </a:r>
          </a:p>
        </p:txBody>
      </p:sp>
      <p:pic>
        <p:nvPicPr>
          <p:cNvPr id="4" name="Місце для вмісту 3">
            <a:extLst>
              <a:ext uri="{FF2B5EF4-FFF2-40B4-BE49-F238E27FC236}">
                <a16:creationId xmlns:a16="http://schemas.microsoft.com/office/drawing/2014/main" id="{80D57E66-DF44-4BEA-BEDE-F3CAA323A842}"/>
              </a:ext>
            </a:extLst>
          </p:cNvPr>
          <p:cNvPicPr>
            <a:picLocks noGrp="1" noChangeAspect="1"/>
          </p:cNvPicPr>
          <p:nvPr>
            <p:ph idx="1"/>
          </p:nvPr>
        </p:nvPicPr>
        <p:blipFill>
          <a:blip r:embed="rId2"/>
          <a:stretch>
            <a:fillRect/>
          </a:stretch>
        </p:blipFill>
        <p:spPr>
          <a:xfrm>
            <a:off x="666307" y="1807535"/>
            <a:ext cx="3548879" cy="5052276"/>
          </a:xfrm>
          <a:prstGeom prst="rect">
            <a:avLst/>
          </a:prstGeom>
        </p:spPr>
      </p:pic>
      <p:sp>
        <p:nvSpPr>
          <p:cNvPr id="6" name="TextBox 5">
            <a:extLst>
              <a:ext uri="{FF2B5EF4-FFF2-40B4-BE49-F238E27FC236}">
                <a16:creationId xmlns:a16="http://schemas.microsoft.com/office/drawing/2014/main" id="{70F8F043-52F7-4AE4-B9E3-412178D98A66}"/>
              </a:ext>
            </a:extLst>
          </p:cNvPr>
          <p:cNvSpPr txBox="1"/>
          <p:nvPr/>
        </p:nvSpPr>
        <p:spPr>
          <a:xfrm>
            <a:off x="5082362" y="2381440"/>
            <a:ext cx="6443331" cy="4197559"/>
          </a:xfrm>
          <a:prstGeom prst="rect">
            <a:avLst/>
          </a:prstGeom>
          <a:noFill/>
        </p:spPr>
        <p:txBody>
          <a:bodyPr wrap="square">
            <a:spAutoFit/>
          </a:bodyPr>
          <a:lstStyle/>
          <a:p>
            <a:pPr algn="just">
              <a:lnSpc>
                <a:spcPct val="150000"/>
              </a:lnSpc>
            </a:pPr>
            <a:r>
              <a:rPr lang="uk-UA" dirty="0">
                <a:latin typeface="Times New Roman" panose="02020603050405020304" pitchFamily="18" charset="0"/>
                <a:cs typeface="Times New Roman" panose="02020603050405020304" pitchFamily="18" charset="0"/>
              </a:rPr>
              <a:t>Український державний центр національно патріотичного виховання, краєзнавства і туризму учнівської молоді підвів підсумки Фестивалю-огляду«Ватра-2024» для роїв середньої вікової групи (11-14 років) Всеукраїнської дитячо-юнацької військово-патріотичної гри «Сокіл» («Джура»), який був присвячений Дню Героїв.</a:t>
            </a:r>
          </a:p>
          <a:p>
            <a:pPr algn="just">
              <a:lnSpc>
                <a:spcPct val="150000"/>
              </a:lnSpc>
            </a:pPr>
            <a:r>
              <a:rPr lang="ru-RU" dirty="0" err="1">
                <a:latin typeface="Times New Roman" panose="02020603050405020304" pitchFamily="18" charset="0"/>
                <a:cs typeface="Times New Roman" panose="02020603050405020304" pitchFamily="18" charset="0"/>
              </a:rPr>
              <a:t>Гідно</a:t>
            </a:r>
            <a:r>
              <a:rPr lang="ru-RU" dirty="0">
                <a:latin typeface="Times New Roman" panose="02020603050405020304" pitchFamily="18" charset="0"/>
                <a:cs typeface="Times New Roman" panose="02020603050405020304" pitchFamily="18" charset="0"/>
              </a:rPr>
              <a:t> представив свою роботу на </a:t>
            </a:r>
            <a:r>
              <a:rPr lang="ru-RU" dirty="0" err="1">
                <a:latin typeface="Times New Roman" panose="02020603050405020304" pitchFamily="18" charset="0"/>
                <a:cs typeface="Times New Roman" panose="02020603050405020304" pitchFamily="18" charset="0"/>
              </a:rPr>
              <a:t>Фестивалі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рій</a:t>
            </a:r>
            <a:r>
              <a:rPr lang="ru-RU" dirty="0">
                <a:latin typeface="Times New Roman" panose="02020603050405020304" pitchFamily="18" charset="0"/>
                <a:cs typeface="Times New Roman" panose="02020603050405020304" pitchFamily="18" charset="0"/>
              </a:rPr>
              <a:t> "Козаки" </a:t>
            </a:r>
            <a:r>
              <a:rPr lang="ru-RU" dirty="0" err="1">
                <a:latin typeface="Times New Roman" panose="02020603050405020304" pitchFamily="18" charset="0"/>
                <a:cs typeface="Times New Roman" panose="02020603050405020304" pitchFamily="18" charset="0"/>
              </a:rPr>
              <a:t>Зорянського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ліцею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Дівчата</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хлопці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продемонстрували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згуртованість</a:t>
            </a:r>
            <a:r>
              <a:rPr lang="ru-RU" dirty="0">
                <a:latin typeface="Times New Roman" panose="02020603050405020304" pitchFamily="18" charset="0"/>
                <a:cs typeface="Times New Roman" panose="02020603050405020304" pitchFamily="18" charset="0"/>
              </a:rPr>
              <a:t>, дружбу, </a:t>
            </a:r>
            <a:r>
              <a:rPr lang="ru-RU" dirty="0" err="1">
                <a:latin typeface="Times New Roman" panose="02020603050405020304" pitchFamily="18" charset="0"/>
                <a:cs typeface="Times New Roman" panose="02020603050405020304" pitchFamily="18" charset="0"/>
              </a:rPr>
              <a:t>повагу</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любов</a:t>
            </a:r>
            <a:r>
              <a:rPr lang="ru-RU" dirty="0">
                <a:latin typeface="Times New Roman" panose="02020603050405020304" pitchFamily="18" charset="0"/>
                <a:cs typeface="Times New Roman" panose="02020603050405020304" pitchFamily="18" charset="0"/>
              </a:rPr>
              <a:t> до </a:t>
            </a:r>
            <a:r>
              <a:rPr lang="ru-RU" dirty="0" err="1">
                <a:latin typeface="Times New Roman" panose="02020603050405020304" pitchFamily="18" charset="0"/>
                <a:cs typeface="Times New Roman" panose="02020603050405020304" pitchFamily="18" charset="0"/>
              </a:rPr>
              <a:t>рідної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України</a:t>
            </a:r>
            <a:r>
              <a:rPr lang="ru-RU" dirty="0">
                <a:latin typeface="Times New Roman" panose="02020603050405020304" pitchFamily="18" charset="0"/>
                <a:cs typeface="Times New Roman" panose="02020603050405020304" pitchFamily="18" charset="0"/>
              </a:rPr>
              <a:t>, до </a:t>
            </a:r>
            <a:r>
              <a:rPr lang="ru-RU" dirty="0" err="1">
                <a:latin typeface="Times New Roman" panose="02020603050405020304" pitchFamily="18" charset="0"/>
                <a:cs typeface="Times New Roman" panose="02020603050405020304" pitchFamily="18" charset="0"/>
              </a:rPr>
              <a:t>її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звичаїв</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традицій</a:t>
            </a:r>
            <a:r>
              <a:rPr lang="ru-RU" dirty="0">
                <a:latin typeface="Times New Roman" panose="02020603050405020304" pitchFamily="18" charset="0"/>
                <a:cs typeface="Times New Roman" panose="02020603050405020304" pitchFamily="18" charset="0"/>
              </a:rPr>
              <a:t>.</a:t>
            </a:r>
            <a:endParaRPr lang="uk-UA"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3411615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CD064CC-890E-47E3-BFEA-29E7427412D3}"/>
              </a:ext>
            </a:extLst>
          </p:cNvPr>
          <p:cNvSpPr>
            <a:spLocks noGrp="1"/>
          </p:cNvSpPr>
          <p:nvPr>
            <p:ph type="title"/>
          </p:nvPr>
        </p:nvSpPr>
        <p:spPr/>
        <p:txBody>
          <a:bodyPr/>
          <a:lstStyle/>
          <a:p>
            <a:r>
              <a:rPr lang="uk-UA" dirty="0"/>
              <a:t>Освіта.</a:t>
            </a:r>
          </a:p>
        </p:txBody>
      </p:sp>
      <p:sp>
        <p:nvSpPr>
          <p:cNvPr id="3" name="Місце для вмісту 2">
            <a:extLst>
              <a:ext uri="{FF2B5EF4-FFF2-40B4-BE49-F238E27FC236}">
                <a16:creationId xmlns:a16="http://schemas.microsoft.com/office/drawing/2014/main" id="{80822982-4787-44CA-83B8-B77A572B2159}"/>
              </a:ext>
            </a:extLst>
          </p:cNvPr>
          <p:cNvSpPr>
            <a:spLocks noGrp="1"/>
          </p:cNvSpPr>
          <p:nvPr>
            <p:ph idx="1"/>
          </p:nvPr>
        </p:nvSpPr>
        <p:spPr>
          <a:xfrm>
            <a:off x="6127897" y="2603500"/>
            <a:ext cx="5769936" cy="3416300"/>
          </a:xfrm>
        </p:spPr>
        <p:txBody>
          <a:bodyPr>
            <a:noAutofit/>
          </a:bodyPr>
          <a:lstStyle/>
          <a:p>
            <a:pPr algn="just"/>
            <a:r>
              <a:rPr lang="uk-UA" dirty="0">
                <a:latin typeface="Times New Roman" panose="02020603050405020304" pitchFamily="18" charset="0"/>
                <a:cs typeface="Times New Roman" panose="02020603050405020304" pitchFamily="18" charset="0"/>
              </a:rPr>
              <a:t>Юні спортсмени Чумаківської сільської територіальної громади взяли участь у ІІІ етапі  всеукраїнських змагань "Пліч-о-пліч всеукраїнські шкільні ліги" у селищі Солоне Дніпровського району. Учні громади змагалися у двох видах спорту: баскетбол та </a:t>
            </a:r>
            <a:r>
              <a:rPr lang="uk-UA" dirty="0" err="1">
                <a:latin typeface="Times New Roman" panose="02020603050405020304" pitchFamily="18" charset="0"/>
                <a:cs typeface="Times New Roman" panose="02020603050405020304" pitchFamily="18" charset="0"/>
              </a:rPr>
              <a:t>футзал</a:t>
            </a:r>
            <a:r>
              <a:rPr lang="uk-UA" dirty="0">
                <a:latin typeface="Times New Roman" panose="02020603050405020304" pitchFamily="18" charset="0"/>
                <a:cs typeface="Times New Roman" panose="02020603050405020304" pitchFamily="18" charset="0"/>
              </a:rPr>
              <a:t>. Баскетбол представили команди дівчат та хлопців Чумаківського ліцею. У нелегкій боротьбі команда дівчат посіла почесне І місце </a:t>
            </a:r>
            <a:r>
              <a:rPr lang="uk-UA" dirty="0" err="1">
                <a:latin typeface="Times New Roman" panose="02020603050405020304" pitchFamily="18" charset="0"/>
                <a:cs typeface="Times New Roman" panose="02020603050405020304" pitchFamily="18" charset="0"/>
              </a:rPr>
              <a:t>Футзал</a:t>
            </a:r>
            <a:r>
              <a:rPr lang="uk-UA" dirty="0">
                <a:latin typeface="Times New Roman" panose="02020603050405020304" pitchFamily="18" charset="0"/>
                <a:cs typeface="Times New Roman" panose="02020603050405020304" pitchFamily="18" charset="0"/>
              </a:rPr>
              <a:t> представила команда </a:t>
            </a:r>
            <a:r>
              <a:rPr lang="uk-UA" dirty="0" err="1">
                <a:latin typeface="Times New Roman" panose="02020603050405020304" pitchFamily="18" charset="0"/>
                <a:cs typeface="Times New Roman" panose="02020603050405020304" pitchFamily="18" charset="0"/>
              </a:rPr>
              <a:t>Зорянського</a:t>
            </a:r>
            <a:r>
              <a:rPr lang="uk-UA" dirty="0">
                <a:latin typeface="Times New Roman" panose="02020603050405020304" pitchFamily="18" charset="0"/>
                <a:cs typeface="Times New Roman" panose="02020603050405020304" pitchFamily="18" charset="0"/>
              </a:rPr>
              <a:t> ліцею. За результатом виснажливої гри отримали ІІІ місце серед десяти команд. Діти отримали масу позитивних емоцій та нагороди від організаторів Дніпровської районної військової адміністрації. </a:t>
            </a:r>
          </a:p>
        </p:txBody>
      </p:sp>
      <p:pic>
        <p:nvPicPr>
          <p:cNvPr id="6" name="Рисунок 5">
            <a:extLst>
              <a:ext uri="{FF2B5EF4-FFF2-40B4-BE49-F238E27FC236}">
                <a16:creationId xmlns:a16="http://schemas.microsoft.com/office/drawing/2014/main" id="{E45E8244-CA32-4569-80DA-92BE2EE2F77E}"/>
              </a:ext>
            </a:extLst>
          </p:cNvPr>
          <p:cNvPicPr>
            <a:picLocks noChangeAspect="1"/>
          </p:cNvPicPr>
          <p:nvPr/>
        </p:nvPicPr>
        <p:blipFill>
          <a:blip r:embed="rId2"/>
          <a:stretch>
            <a:fillRect/>
          </a:stretch>
        </p:blipFill>
        <p:spPr>
          <a:xfrm>
            <a:off x="184297" y="2355258"/>
            <a:ext cx="5769936" cy="4327452"/>
          </a:xfrm>
          <a:prstGeom prst="rect">
            <a:avLst/>
          </a:prstGeom>
        </p:spPr>
      </p:pic>
    </p:spTree>
    <p:extLst>
      <p:ext uri="{BB962C8B-B14F-4D97-AF65-F5344CB8AC3E}">
        <p14:creationId xmlns:p14="http://schemas.microsoft.com/office/powerpoint/2010/main" val="183925710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987E879-682B-483C-B7B0-D06FACB61499}"/>
              </a:ext>
            </a:extLst>
          </p:cNvPr>
          <p:cNvSpPr>
            <a:spLocks noGrp="1"/>
          </p:cNvSpPr>
          <p:nvPr>
            <p:ph type="title"/>
          </p:nvPr>
        </p:nvSpPr>
        <p:spPr/>
        <p:txBody>
          <a:bodyPr/>
          <a:lstStyle/>
          <a:p>
            <a:r>
              <a:rPr lang="uk-UA" dirty="0"/>
              <a:t>Освіта.</a:t>
            </a:r>
          </a:p>
        </p:txBody>
      </p:sp>
      <p:sp>
        <p:nvSpPr>
          <p:cNvPr id="3" name="Місце для вмісту 2">
            <a:extLst>
              <a:ext uri="{FF2B5EF4-FFF2-40B4-BE49-F238E27FC236}">
                <a16:creationId xmlns:a16="http://schemas.microsoft.com/office/drawing/2014/main" id="{D7EC4830-216E-4C94-B992-3F9B08E11D37}"/>
              </a:ext>
            </a:extLst>
          </p:cNvPr>
          <p:cNvSpPr>
            <a:spLocks noGrp="1"/>
          </p:cNvSpPr>
          <p:nvPr>
            <p:ph idx="1"/>
          </p:nvPr>
        </p:nvSpPr>
        <p:spPr>
          <a:xfrm>
            <a:off x="6007395" y="2603500"/>
            <a:ext cx="5667154" cy="3416300"/>
          </a:xfrm>
        </p:spPr>
        <p:txBody>
          <a:bodyPr>
            <a:noAutofit/>
          </a:bodyPr>
          <a:lstStyle/>
          <a:p>
            <a:pPr algn="just"/>
            <a:r>
              <a:rPr lang="uk-UA" dirty="0">
                <a:latin typeface="Times New Roman" panose="02020603050405020304" pitchFamily="18" charset="0"/>
                <a:cs typeface="Times New Roman" panose="02020603050405020304" pitchFamily="18" charset="0"/>
              </a:rPr>
              <a:t>у </a:t>
            </a:r>
            <a:r>
              <a:rPr lang="uk-UA" dirty="0" err="1">
                <a:latin typeface="Times New Roman" panose="02020603050405020304" pitchFamily="18" charset="0"/>
                <a:cs typeface="Times New Roman" panose="02020603050405020304" pitchFamily="18" charset="0"/>
              </a:rPr>
              <a:t>Чумаківській</a:t>
            </a:r>
            <a:r>
              <a:rPr lang="uk-UA" dirty="0">
                <a:latin typeface="Times New Roman" panose="02020603050405020304" pitchFamily="18" charset="0"/>
                <a:cs typeface="Times New Roman" panose="02020603050405020304" pitchFamily="18" charset="0"/>
              </a:rPr>
              <a:t>  громаді в рамках святкування  Всесвітнього дня  вишиванки пройшов чудовий патріотичний захід «Я люблю Україну!». Учасники заходу, які були одягнені у вишиванки, радо поринули у вир конкурсної програми. Змагалися команди здобувачів освіти Чумаківського та </a:t>
            </a:r>
            <a:r>
              <a:rPr lang="uk-UA" dirty="0" err="1">
                <a:latin typeface="Times New Roman" panose="02020603050405020304" pitchFamily="18" charset="0"/>
                <a:cs typeface="Times New Roman" panose="02020603050405020304" pitchFamily="18" charset="0"/>
              </a:rPr>
              <a:t>Зорянського</a:t>
            </a:r>
            <a:r>
              <a:rPr lang="uk-UA" dirty="0">
                <a:latin typeface="Times New Roman" panose="02020603050405020304" pitchFamily="18" charset="0"/>
                <a:cs typeface="Times New Roman" panose="02020603050405020304" pitchFamily="18" charset="0"/>
              </a:rPr>
              <a:t> ліцеїв та Приютської гімназії. Патріотичний флешмоб задав хід цікавого дійства. </a:t>
            </a:r>
            <a:r>
              <a:rPr lang="uk-UA" dirty="0" err="1">
                <a:latin typeface="Times New Roman" panose="02020603050405020304" pitchFamily="18" charset="0"/>
                <a:cs typeface="Times New Roman" panose="02020603050405020304" pitchFamily="18" charset="0"/>
              </a:rPr>
              <a:t>Конкурсно</a:t>
            </a:r>
            <a:r>
              <a:rPr lang="uk-UA" dirty="0">
                <a:latin typeface="Times New Roman" panose="02020603050405020304" pitchFamily="18" charset="0"/>
                <a:cs typeface="Times New Roman" panose="02020603050405020304" pitchFamily="18" charset="0"/>
              </a:rPr>
              <a:t>-розважальна гра «Я люблю Україну» була насиченою і змістовною. Фінал гри довів, що учнівська молодь Чумаківської громади гідна звання «Патріот рідної неньки України».</a:t>
            </a:r>
          </a:p>
        </p:txBody>
      </p:sp>
      <p:pic>
        <p:nvPicPr>
          <p:cNvPr id="5" name="Рисунок 4">
            <a:extLst>
              <a:ext uri="{FF2B5EF4-FFF2-40B4-BE49-F238E27FC236}">
                <a16:creationId xmlns:a16="http://schemas.microsoft.com/office/drawing/2014/main" id="{CD6CFF63-7537-4B90-841F-177A59E0B85E}"/>
              </a:ext>
            </a:extLst>
          </p:cNvPr>
          <p:cNvPicPr>
            <a:picLocks noChangeAspect="1"/>
          </p:cNvPicPr>
          <p:nvPr/>
        </p:nvPicPr>
        <p:blipFill rotWithShape="1">
          <a:blip r:embed="rId2"/>
          <a:srcRect l="47886" t="47236" r="25032" b="27597"/>
          <a:stretch/>
        </p:blipFill>
        <p:spPr>
          <a:xfrm>
            <a:off x="113712" y="2214452"/>
            <a:ext cx="2522627" cy="1318685"/>
          </a:xfrm>
          <a:prstGeom prst="rect">
            <a:avLst/>
          </a:prstGeom>
        </p:spPr>
      </p:pic>
      <p:pic>
        <p:nvPicPr>
          <p:cNvPr id="7" name="Рисунок 6">
            <a:extLst>
              <a:ext uri="{FF2B5EF4-FFF2-40B4-BE49-F238E27FC236}">
                <a16:creationId xmlns:a16="http://schemas.microsoft.com/office/drawing/2014/main" id="{F9C38F79-DE00-4CCA-A337-1E591AC34F02}"/>
              </a:ext>
            </a:extLst>
          </p:cNvPr>
          <p:cNvPicPr>
            <a:picLocks noChangeAspect="1"/>
          </p:cNvPicPr>
          <p:nvPr/>
        </p:nvPicPr>
        <p:blipFill rotWithShape="1">
          <a:blip r:embed="rId3"/>
          <a:srcRect l="48679" t="46927" r="24128" b="27906"/>
          <a:stretch/>
        </p:blipFill>
        <p:spPr>
          <a:xfrm>
            <a:off x="3528899" y="2249913"/>
            <a:ext cx="2762865" cy="1318685"/>
          </a:xfrm>
          <a:prstGeom prst="rect">
            <a:avLst/>
          </a:prstGeom>
        </p:spPr>
      </p:pic>
      <p:pic>
        <p:nvPicPr>
          <p:cNvPr id="9" name="Рисунок 8">
            <a:extLst>
              <a:ext uri="{FF2B5EF4-FFF2-40B4-BE49-F238E27FC236}">
                <a16:creationId xmlns:a16="http://schemas.microsoft.com/office/drawing/2014/main" id="{C0366A58-CB51-4841-AD1F-722D8B33F9FA}"/>
              </a:ext>
            </a:extLst>
          </p:cNvPr>
          <p:cNvPicPr>
            <a:picLocks noChangeAspect="1"/>
          </p:cNvPicPr>
          <p:nvPr/>
        </p:nvPicPr>
        <p:blipFill rotWithShape="1">
          <a:blip r:embed="rId4"/>
          <a:srcRect l="47442" t="45426" r="24215" b="26977"/>
          <a:stretch/>
        </p:blipFill>
        <p:spPr>
          <a:xfrm>
            <a:off x="113712" y="5199469"/>
            <a:ext cx="2879822" cy="1577257"/>
          </a:xfrm>
          <a:prstGeom prst="rect">
            <a:avLst/>
          </a:prstGeom>
        </p:spPr>
      </p:pic>
      <p:pic>
        <p:nvPicPr>
          <p:cNvPr id="11" name="Рисунок 10">
            <a:extLst>
              <a:ext uri="{FF2B5EF4-FFF2-40B4-BE49-F238E27FC236}">
                <a16:creationId xmlns:a16="http://schemas.microsoft.com/office/drawing/2014/main" id="{33B01E2F-BC91-42DD-B08E-94FCB1170888}"/>
              </a:ext>
            </a:extLst>
          </p:cNvPr>
          <p:cNvPicPr>
            <a:picLocks noChangeAspect="1"/>
          </p:cNvPicPr>
          <p:nvPr/>
        </p:nvPicPr>
        <p:blipFill rotWithShape="1">
          <a:blip r:embed="rId5"/>
          <a:srcRect l="55290" t="45116" r="31890" b="27752"/>
          <a:stretch/>
        </p:blipFill>
        <p:spPr>
          <a:xfrm>
            <a:off x="4623197" y="4893038"/>
            <a:ext cx="1562986" cy="1860698"/>
          </a:xfrm>
          <a:prstGeom prst="rect">
            <a:avLst/>
          </a:prstGeom>
        </p:spPr>
      </p:pic>
      <p:pic>
        <p:nvPicPr>
          <p:cNvPr id="13" name="Рисунок 12">
            <a:extLst>
              <a:ext uri="{FF2B5EF4-FFF2-40B4-BE49-F238E27FC236}">
                <a16:creationId xmlns:a16="http://schemas.microsoft.com/office/drawing/2014/main" id="{87A3A42E-D472-4D29-BCC9-56F4720E3329}"/>
              </a:ext>
            </a:extLst>
          </p:cNvPr>
          <p:cNvPicPr>
            <a:picLocks noChangeAspect="1"/>
          </p:cNvPicPr>
          <p:nvPr/>
        </p:nvPicPr>
        <p:blipFill rotWithShape="1">
          <a:blip r:embed="rId6"/>
          <a:srcRect l="47705" t="46978" r="24476" b="27131"/>
          <a:stretch/>
        </p:blipFill>
        <p:spPr>
          <a:xfrm>
            <a:off x="1454054" y="3423831"/>
            <a:ext cx="3391787" cy="1775638"/>
          </a:xfrm>
          <a:prstGeom prst="rect">
            <a:avLst/>
          </a:prstGeom>
        </p:spPr>
      </p:pic>
    </p:spTree>
    <p:extLst>
      <p:ext uri="{BB962C8B-B14F-4D97-AF65-F5344CB8AC3E}">
        <p14:creationId xmlns:p14="http://schemas.microsoft.com/office/powerpoint/2010/main" val="207634238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1D404FF-BE88-40AF-96F7-F1869B1CD38A}"/>
              </a:ext>
            </a:extLst>
          </p:cNvPr>
          <p:cNvSpPr>
            <a:spLocks noGrp="1"/>
          </p:cNvSpPr>
          <p:nvPr>
            <p:ph type="title"/>
          </p:nvPr>
        </p:nvSpPr>
        <p:spPr/>
        <p:txBody>
          <a:bodyPr/>
          <a:lstStyle/>
          <a:p>
            <a:r>
              <a:rPr lang="uk-UA" dirty="0"/>
              <a:t>Культура.</a:t>
            </a:r>
          </a:p>
        </p:txBody>
      </p:sp>
      <p:sp>
        <p:nvSpPr>
          <p:cNvPr id="3" name="Місце для вмісту 2">
            <a:extLst>
              <a:ext uri="{FF2B5EF4-FFF2-40B4-BE49-F238E27FC236}">
                <a16:creationId xmlns:a16="http://schemas.microsoft.com/office/drawing/2014/main" id="{ADE6D46E-C2FE-4DDA-8CD6-906C25066EF1}"/>
              </a:ext>
            </a:extLst>
          </p:cNvPr>
          <p:cNvSpPr>
            <a:spLocks noGrp="1"/>
          </p:cNvSpPr>
          <p:nvPr>
            <p:ph idx="1"/>
          </p:nvPr>
        </p:nvSpPr>
        <p:spPr>
          <a:xfrm>
            <a:off x="5528930" y="2339163"/>
            <a:ext cx="6464596" cy="3680637"/>
          </a:xfrm>
        </p:spPr>
        <p:txBody>
          <a:bodyPr>
            <a:noAutofit/>
          </a:bodyPr>
          <a:lstStyle/>
          <a:p>
            <a:pPr marL="0" indent="0" algn="just">
              <a:spcBef>
                <a:spcPts val="0"/>
              </a:spcBef>
              <a:buNone/>
            </a:pP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базі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Приютського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будинку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культури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функціонує</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вокальний</a:t>
            </a:r>
            <a:r>
              <a:rPr lang="ru-RU" dirty="0">
                <a:latin typeface="Times New Roman" panose="02020603050405020304" pitchFamily="18" charset="0"/>
                <a:cs typeface="Times New Roman" panose="02020603050405020304" pitchFamily="18" charset="0"/>
              </a:rPr>
              <a:t> ансамбль </a:t>
            </a:r>
            <a:r>
              <a:rPr lang="ru-RU" dirty="0" err="1">
                <a:latin typeface="Times New Roman" panose="02020603050405020304" pitchFamily="18" charset="0"/>
                <a:cs typeface="Times New Roman" panose="02020603050405020304" pitchFamily="18" charset="0"/>
              </a:rPr>
              <a:t>української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пісні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Червона</a:t>
            </a:r>
            <a:r>
              <a:rPr lang="ru-RU" dirty="0">
                <a:latin typeface="Times New Roman" panose="02020603050405020304" pitchFamily="18" charset="0"/>
                <a:cs typeface="Times New Roman" panose="02020603050405020304" pitchFamily="18" charset="0"/>
              </a:rPr>
              <a:t> Калина». </a:t>
            </a:r>
            <a:r>
              <a:rPr lang="ru-RU" dirty="0" err="1">
                <a:latin typeface="Times New Roman" panose="02020603050405020304" pitchFamily="18" charset="0"/>
                <a:cs typeface="Times New Roman" panose="02020603050405020304" pitchFamily="18" charset="0"/>
              </a:rPr>
              <a:t>Колектив</a:t>
            </a:r>
            <a:r>
              <a:rPr lang="ru-RU" dirty="0">
                <a:latin typeface="Times New Roman" panose="02020603050405020304" pitchFamily="18" charset="0"/>
                <a:cs typeface="Times New Roman" panose="02020603050405020304" pitchFamily="18" charset="0"/>
              </a:rPr>
              <a:t> активно </a:t>
            </a:r>
            <a:r>
              <a:rPr lang="ru-RU" dirty="0" err="1">
                <a:latin typeface="Times New Roman" panose="02020603050405020304" pitchFamily="18" charset="0"/>
                <a:cs typeface="Times New Roman" panose="02020603050405020304" pitchFamily="18" charset="0"/>
              </a:rPr>
              <a:t>працює</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наполегливо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йдучи</a:t>
            </a:r>
            <a:r>
              <a:rPr lang="ru-RU" dirty="0">
                <a:latin typeface="Times New Roman" panose="02020603050405020304" pitchFamily="18" charset="0"/>
                <a:cs typeface="Times New Roman" panose="02020603050405020304" pitchFamily="18" charset="0"/>
              </a:rPr>
              <a:t> до </a:t>
            </a:r>
            <a:r>
              <a:rPr lang="ru-RU" dirty="0" err="1">
                <a:latin typeface="Times New Roman" panose="02020603050405020304" pitchFamily="18" charset="0"/>
                <a:cs typeface="Times New Roman" panose="02020603050405020304" pitchFamily="18" charset="0"/>
              </a:rPr>
              <a:t>своєї</a:t>
            </a:r>
            <a:r>
              <a:rPr lang="ru-RU" dirty="0">
                <a:latin typeface="Times New Roman" panose="02020603050405020304" pitchFamily="18" charset="0"/>
                <a:cs typeface="Times New Roman" panose="02020603050405020304" pitchFamily="18" charset="0"/>
              </a:rPr>
              <a:t> мети.</a:t>
            </a:r>
          </a:p>
          <a:p>
            <a:pPr marL="0" indent="0" algn="just">
              <a:spcBef>
                <a:spcPts val="0"/>
              </a:spcBef>
              <a:buNone/>
            </a:pPr>
            <a:r>
              <a:rPr lang="ru-RU" dirty="0">
                <a:latin typeface="Times New Roman" panose="02020603050405020304" pitchFamily="18" charset="0"/>
                <a:cs typeface="Times New Roman" panose="02020603050405020304" pitchFamily="18" charset="0"/>
              </a:rPr>
              <a:t>   В 2024 </a:t>
            </a:r>
            <a:r>
              <a:rPr lang="ru-RU" dirty="0" err="1">
                <a:latin typeface="Times New Roman" panose="02020603050405020304" pitchFamily="18" charset="0"/>
                <a:cs typeface="Times New Roman" panose="02020603050405020304" pitchFamily="18" charset="0"/>
              </a:rPr>
              <a:t>році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мають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досягнення</a:t>
            </a:r>
            <a:r>
              <a:rPr lang="ru-RU" dirty="0">
                <a:latin typeface="Times New Roman" panose="02020603050405020304" pitchFamily="18" charset="0"/>
                <a:cs typeface="Times New Roman" panose="02020603050405020304" pitchFamily="18" charset="0"/>
              </a:rPr>
              <a:t>:</a:t>
            </a:r>
          </a:p>
          <a:p>
            <a:pPr marL="0" indent="0" algn="just">
              <a:spcBef>
                <a:spcPts val="0"/>
              </a:spcBef>
              <a:buNone/>
            </a:pPr>
            <a:r>
              <a:rPr lang="ru-RU" dirty="0">
                <a:latin typeface="Times New Roman" panose="02020603050405020304" pitchFamily="18" charset="0"/>
                <a:cs typeface="Times New Roman" panose="02020603050405020304" pitchFamily="18" charset="0"/>
              </a:rPr>
              <a:t>-Гран –</a:t>
            </a:r>
            <a:r>
              <a:rPr lang="ru-RU" dirty="0" err="1">
                <a:latin typeface="Times New Roman" panose="02020603050405020304" pitchFamily="18" charset="0"/>
                <a:cs typeface="Times New Roman" panose="02020603050405020304" pitchFamily="18" charset="0"/>
              </a:rPr>
              <a:t>Прі</a:t>
            </a:r>
            <a:r>
              <a:rPr lang="ru-RU" dirty="0">
                <a:latin typeface="Times New Roman" panose="02020603050405020304" pitchFamily="18" charset="0"/>
                <a:cs typeface="Times New Roman" panose="02020603050405020304" pitchFamily="18" charset="0"/>
              </a:rPr>
              <a:t> на </a:t>
            </a:r>
            <a:r>
              <a:rPr lang="en-US" dirty="0">
                <a:latin typeface="Times New Roman" panose="02020603050405020304" pitchFamily="18" charset="0"/>
                <a:cs typeface="Times New Roman" panose="02020603050405020304" pitchFamily="18" charset="0"/>
              </a:rPr>
              <a:t>IV </a:t>
            </a:r>
            <a:r>
              <a:rPr lang="ru-RU" dirty="0" err="1">
                <a:latin typeface="Times New Roman" panose="02020603050405020304" pitchFamily="18" charset="0"/>
                <a:cs typeface="Times New Roman" panose="02020603050405020304" pitchFamily="18" charset="0"/>
              </a:rPr>
              <a:t>Міжнародному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дистанційному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багатожанровому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конкурсі</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SPRING STAR-</a:t>
            </a:r>
            <a:r>
              <a:rPr lang="ru-RU" dirty="0">
                <a:latin typeface="Times New Roman" panose="02020603050405020304" pitchFamily="18" charset="0"/>
                <a:cs typeface="Times New Roman" panose="02020603050405020304" pitchFamily="18" charset="0"/>
              </a:rPr>
              <a:t>ВЕСНЯНА ЗІРКА»(онлайн) </a:t>
            </a:r>
          </a:p>
          <a:p>
            <a:pPr marL="0" indent="0" algn="just">
              <a:spcBef>
                <a:spcPts val="0"/>
              </a:spcBef>
              <a:buNone/>
            </a:pPr>
            <a:r>
              <a:rPr lang="ru-RU" dirty="0">
                <a:latin typeface="Times New Roman" panose="02020603050405020304" pitchFamily="18" charset="0"/>
                <a:cs typeface="Times New Roman" panose="02020603050405020304" pitchFamily="18" charset="0"/>
              </a:rPr>
              <a:t> -Диплом лауреата І </a:t>
            </a:r>
            <a:r>
              <a:rPr lang="ru-RU" dirty="0" err="1">
                <a:latin typeface="Times New Roman" panose="02020603050405020304" pitchFamily="18" charset="0"/>
                <a:cs typeface="Times New Roman" panose="02020603050405020304" pitchFamily="18" charset="0"/>
              </a:rPr>
              <a:t>ступеня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Всеукраїнського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багатожанрового</a:t>
            </a:r>
            <a:r>
              <a:rPr lang="ru-RU" dirty="0">
                <a:latin typeface="Times New Roman" panose="02020603050405020304" pitchFamily="18" charset="0"/>
                <a:cs typeface="Times New Roman" panose="02020603050405020304" pitchFamily="18" charset="0"/>
              </a:rPr>
              <a:t> конкурсу </a:t>
            </a:r>
            <a:r>
              <a:rPr lang="ru-RU" dirty="0" err="1">
                <a:latin typeface="Times New Roman" panose="02020603050405020304" pitchFamily="18" charset="0"/>
                <a:cs typeface="Times New Roman" panose="02020603050405020304" pitchFamily="18" charset="0"/>
              </a:rPr>
              <a:t>талантів</a:t>
            </a:r>
            <a:r>
              <a:rPr lang="ru-RU" dirty="0">
                <a:latin typeface="Times New Roman" panose="02020603050405020304" pitchFamily="18" charset="0"/>
                <a:cs typeface="Times New Roman" panose="02020603050405020304" pitchFamily="18" charset="0"/>
              </a:rPr>
              <a:t>  «ЗОРЯНИЙ ШЛЯХ» (онлайн);</a:t>
            </a:r>
          </a:p>
          <a:p>
            <a:pPr marL="0" indent="0" algn="just">
              <a:spcBef>
                <a:spcPts val="0"/>
              </a:spcBef>
              <a:buNone/>
            </a:pPr>
            <a:r>
              <a:rPr lang="ru-RU" dirty="0">
                <a:latin typeface="Times New Roman" panose="02020603050405020304" pitchFamily="18" charset="0"/>
                <a:cs typeface="Times New Roman" panose="02020603050405020304" pitchFamily="18" charset="0"/>
              </a:rPr>
              <a:t>-Диплом І </a:t>
            </a:r>
            <a:r>
              <a:rPr lang="ru-RU" dirty="0" err="1">
                <a:latin typeface="Times New Roman" panose="02020603050405020304" pitchFamily="18" charset="0"/>
                <a:cs typeface="Times New Roman" panose="02020603050405020304" pitchFamily="18" charset="0"/>
              </a:rPr>
              <a:t>ступеня</a:t>
            </a:r>
            <a:r>
              <a:rPr lang="ru-RU" dirty="0">
                <a:latin typeface="Times New Roman" panose="02020603050405020304" pitchFamily="18" charset="0"/>
                <a:cs typeface="Times New Roman" panose="02020603050405020304" pitchFamily="18" charset="0"/>
              </a:rPr>
              <a:t> VІІІ </a:t>
            </a:r>
            <a:r>
              <a:rPr lang="ru-RU" dirty="0" err="1">
                <a:latin typeface="Times New Roman" panose="02020603050405020304" pitchFamily="18" charset="0"/>
                <a:cs typeface="Times New Roman" panose="02020603050405020304" pitchFamily="18" charset="0"/>
              </a:rPr>
              <a:t>категорії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Міжнародного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двотурового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багатожанрового</a:t>
            </a:r>
            <a:r>
              <a:rPr lang="ru-RU" dirty="0">
                <a:latin typeface="Times New Roman" panose="02020603050405020304" pitchFamily="18" charset="0"/>
                <a:cs typeface="Times New Roman" panose="02020603050405020304" pitchFamily="18" charset="0"/>
              </a:rPr>
              <a:t> фестивалю-конкурсу «</a:t>
            </a:r>
            <a:r>
              <a:rPr lang="en-US" dirty="0">
                <a:latin typeface="Times New Roman" panose="02020603050405020304" pitchFamily="18" charset="0"/>
                <a:cs typeface="Times New Roman" panose="02020603050405020304" pitchFamily="18" charset="0"/>
              </a:rPr>
              <a:t>ZIAGODA GOLD STAR” </a:t>
            </a:r>
            <a:r>
              <a:rPr lang="ru-RU" dirty="0">
                <a:latin typeface="Times New Roman" panose="02020603050405020304" pitchFamily="18" charset="0"/>
                <a:cs typeface="Times New Roman" panose="02020603050405020304" pitchFamily="18" charset="0"/>
              </a:rPr>
              <a:t>Уряд </a:t>
            </a:r>
            <a:r>
              <a:rPr lang="ru-RU" dirty="0" err="1">
                <a:latin typeface="Times New Roman" panose="02020603050405020304" pitchFamily="18" charset="0"/>
                <a:cs typeface="Times New Roman" panose="02020603050405020304" pitchFamily="18" charset="0"/>
              </a:rPr>
              <a:t>Республіки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Болгарії</a:t>
            </a:r>
            <a:r>
              <a:rPr lang="ru-RU" dirty="0">
                <a:latin typeface="Times New Roman" panose="02020603050405020304" pitchFamily="18" charset="0"/>
                <a:cs typeface="Times New Roman" panose="02020603050405020304" pitchFamily="18" charset="0"/>
              </a:rPr>
              <a:t> «ПІДТРИМАЙ УКРАЇНУ» (онлайн)	.</a:t>
            </a:r>
          </a:p>
          <a:p>
            <a:pPr marL="0" indent="0" algn="just">
              <a:spcBef>
                <a:spcPts val="0"/>
              </a:spcBef>
              <a:buNone/>
            </a:pPr>
            <a:r>
              <a:rPr lang="ru-RU" dirty="0">
                <a:latin typeface="Times New Roman" panose="02020603050405020304" pitchFamily="18" charset="0"/>
                <a:cs typeface="Times New Roman" panose="02020603050405020304" pitchFamily="18" charset="0"/>
              </a:rPr>
              <a:t>-І </a:t>
            </a:r>
            <a:r>
              <a:rPr lang="ru-RU" dirty="0" err="1">
                <a:latin typeface="Times New Roman" panose="02020603050405020304" pitchFamily="18" charset="0"/>
                <a:cs typeface="Times New Roman" panose="02020603050405020304" pitchFamily="18" charset="0"/>
              </a:rPr>
              <a:t>місце</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Міжнародному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багатожанровому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конкурсі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мистецтв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Країна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мрій</a:t>
            </a:r>
            <a:r>
              <a:rPr lang="ru-RU" dirty="0">
                <a:latin typeface="Times New Roman" panose="02020603050405020304" pitchFamily="18" charset="0"/>
                <a:cs typeface="Times New Roman" panose="02020603050405020304" pitchFamily="18" charset="0"/>
              </a:rPr>
              <a:t>!»</a:t>
            </a:r>
          </a:p>
        </p:txBody>
      </p:sp>
      <p:pic>
        <p:nvPicPr>
          <p:cNvPr id="5" name="Рисунок 4">
            <a:extLst>
              <a:ext uri="{FF2B5EF4-FFF2-40B4-BE49-F238E27FC236}">
                <a16:creationId xmlns:a16="http://schemas.microsoft.com/office/drawing/2014/main" id="{27E9DE61-7814-4F25-9638-AF6FA328B4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414" y="2424156"/>
            <a:ext cx="5330455" cy="4153313"/>
          </a:xfrm>
          <a:prstGeom prst="rect">
            <a:avLst/>
          </a:prstGeom>
        </p:spPr>
      </p:pic>
    </p:spTree>
    <p:extLst>
      <p:ext uri="{BB962C8B-B14F-4D97-AF65-F5344CB8AC3E}">
        <p14:creationId xmlns:p14="http://schemas.microsoft.com/office/powerpoint/2010/main" val="273842649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Бюджет. Освіта.</a:t>
            </a:r>
            <a:endParaRPr lang="en-US" dirty="0"/>
          </a:p>
        </p:txBody>
      </p:sp>
      <p:sp>
        <p:nvSpPr>
          <p:cNvPr id="4" name="Прямоугольник 3"/>
          <p:cNvSpPr/>
          <p:nvPr/>
        </p:nvSpPr>
        <p:spPr>
          <a:xfrm>
            <a:off x="748145" y="2609221"/>
            <a:ext cx="4031673" cy="1047979"/>
          </a:xfrm>
          <a:prstGeom prst="rect">
            <a:avLst/>
          </a:prstGeom>
        </p:spPr>
        <p:txBody>
          <a:bodyPr wrap="square">
            <a:spAutoFit/>
          </a:bodyPr>
          <a:lstStyle/>
          <a:p>
            <a:pPr algn="just">
              <a:lnSpc>
                <a:spcPct val="115000"/>
              </a:lnSpc>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 В 2024 році було виготовлено проектно – кошторисну документацію по об’єктам:</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Схема 4"/>
          <p:cNvGraphicFramePr/>
          <p:nvPr>
            <p:extLst>
              <p:ext uri="{D42A27DB-BD31-4B8C-83A1-F6EECF244321}">
                <p14:modId xmlns:p14="http://schemas.microsoft.com/office/powerpoint/2010/main" val="927337611"/>
              </p:ext>
            </p:extLst>
          </p:nvPr>
        </p:nvGraphicFramePr>
        <p:xfrm>
          <a:off x="571501" y="1056987"/>
          <a:ext cx="12009582" cy="56659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89597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Національно-патріотичне виховання</a:t>
            </a:r>
            <a:endParaRPr lang="en-US" dirty="0"/>
          </a:p>
        </p:txBody>
      </p:sp>
      <p:sp>
        <p:nvSpPr>
          <p:cNvPr id="4" name="Прямоугольник 3"/>
          <p:cNvSpPr/>
          <p:nvPr/>
        </p:nvSpPr>
        <p:spPr>
          <a:xfrm>
            <a:off x="6585962" y="2360751"/>
            <a:ext cx="4998927" cy="2031325"/>
          </a:xfrm>
          <a:prstGeom prst="rect">
            <a:avLst/>
          </a:prstGeom>
          <a:effectLst>
            <a:softEdge rad="127000"/>
          </a:effectLst>
        </p:spPr>
        <p:txBody>
          <a:bodyPr wrap="square">
            <a:spAutoFit/>
          </a:bodyPr>
          <a:lstStyle/>
          <a:p>
            <a:pPr algn="just">
              <a:spcAft>
                <a:spcPts val="0"/>
              </a:spcAft>
            </a:pPr>
            <a:r>
              <a:rPr lang="uk-UA" dirty="0">
                <a:latin typeface="Calibri" panose="020F0502020204030204" pitchFamily="34" charset="0"/>
                <a:ea typeface="Calibri" panose="020F0502020204030204" pitchFamily="34" charset="0"/>
                <a:cs typeface="Segoe UI Historic" panose="020B0502040204020203" pitchFamily="34" charset="0"/>
              </a:rPr>
              <a:t>7 травня 2024 року</a:t>
            </a:r>
            <a:r>
              <a:rPr lang="uk-UA" dirty="0">
                <a:latin typeface="Segoe UI Historic" panose="020B0502040204020203"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в</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центрі</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села</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Чумаки</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відбулося</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урочисте</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відкриття</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Алеї</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пам</a:t>
            </a:r>
            <a:r>
              <a:rPr lang="en-US" dirty="0" err="1">
                <a:latin typeface="Segoe UI Historic" panose="020B0502040204020203" pitchFamily="34" charset="0"/>
                <a:ea typeface="Calibri" panose="020F0502020204030204" pitchFamily="34" charset="0"/>
                <a:cs typeface="Times New Roman" panose="02020603050405020304" pitchFamily="18" charset="0"/>
              </a:rPr>
              <a:t>’</a:t>
            </a:r>
            <a:r>
              <a:rPr lang="en-US" dirty="0" err="1">
                <a:latin typeface="Calibri" panose="020F0502020204030204" pitchFamily="34" charset="0"/>
                <a:ea typeface="Calibri" panose="020F0502020204030204" pitchFamily="34" charset="0"/>
                <a:cs typeface="Times New Roman" panose="02020603050405020304" pitchFamily="18" charset="0"/>
              </a:rPr>
              <a:t>яті</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загиблих</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Героїв</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Чумаківської</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громади</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які</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віддали</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своє</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життя</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заради</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майбутнього</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кожного</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a:latin typeface="Calibri" panose="020F0502020204030204" pitchFamily="34" charset="0"/>
                <a:ea typeface="Calibri" panose="020F0502020204030204" pitchFamily="34" charset="0"/>
                <a:cs typeface="Times New Roman" panose="02020603050405020304" pitchFamily="18" charset="0"/>
              </a:rPr>
              <a:t>з</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en-US" dirty="0" err="1">
                <a:latin typeface="Calibri" panose="020F0502020204030204" pitchFamily="34" charset="0"/>
                <a:ea typeface="Calibri" panose="020F0502020204030204" pitchFamily="34" charset="0"/>
                <a:cs typeface="Times New Roman" panose="02020603050405020304" pitchFamily="18" charset="0"/>
              </a:rPr>
              <a:t>нас</a:t>
            </a:r>
            <a:r>
              <a:rPr lang="en-US" dirty="0">
                <a:latin typeface="Segoe UI Historic" panose="020B0502040204020203"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a:p>
            <a:pPr algn="just">
              <a:spcAft>
                <a:spcPts val="0"/>
              </a:spcAft>
            </a:pPr>
            <a:r>
              <a:rPr lang="ru-RU" dirty="0">
                <a:latin typeface="Calibri" panose="020F0502020204030204" pitchFamily="34" charset="0"/>
                <a:ea typeface="Calibri" panose="020F0502020204030204" pitchFamily="34" charset="0"/>
                <a:cs typeface="Times New Roman" panose="02020603050405020304" pitchFamily="18" charset="0"/>
              </a:rPr>
              <a:t>За</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ініціативи</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сільської</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ради</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Алеї</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пам</a:t>
            </a:r>
            <a:r>
              <a:rPr lang="en-US" dirty="0">
                <a:latin typeface="Segoe UI Historic" panose="020B0502040204020203" pitchFamily="34" charset="0"/>
                <a:ea typeface="Calibri" panose="020F0502020204030204" pitchFamily="34" charset="0"/>
                <a:cs typeface="Times New Roman" panose="02020603050405020304" pitchFamily="18" charset="0"/>
              </a:rPr>
              <a:t>’</a:t>
            </a:r>
            <a:r>
              <a:rPr lang="ru-RU" dirty="0" err="1">
                <a:latin typeface="Calibri" panose="020F0502020204030204" pitchFamily="34" charset="0"/>
                <a:ea typeface="Calibri" panose="020F0502020204030204" pitchFamily="34" charset="0"/>
                <a:cs typeface="Times New Roman" panose="02020603050405020304" pitchFamily="18" charset="0"/>
              </a:rPr>
              <a:t>яті</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з</a:t>
            </a:r>
            <a:r>
              <a:rPr lang="en-US" dirty="0">
                <a:latin typeface="Segoe UI Historic" panose="020B0502040204020203" pitchFamily="34" charset="0"/>
                <a:ea typeface="Calibri" panose="020F0502020204030204" pitchFamily="34" charset="0"/>
                <a:cs typeface="Times New Roman" panose="02020603050405020304" pitchFamily="18" charset="0"/>
              </a:rPr>
              <a:t>’</a:t>
            </a:r>
            <a:r>
              <a:rPr lang="ru-RU" dirty="0" err="1">
                <a:latin typeface="Calibri" panose="020F0502020204030204" pitchFamily="34" charset="0"/>
                <a:ea typeface="Calibri" panose="020F0502020204030204" pitchFamily="34" charset="0"/>
                <a:cs typeface="Times New Roman" panose="02020603050405020304" pitchFamily="18" charset="0"/>
              </a:rPr>
              <a:t>явилися</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також</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у</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селах</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Зоря</a:t>
            </a:r>
            <a:r>
              <a:rPr lang="en-US" dirty="0">
                <a:latin typeface="Segoe UI Historic" panose="020B0502040204020203" pitchFamily="34" charset="0"/>
                <a:ea typeface="Calibri" panose="020F0502020204030204" pitchFamily="34" charset="0"/>
                <a:cs typeface="Times New Roman" panose="02020603050405020304" pitchFamily="18" charset="0"/>
              </a:rPr>
              <a:t>, </a:t>
            </a:r>
            <a:r>
              <a:rPr lang="ru-RU" dirty="0" err="1">
                <a:latin typeface="Calibri" panose="020F0502020204030204" pitchFamily="34" charset="0"/>
                <a:ea typeface="Calibri" panose="020F0502020204030204" pitchFamily="34" charset="0"/>
                <a:cs typeface="Times New Roman" panose="02020603050405020304" pitchFamily="18" charset="0"/>
              </a:rPr>
              <a:t>Маївка</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та</a:t>
            </a:r>
            <a:r>
              <a:rPr lang="ru-RU" dirty="0">
                <a:latin typeface="Segoe UI Historic" panose="020B0502040204020203" pitchFamily="34" charset="0"/>
                <a:ea typeface="Calibri" panose="020F0502020204030204" pitchFamily="34" charset="0"/>
                <a:cs typeface="Times New Roman" panose="02020603050405020304" pitchFamily="18" charset="0"/>
              </a:rPr>
              <a:t> </a:t>
            </a:r>
            <a:r>
              <a:rPr lang="ru-RU" dirty="0">
                <a:latin typeface="Calibri" panose="020F0502020204030204" pitchFamily="34" charset="0"/>
                <a:ea typeface="Calibri" panose="020F0502020204030204" pitchFamily="34" charset="0"/>
                <a:cs typeface="Times New Roman" panose="02020603050405020304" pitchFamily="18" charset="0"/>
              </a:rPr>
              <a:t>Приют</a:t>
            </a:r>
            <a:r>
              <a:rPr lang="en-US" dirty="0">
                <a:latin typeface="Segoe UI Historic" panose="020B0502040204020203" pitchFamily="34" charset="0"/>
                <a:ea typeface="Calibri" panose="020F0502020204030204" pitchFamily="34" charset="0"/>
                <a:cs typeface="Times New Roman" panose="02020603050405020304" pitchFamily="18" charset="0"/>
              </a:rPr>
              <a:t>.</a:t>
            </a:r>
            <a:endParaRPr lang="en-US" dirty="0">
              <a:latin typeface="Calibri" panose="020F0502020204030204" pitchFamily="34" charset="0"/>
              <a:ea typeface="Calibri" panose="020F0502020204030204" pitchFamily="34" charset="0"/>
              <a:cs typeface="Times New Roman" panose="02020603050405020304" pitchFamily="18" charset="0"/>
            </a:endParaRPr>
          </a:p>
        </p:txBody>
      </p:sp>
      <p:pic>
        <p:nvPicPr>
          <p:cNvPr id="19" name="Рисунок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 y="2225040"/>
            <a:ext cx="2560320" cy="1920240"/>
          </a:xfrm>
          <a:prstGeom prst="rect">
            <a:avLst/>
          </a:prstGeom>
          <a:effectLst>
            <a:softEdge rad="127000"/>
          </a:effectLst>
        </p:spPr>
      </p:pic>
      <p:pic>
        <p:nvPicPr>
          <p:cNvPr id="20" name="Рисунок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36117" y="4280316"/>
            <a:ext cx="3337045" cy="2504870"/>
          </a:xfrm>
          <a:prstGeom prst="rect">
            <a:avLst/>
          </a:prstGeom>
          <a:effectLst>
            <a:softEdge rad="127000"/>
          </a:effectLst>
        </p:spPr>
      </p:pic>
      <p:pic>
        <p:nvPicPr>
          <p:cNvPr id="21" name="Рисунок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4320" y="4251959"/>
            <a:ext cx="1899920" cy="2533227"/>
          </a:xfrm>
          <a:prstGeom prst="rect">
            <a:avLst/>
          </a:prstGeom>
          <a:effectLst>
            <a:softEdge rad="127000"/>
          </a:effectLst>
        </p:spPr>
      </p:pic>
      <p:pic>
        <p:nvPicPr>
          <p:cNvPr id="23" name="Рисунок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46400" y="2225040"/>
            <a:ext cx="3398416" cy="1913733"/>
          </a:xfrm>
          <a:prstGeom prst="rect">
            <a:avLst/>
          </a:prstGeom>
          <a:effectLst>
            <a:softEdge rad="127000"/>
          </a:effectLst>
        </p:spPr>
      </p:pic>
      <p:pic>
        <p:nvPicPr>
          <p:cNvPr id="24" name="Рисунок 23"/>
          <p:cNvPicPr>
            <a:picLocks noChangeAspect="1"/>
          </p:cNvPicPr>
          <p:nvPr/>
        </p:nvPicPr>
        <p:blipFill>
          <a:blip r:embed="rId7"/>
          <a:stretch>
            <a:fillRect/>
          </a:stretch>
        </p:blipFill>
        <p:spPr>
          <a:xfrm>
            <a:off x="2415387" y="4326961"/>
            <a:ext cx="4951768" cy="2458225"/>
          </a:xfrm>
          <a:prstGeom prst="rect">
            <a:avLst/>
          </a:prstGeom>
          <a:effectLst>
            <a:softEdge rad="63500"/>
          </a:effectLst>
        </p:spPr>
      </p:pic>
    </p:spTree>
    <p:extLst>
      <p:ext uri="{BB962C8B-B14F-4D97-AF65-F5344CB8AC3E}">
        <p14:creationId xmlns:p14="http://schemas.microsoft.com/office/powerpoint/2010/main" val="219831516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Бюджет. Освіта.</a:t>
            </a:r>
            <a:endParaRPr lang="en-US" dirty="0"/>
          </a:p>
        </p:txBody>
      </p:sp>
      <p:sp>
        <p:nvSpPr>
          <p:cNvPr id="4" name="Прямоугольник 3"/>
          <p:cNvSpPr/>
          <p:nvPr/>
        </p:nvSpPr>
        <p:spPr>
          <a:xfrm>
            <a:off x="5535660" y="2563289"/>
            <a:ext cx="6096000" cy="3892732"/>
          </a:xfrm>
          <a:prstGeom prst="rect">
            <a:avLst/>
          </a:prstGeom>
        </p:spPr>
        <p:txBody>
          <a:bodyPr>
            <a:spAutoFit/>
          </a:bodyPr>
          <a:lstStyle/>
          <a:p>
            <a:pPr algn="just">
              <a:lnSpc>
                <a:spcPct val="115000"/>
              </a:lnSpc>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На утримання закладів культури (</a:t>
            </a:r>
            <a:r>
              <a:rPr lang="uk-UA" dirty="0" err="1">
                <a:latin typeface="Times New Roman" panose="02020603050405020304" pitchFamily="18" charset="0"/>
                <a:ea typeface="Calibri" panose="020F0502020204030204" pitchFamily="34" charset="0"/>
                <a:cs typeface="Times New Roman" panose="02020603050405020304" pitchFamily="18" charset="0"/>
              </a:rPr>
              <a:t>Зорянський</a:t>
            </a:r>
            <a:r>
              <a:rPr lang="uk-UA" dirty="0">
                <a:latin typeface="Times New Roman" panose="02020603050405020304" pitchFamily="18" charset="0"/>
                <a:ea typeface="Calibri" panose="020F0502020204030204" pitchFamily="34" charset="0"/>
                <a:cs typeface="Times New Roman" panose="02020603050405020304" pitchFamily="18" charset="0"/>
              </a:rPr>
              <a:t> та Приютський будинки культури, </a:t>
            </a:r>
            <a:r>
              <a:rPr lang="uk-UA" dirty="0" err="1">
                <a:latin typeface="Times New Roman" panose="02020603050405020304" pitchFamily="18" charset="0"/>
                <a:ea typeface="Calibri" panose="020F0502020204030204" pitchFamily="34" charset="0"/>
                <a:cs typeface="Times New Roman" panose="02020603050405020304" pitchFamily="18" charset="0"/>
              </a:rPr>
              <a:t>Чумаківську</a:t>
            </a:r>
            <a:r>
              <a:rPr lang="uk-UA" dirty="0">
                <a:latin typeface="Times New Roman" panose="02020603050405020304" pitchFamily="18" charset="0"/>
                <a:ea typeface="Calibri" panose="020F0502020204030204" pitchFamily="34" charset="0"/>
                <a:cs typeface="Times New Roman" panose="02020603050405020304" pitchFamily="18" charset="0"/>
              </a:rPr>
              <a:t>, </a:t>
            </a:r>
            <a:r>
              <a:rPr lang="uk-UA" dirty="0" err="1">
                <a:latin typeface="Times New Roman" panose="02020603050405020304" pitchFamily="18" charset="0"/>
                <a:ea typeface="Calibri" panose="020F0502020204030204" pitchFamily="34" charset="0"/>
                <a:cs typeface="Times New Roman" panose="02020603050405020304" pitchFamily="18" charset="0"/>
              </a:rPr>
              <a:t>Зорянську</a:t>
            </a:r>
            <a:r>
              <a:rPr lang="uk-UA" dirty="0">
                <a:latin typeface="Times New Roman" panose="02020603050405020304" pitchFamily="18" charset="0"/>
                <a:ea typeface="Calibri" panose="020F0502020204030204" pitchFamily="34" charset="0"/>
                <a:cs typeface="Times New Roman" panose="02020603050405020304" pitchFamily="18" charset="0"/>
              </a:rPr>
              <a:t>, Приютську публічно – шкільні бібліотеки та </a:t>
            </a:r>
            <a:r>
              <a:rPr lang="uk-UA" dirty="0" err="1">
                <a:latin typeface="Times New Roman" panose="02020603050405020304" pitchFamily="18" charset="0"/>
                <a:ea typeface="Calibri" panose="020F0502020204030204" pitchFamily="34" charset="0"/>
                <a:cs typeface="Times New Roman" panose="02020603050405020304" pitchFamily="18" charset="0"/>
              </a:rPr>
              <a:t>Тарасо</a:t>
            </a:r>
            <a:r>
              <a:rPr lang="uk-UA" dirty="0">
                <a:latin typeface="Times New Roman" panose="02020603050405020304" pitchFamily="18" charset="0"/>
                <a:ea typeface="Calibri" panose="020F0502020204030204" pitchFamily="34" charset="0"/>
                <a:cs typeface="Times New Roman" panose="02020603050405020304" pitchFamily="18" charset="0"/>
              </a:rPr>
              <a:t> – Шевченківську сільську бібліотеки) було використано з сільського бюджету – </a:t>
            </a:r>
            <a:r>
              <a:rPr lang="uk-UA"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1798,3</a:t>
            </a:r>
            <a:r>
              <a:rPr lang="uk-UA" dirty="0">
                <a:latin typeface="Times New Roman" panose="02020603050405020304" pitchFamily="18" charset="0"/>
                <a:ea typeface="Calibri" panose="020F0502020204030204" pitchFamily="34" charset="0"/>
                <a:cs typeface="Times New Roman" panose="02020603050405020304" pitchFamily="18" charset="0"/>
              </a:rPr>
              <a:t> </a:t>
            </a:r>
            <a:r>
              <a:rPr lang="uk-UA" dirty="0" err="1">
                <a:latin typeface="Times New Roman" panose="02020603050405020304" pitchFamily="18" charset="0"/>
                <a:ea typeface="Calibri" panose="020F0502020204030204" pitchFamily="34" charset="0"/>
                <a:cs typeface="Times New Roman" panose="02020603050405020304" pitchFamily="18" charset="0"/>
              </a:rPr>
              <a:t>тис.грн</a:t>
            </a:r>
            <a:r>
              <a:rPr lang="uk-UA" dirty="0">
                <a:latin typeface="Times New Roman" panose="02020603050405020304" pitchFamily="18" charset="0"/>
                <a:ea typeface="Calibri" panose="020F0502020204030204" pitchFamily="34" charset="0"/>
                <a:cs typeface="Times New Roman" panose="02020603050405020304" pitchFamily="18" charset="0"/>
              </a:rPr>
              <a:t>., в тому числі на заробітну плату з нарахуванням – </a:t>
            </a:r>
            <a:r>
              <a:rPr lang="uk-UA"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1541,4</a:t>
            </a:r>
            <a:r>
              <a:rPr lang="uk-UA" dirty="0">
                <a:latin typeface="Times New Roman" panose="02020603050405020304" pitchFamily="18" charset="0"/>
                <a:ea typeface="Calibri" panose="020F0502020204030204" pitchFamily="34" charset="0"/>
                <a:cs typeface="Times New Roman" panose="02020603050405020304" pitchFamily="18" charset="0"/>
              </a:rPr>
              <a:t> </a:t>
            </a:r>
            <a:r>
              <a:rPr lang="uk-UA" dirty="0" err="1">
                <a:latin typeface="Times New Roman" panose="02020603050405020304" pitchFamily="18" charset="0"/>
                <a:ea typeface="Calibri" panose="020F0502020204030204" pitchFamily="34" charset="0"/>
                <a:cs typeface="Times New Roman" panose="02020603050405020304" pitchFamily="18" charset="0"/>
              </a:rPr>
              <a:t>тис.грн</a:t>
            </a:r>
            <a:r>
              <a:rPr lang="uk-UA" dirty="0">
                <a:latin typeface="Times New Roman" panose="02020603050405020304" pitchFamily="18" charset="0"/>
                <a:ea typeface="Calibri" panose="020F0502020204030204" pitchFamily="34" charset="0"/>
                <a:cs typeface="Times New Roman" panose="02020603050405020304" pitchFamily="18" charset="0"/>
              </a:rPr>
              <a:t>., енергоносії – </a:t>
            </a:r>
            <a:r>
              <a:rPr lang="uk-UA"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16,7</a:t>
            </a:r>
            <a:r>
              <a:rPr lang="uk-UA" dirty="0">
                <a:latin typeface="Times New Roman" panose="02020603050405020304" pitchFamily="18" charset="0"/>
                <a:ea typeface="Calibri" panose="020F0502020204030204" pitchFamily="34" charset="0"/>
                <a:cs typeface="Times New Roman" panose="02020603050405020304" pitchFamily="18" charset="0"/>
              </a:rPr>
              <a:t> </a:t>
            </a:r>
            <a:r>
              <a:rPr lang="uk-UA" dirty="0" err="1">
                <a:latin typeface="Times New Roman" panose="02020603050405020304" pitchFamily="18" charset="0"/>
                <a:ea typeface="Calibri" panose="020F0502020204030204" pitchFamily="34" charset="0"/>
                <a:cs typeface="Times New Roman" panose="02020603050405020304" pitchFamily="18" charset="0"/>
              </a:rPr>
              <a:t>тис.грн</a:t>
            </a:r>
            <a:r>
              <a:rPr lang="uk-UA"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 п</a:t>
            </a:r>
            <a:r>
              <a:rPr lang="ru-RU" dirty="0" err="1">
                <a:latin typeface="Times New Roman" panose="02020603050405020304" pitchFamily="18" charset="0"/>
                <a:ea typeface="Calibri" panose="020F0502020204030204" pitchFamily="34" charset="0"/>
                <a:cs typeface="Times New Roman" panose="02020603050405020304" pitchFamily="18" charset="0"/>
              </a:rPr>
              <a:t>ридбано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тифлокомплекс</a:t>
            </a:r>
            <a:r>
              <a:rPr lang="ru-RU" dirty="0">
                <a:latin typeface="Times New Roman" panose="02020603050405020304" pitchFamily="18" charset="0"/>
                <a:ea typeface="Calibri" panose="020F0502020204030204" pitchFamily="34" charset="0"/>
                <a:cs typeface="Times New Roman" panose="02020603050405020304" pitchFamily="18" charset="0"/>
              </a:rPr>
              <a:t> в </a:t>
            </a:r>
            <a:r>
              <a:rPr lang="ru-RU" dirty="0" err="1">
                <a:latin typeface="Times New Roman" panose="02020603050405020304" pitchFamily="18" charset="0"/>
                <a:ea typeface="Calibri" panose="020F0502020204030204" pitchFamily="34" charset="0"/>
                <a:cs typeface="Times New Roman" panose="02020603050405020304" pitchFamily="18" charset="0"/>
              </a:rPr>
              <a:t>Чумаківську</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публічно</a:t>
            </a:r>
            <a:r>
              <a:rPr lang="ru-RU" dirty="0">
                <a:latin typeface="Times New Roman" panose="02020603050405020304" pitchFamily="18" charset="0"/>
                <a:ea typeface="Calibri" panose="020F0502020204030204" pitchFamily="34" charset="0"/>
                <a:cs typeface="Times New Roman" panose="02020603050405020304" pitchFamily="18" charset="0"/>
              </a:rPr>
              <a:t> – </a:t>
            </a:r>
            <a:r>
              <a:rPr lang="ru-RU" dirty="0" err="1">
                <a:latin typeface="Times New Roman" panose="02020603050405020304" pitchFamily="18" charset="0"/>
                <a:ea typeface="Calibri" panose="020F0502020204030204" pitchFamily="34" charset="0"/>
                <a:cs typeface="Times New Roman" panose="02020603050405020304" pitchFamily="18" charset="0"/>
              </a:rPr>
              <a:t>шкільну</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бібліотеку</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вартістю</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30,0</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тис.грн</a:t>
            </a:r>
            <a:r>
              <a:rPr lang="ru-RU"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ru-RU" dirty="0">
                <a:latin typeface="Times New Roman" panose="02020603050405020304" pitchFamily="18" charset="0"/>
                <a:ea typeface="Calibri" panose="020F0502020204030204" pitchFamily="34" charset="0"/>
                <a:cs typeface="Times New Roman" panose="02020603050405020304" pitchFamily="18" charset="0"/>
              </a:rPr>
              <a:t>- для </a:t>
            </a:r>
            <a:r>
              <a:rPr lang="ru-RU" dirty="0" err="1">
                <a:latin typeface="Times New Roman" panose="02020603050405020304" pitchFamily="18" charset="0"/>
                <a:ea typeface="Calibri" panose="020F0502020204030204" pitchFamily="34" charset="0"/>
                <a:cs typeface="Times New Roman" panose="02020603050405020304" pitchFamily="18" charset="0"/>
              </a:rPr>
              <a:t>публічно</a:t>
            </a:r>
            <a:r>
              <a:rPr lang="ru-RU" dirty="0">
                <a:latin typeface="Times New Roman" panose="02020603050405020304" pitchFamily="18" charset="0"/>
                <a:ea typeface="Calibri" panose="020F0502020204030204" pitchFamily="34" charset="0"/>
                <a:cs typeface="Times New Roman" panose="02020603050405020304" pitchFamily="18" charset="0"/>
              </a:rPr>
              <a:t> – </a:t>
            </a:r>
            <a:r>
              <a:rPr lang="ru-RU" dirty="0" err="1">
                <a:latin typeface="Times New Roman" panose="02020603050405020304" pitchFamily="18" charset="0"/>
                <a:ea typeface="Calibri" panose="020F0502020204030204" pitchFamily="34" charset="0"/>
                <a:cs typeface="Times New Roman" panose="02020603050405020304" pitchFamily="18" charset="0"/>
              </a:rPr>
              <a:t>шкільних</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бібліотек</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придбано</a:t>
            </a:r>
            <a:r>
              <a:rPr lang="ru-RU" dirty="0">
                <a:latin typeface="Times New Roman" panose="02020603050405020304" pitchFamily="18" charset="0"/>
                <a:ea typeface="Calibri" panose="020F0502020204030204" pitchFamily="34" charset="0"/>
                <a:cs typeface="Times New Roman" panose="02020603050405020304" pitchFamily="18" charset="0"/>
              </a:rPr>
              <a:t> книги  на суму </a:t>
            </a:r>
            <a:r>
              <a:rPr lang="ru-RU"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14,3</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тис.грн</a:t>
            </a:r>
            <a:r>
              <a:rPr lang="ru-RU"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6" name="Picture 2" descr="Тифлокомплекс – Центральна міська бібліотека Місто Олександрія"/>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891" y="2429394"/>
            <a:ext cx="2971800" cy="208026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Самая популярная книга в мире: топ-10 | РБК Lif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0140" y="4271384"/>
            <a:ext cx="3805102" cy="21308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354302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a:t>Охорона здоров’я. </a:t>
            </a:r>
            <a:r>
              <a:rPr lang="en-US" dirty="0"/>
              <a:t/>
            </a:r>
            <a:br>
              <a:rPr lang="en-US" dirty="0"/>
            </a:br>
            <a:endParaRPr lang="en-US" dirty="0"/>
          </a:p>
        </p:txBody>
      </p:sp>
      <p:sp>
        <p:nvSpPr>
          <p:cNvPr id="4" name="Прямоугольник 3"/>
          <p:cNvSpPr/>
          <p:nvPr/>
        </p:nvSpPr>
        <p:spPr>
          <a:xfrm>
            <a:off x="1154954" y="2347382"/>
            <a:ext cx="9957161" cy="1277786"/>
          </a:xfrm>
          <a:prstGeom prst="rect">
            <a:avLst/>
          </a:prstGeom>
        </p:spPr>
        <p:txBody>
          <a:bodyPr wrap="square">
            <a:spAutoFit/>
          </a:bodyPr>
          <a:lstStyle/>
          <a:p>
            <a:pPr algn="just">
              <a:lnSpc>
                <a:spcPct val="107000"/>
              </a:lnSpc>
              <a:spcAft>
                <a:spcPts val="0"/>
              </a:spcAft>
            </a:pP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В 2024 році сільською радою було виділено кошти на підтримку закладів охорони здоров’я, а саме:</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За рахунок сільського бюджету </a:t>
            </a:r>
            <a:r>
              <a:rPr lang="uk-UA"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Підгородненському</a:t>
            </a: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центру первинної медико-санітарної допомоги було надано:</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90170" algn="just">
              <a:lnSpc>
                <a:spcPct val="107000"/>
              </a:lnSpc>
              <a:spcAft>
                <a:spcPts val="0"/>
              </a:spcAft>
            </a:pP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dirty="0"/>
          </a:p>
        </p:txBody>
      </p:sp>
      <p:graphicFrame>
        <p:nvGraphicFramePr>
          <p:cNvPr id="8" name="Схема 7"/>
          <p:cNvGraphicFramePr/>
          <p:nvPr>
            <p:extLst>
              <p:ext uri="{D42A27DB-BD31-4B8C-83A1-F6EECF244321}">
                <p14:modId xmlns:p14="http://schemas.microsoft.com/office/powerpoint/2010/main" val="2598441080"/>
              </p:ext>
            </p:extLst>
          </p:nvPr>
        </p:nvGraphicFramePr>
        <p:xfrm>
          <a:off x="2564460" y="3252355"/>
          <a:ext cx="7213385" cy="47345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208278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a:t>Охорона здоров’я. </a:t>
            </a:r>
            <a:r>
              <a:rPr lang="en-US" dirty="0"/>
              <a:t/>
            </a:r>
            <a:br>
              <a:rPr lang="en-US" dirty="0"/>
            </a:br>
            <a:endParaRPr lang="en-US" dirty="0"/>
          </a:p>
        </p:txBody>
      </p:sp>
      <p:sp>
        <p:nvSpPr>
          <p:cNvPr id="4" name="Прямоугольник 3"/>
          <p:cNvSpPr/>
          <p:nvPr/>
        </p:nvSpPr>
        <p:spPr>
          <a:xfrm>
            <a:off x="883228" y="2246182"/>
            <a:ext cx="10338954" cy="685059"/>
          </a:xfrm>
          <a:prstGeom prst="rect">
            <a:avLst/>
          </a:prstGeom>
        </p:spPr>
        <p:txBody>
          <a:bodyPr wrap="square">
            <a:spAutoFit/>
          </a:bodyPr>
          <a:lstStyle/>
          <a:p>
            <a:pPr algn="just">
              <a:lnSpc>
                <a:spcPct val="107000"/>
              </a:lnSpc>
              <a:spcAft>
                <a:spcPts val="0"/>
              </a:spcAft>
            </a:pPr>
            <a:r>
              <a:rPr lang="uk-UA"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Магдалинівському</a:t>
            </a: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центру первинної </a:t>
            </a:r>
            <a:r>
              <a:rPr lang="uk-UA"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медикосанітарної</a:t>
            </a: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допомоги було надано </a:t>
            </a:r>
            <a:r>
              <a:rPr lang="uk-UA"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234,73</a:t>
            </a: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в тому числі:</a:t>
            </a: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Схема 4"/>
          <p:cNvGraphicFramePr/>
          <p:nvPr>
            <p:extLst>
              <p:ext uri="{D42A27DB-BD31-4B8C-83A1-F6EECF244321}">
                <p14:modId xmlns:p14="http://schemas.microsoft.com/office/powerpoint/2010/main" val="1745074349"/>
              </p:ext>
            </p:extLst>
          </p:nvPr>
        </p:nvGraphicFramePr>
        <p:xfrm>
          <a:off x="1009481" y="2931241"/>
          <a:ext cx="10561783" cy="49008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55601309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a:t>Охорона здоров’я. </a:t>
            </a:r>
            <a:r>
              <a:rPr lang="en-US" dirty="0"/>
              <a:t/>
            </a:r>
            <a:br>
              <a:rPr lang="en-US" dirty="0"/>
            </a:br>
            <a:endParaRPr lang="en-US" dirty="0"/>
          </a:p>
        </p:txBody>
      </p:sp>
      <p:sp>
        <p:nvSpPr>
          <p:cNvPr id="4" name="Прямоугольник 3"/>
          <p:cNvSpPr/>
          <p:nvPr/>
        </p:nvSpPr>
        <p:spPr>
          <a:xfrm>
            <a:off x="540327" y="2149875"/>
            <a:ext cx="10883515" cy="718017"/>
          </a:xfrm>
          <a:prstGeom prst="rect">
            <a:avLst/>
          </a:prstGeom>
        </p:spPr>
        <p:txBody>
          <a:bodyPr wrap="square">
            <a:spAutoFit/>
          </a:bodyPr>
          <a:lstStyle/>
          <a:p>
            <a:pPr algn="just">
              <a:lnSpc>
                <a:spcPct val="107000"/>
              </a:lnSpc>
              <a:spcAft>
                <a:spcPts val="0"/>
              </a:spcAft>
            </a:pP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Для </a:t>
            </a:r>
            <a:r>
              <a:rPr lang="uk-UA"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Магдалинівської</a:t>
            </a: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центральної районної лікарні з сільського бюджету було надано </a:t>
            </a:r>
            <a:r>
              <a:rPr lang="uk-UA"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340,8</a:t>
            </a: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в тому числі:</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graphicFrame>
        <p:nvGraphicFramePr>
          <p:cNvPr id="5" name="Схема 4"/>
          <p:cNvGraphicFramePr/>
          <p:nvPr>
            <p:extLst>
              <p:ext uri="{D42A27DB-BD31-4B8C-83A1-F6EECF244321}">
                <p14:modId xmlns:p14="http://schemas.microsoft.com/office/powerpoint/2010/main" val="1647039166"/>
              </p:ext>
            </p:extLst>
          </p:nvPr>
        </p:nvGraphicFramePr>
        <p:xfrm>
          <a:off x="1154954" y="2722419"/>
          <a:ext cx="7855528" cy="43204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9" name="Прямоугольник 8"/>
          <p:cNvSpPr/>
          <p:nvPr/>
        </p:nvSpPr>
        <p:spPr>
          <a:xfrm>
            <a:off x="9362208" y="3933107"/>
            <a:ext cx="2566555" cy="2530038"/>
          </a:xfrm>
          <a:prstGeom prst="rect">
            <a:avLst/>
          </a:prstGeom>
        </p:spPr>
        <p:txBody>
          <a:bodyPr wrap="square">
            <a:spAutoFit/>
          </a:bodyPr>
          <a:lstStyle/>
          <a:p>
            <a:pPr algn="just">
              <a:lnSpc>
                <a:spcPct val="107000"/>
              </a:lnSpc>
              <a:spcAft>
                <a:spcPts val="0"/>
              </a:spcAft>
            </a:pP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Також було виділено </a:t>
            </a:r>
            <a:r>
              <a:rPr lang="uk-UA"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165,49</a:t>
            </a: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для лікарні Слобожанської селищної ради не енергоносії, комунальні послуги, пільгові медикаменти, реактиви.</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3974308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a:t>Безпека життя громадян та запобігання правопорушень.</a:t>
            </a:r>
            <a:r>
              <a:rPr lang="en-US" dirty="0"/>
              <a:t/>
            </a:r>
            <a:br>
              <a:rPr lang="en-US" dirty="0"/>
            </a:br>
            <a:endParaRPr lang="en-US" dirty="0"/>
          </a:p>
        </p:txBody>
      </p:sp>
      <p:sp>
        <p:nvSpPr>
          <p:cNvPr id="4" name="Прямоугольник 3"/>
          <p:cNvSpPr/>
          <p:nvPr/>
        </p:nvSpPr>
        <p:spPr>
          <a:xfrm>
            <a:off x="4322619" y="2320219"/>
            <a:ext cx="7533408" cy="4537781"/>
          </a:xfrm>
          <a:prstGeom prst="rect">
            <a:avLst/>
          </a:prstGeom>
        </p:spPr>
        <p:txBody>
          <a:bodyPr wrap="square">
            <a:spAutoFit/>
          </a:bodyPr>
          <a:lstStyle/>
          <a:p>
            <a:pPr algn="just">
              <a:lnSpc>
                <a:spcPct val="107000"/>
              </a:lnSpc>
              <a:spcAft>
                <a:spcPts val="0"/>
              </a:spcAft>
            </a:pP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Одним із важливих питань в роботі сільської ради є питання безпеки життя мешканців громади та запобігання правопорушень на території громади.</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В рамках реалізації програми «Поліцейський офіцер громади Чумаківської територіальної громади на 2020-2024 роки» сільською радою в поточному році було виділено із сільського бюджету </a:t>
            </a:r>
            <a:r>
              <a:rPr lang="uk-UA"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100,0</a:t>
            </a: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тис. грн. для придбання паливно – мастильних матеріалів, поточного ремонту та діагностики службового автомобіля поліцейського офіцера громади.</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Відповідно до програми «Забезпечення громадського порядку та громадської безпеки на території Чумаківської ОТГ Дніпровського району Дніпропетровської області на 2019-2024 роки» було виділено </a:t>
            </a:r>
            <a:r>
              <a:rPr lang="uk-UA"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200,0</a:t>
            </a: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тис. грн. для потреб районного відділку поліції.</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Крім того з сільського бюджету було виділено </a:t>
            </a:r>
            <a:r>
              <a:rPr lang="uk-UA"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100,0</a:t>
            </a: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тис. грн. для                                       потреб 8 Державного </a:t>
            </a:r>
            <a:r>
              <a:rPr lang="uk-UA"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пожежно</a:t>
            </a: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 рятувального загону ГУ ДСНС  в Дніпропетровській області.</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1154954" y="2320219"/>
            <a:ext cx="1794164" cy="1774941"/>
          </a:xfrm>
          <a:prstGeom prst="rect">
            <a:avLst/>
          </a:prstGeom>
        </p:spPr>
      </p:pic>
      <p:pic>
        <p:nvPicPr>
          <p:cNvPr id="2050" name="Picture 2" descr="Оголошуємо конкурс на посаду поліцейського офіцера громади! –  Авангардівська селищна рада"/>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430" y="4348716"/>
            <a:ext cx="3543589" cy="19711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50036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a:t>Фінансова підтримка інших бюджетів.</a:t>
            </a:r>
            <a:r>
              <a:rPr lang="en-US" dirty="0"/>
              <a:t/>
            </a:r>
            <a:br>
              <a:rPr lang="en-US" dirty="0"/>
            </a:br>
            <a:endParaRPr lang="en-US" dirty="0"/>
          </a:p>
        </p:txBody>
      </p:sp>
      <p:sp>
        <p:nvSpPr>
          <p:cNvPr id="4" name="Прямоугольник 3"/>
          <p:cNvSpPr/>
          <p:nvPr/>
        </p:nvSpPr>
        <p:spPr>
          <a:xfrm>
            <a:off x="5365173" y="2643746"/>
            <a:ext cx="6096000" cy="3648691"/>
          </a:xfrm>
          <a:prstGeom prst="rect">
            <a:avLst/>
          </a:prstGeom>
        </p:spPr>
        <p:txBody>
          <a:bodyPr>
            <a:spAutoFit/>
          </a:bodyPr>
          <a:lstStyle/>
          <a:p>
            <a:pPr algn="just">
              <a:lnSpc>
                <a:spcPct val="107000"/>
              </a:lnSpc>
              <a:spcAft>
                <a:spcPts val="0"/>
              </a:spcAft>
            </a:pP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В умовах воєнного стану в Україні сільською радою, для підтримки ЗСУ було надано 60,0 тис. грн. фінансової допомоги, а також для Дніпровського РТЦК та СП – 100,0 тис. грн.</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Times New Roman" panose="02020603050405020304" pitchFamily="18" charset="0"/>
              <a:buChar char="-"/>
            </a:pP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326,7 тис. грн. обласному бюджету на виконання заходів Програми створення та використання матеріальних резервів для запобігання і ліквідації наслідків надзвичайних ситуацій.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На виконання повноважень органів місцевого самоврядування в умовах воєнного стану було виділено 150,0 тис. грн. фінансової допомоги Дніпровській районній раді.</a:t>
            </a:r>
            <a:endParaRPr lang="en-US" dirty="0"/>
          </a:p>
        </p:txBody>
      </p:sp>
      <p:sp>
        <p:nvSpPr>
          <p:cNvPr id="5" name="Прямоугольник 4"/>
          <p:cNvSpPr/>
          <p:nvPr/>
        </p:nvSpPr>
        <p:spPr>
          <a:xfrm>
            <a:off x="5365173" y="2643745"/>
            <a:ext cx="6096000" cy="3648691"/>
          </a:xfrm>
          <a:prstGeom prst="rect">
            <a:avLst/>
          </a:prstGeom>
        </p:spPr>
        <p:txBody>
          <a:bodyPr>
            <a:spAutoFit/>
          </a:bodyPr>
          <a:lstStyle/>
          <a:p>
            <a:pPr algn="just">
              <a:lnSpc>
                <a:spcPct val="107000"/>
              </a:lnSpc>
              <a:spcAft>
                <a:spcPts val="0"/>
              </a:spcAft>
            </a:pP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В умовах воєнного стану в Україні сільською радою, для підтримки ЗСУ було надано </a:t>
            </a:r>
            <a:r>
              <a:rPr lang="uk-UA"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60,0</a:t>
            </a: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тис. грн. фінансової допомоги, а також для Дніпровського РТЦК та СП – </a:t>
            </a:r>
            <a:r>
              <a:rPr lang="uk-UA"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100,0</a:t>
            </a: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тис. грн.</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Times New Roman" panose="02020603050405020304" pitchFamily="18" charset="0"/>
              <a:buChar char="-"/>
            </a:pPr>
            <a:r>
              <a:rPr lang="uk-UA"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326,7</a:t>
            </a: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тис. грн. обласному бюджету на виконання заходів Програми створення та використання матеріальних резервів для запобігання і ліквідації наслідків надзвичайних ситуацій.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На виконання повноважень органів місцевого самоврядування в умовах воєнного стану було виділено </a:t>
            </a:r>
            <a:r>
              <a:rPr lang="uk-UA"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150,0</a:t>
            </a: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тис. грн. фінансової допомоги Дніпровській районній раді.</a:t>
            </a:r>
            <a:endParaRPr lang="en-US" dirty="0"/>
          </a:p>
        </p:txBody>
      </p:sp>
      <p:pic>
        <p:nvPicPr>
          <p:cNvPr id="6" name="Рисунок 5"/>
          <p:cNvPicPr>
            <a:picLocks noChangeAspect="1"/>
          </p:cNvPicPr>
          <p:nvPr/>
        </p:nvPicPr>
        <p:blipFill>
          <a:blip r:embed="rId2"/>
          <a:stretch>
            <a:fillRect/>
          </a:stretch>
        </p:blipFill>
        <p:spPr>
          <a:xfrm>
            <a:off x="86590" y="2207202"/>
            <a:ext cx="2505075" cy="2381250"/>
          </a:xfrm>
          <a:prstGeom prst="rect">
            <a:avLst/>
          </a:prstGeom>
          <a:effectLst>
            <a:softEdge rad="63500"/>
          </a:effectLst>
        </p:spPr>
      </p:pic>
      <p:pic>
        <p:nvPicPr>
          <p:cNvPr id="10" name="Рисунок 9"/>
          <p:cNvPicPr>
            <a:picLocks noChangeAspect="1"/>
          </p:cNvPicPr>
          <p:nvPr/>
        </p:nvPicPr>
        <p:blipFill>
          <a:blip r:embed="rId3"/>
          <a:stretch>
            <a:fillRect/>
          </a:stretch>
        </p:blipFill>
        <p:spPr>
          <a:xfrm>
            <a:off x="2563090" y="2207202"/>
            <a:ext cx="2660662" cy="2580842"/>
          </a:xfrm>
          <a:prstGeom prst="rect">
            <a:avLst/>
          </a:prstGeom>
          <a:effectLst>
            <a:softEdge rad="63500"/>
          </a:effectLst>
        </p:spPr>
      </p:pic>
      <p:pic>
        <p:nvPicPr>
          <p:cNvPr id="7" name="Рисунок 6"/>
          <p:cNvPicPr>
            <a:picLocks noChangeAspect="1"/>
          </p:cNvPicPr>
          <p:nvPr/>
        </p:nvPicPr>
        <p:blipFill>
          <a:blip r:embed="rId4"/>
          <a:stretch>
            <a:fillRect/>
          </a:stretch>
        </p:blipFill>
        <p:spPr>
          <a:xfrm>
            <a:off x="1268417" y="4267200"/>
            <a:ext cx="2447925" cy="2590800"/>
          </a:xfrm>
          <a:prstGeom prst="rect">
            <a:avLst/>
          </a:prstGeom>
          <a:effectLst>
            <a:softEdge rad="63500"/>
          </a:effectLst>
        </p:spPr>
      </p:pic>
    </p:spTree>
    <p:extLst>
      <p:ext uri="{BB962C8B-B14F-4D97-AF65-F5344CB8AC3E}">
        <p14:creationId xmlns:p14="http://schemas.microsoft.com/office/powerpoint/2010/main" val="190778873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219200" y="1223050"/>
            <a:ext cx="8761413" cy="706964"/>
          </a:xfrm>
        </p:spPr>
        <p:txBody>
          <a:bodyPr/>
          <a:lstStyle/>
          <a:p>
            <a:r>
              <a:rPr lang="uk-UA" b="1" dirty="0"/>
              <a:t>Комунальне господарство, благоустрій.</a:t>
            </a:r>
            <a:r>
              <a:rPr lang="en-US" dirty="0"/>
              <a:t/>
            </a:r>
            <a:br>
              <a:rPr lang="en-US" dirty="0"/>
            </a:br>
            <a:r>
              <a:rPr lang="uk-UA" dirty="0"/>
              <a:t> </a:t>
            </a:r>
            <a:r>
              <a:rPr lang="en-US" dirty="0"/>
              <a:t/>
            </a:r>
            <a:br>
              <a:rPr lang="en-US" dirty="0"/>
            </a:br>
            <a:endParaRPr lang="en-US" dirty="0"/>
          </a:p>
        </p:txBody>
      </p:sp>
      <p:sp>
        <p:nvSpPr>
          <p:cNvPr id="4" name="Прямоугольник 3"/>
          <p:cNvSpPr/>
          <p:nvPr/>
        </p:nvSpPr>
        <p:spPr>
          <a:xfrm>
            <a:off x="5599906" y="2479755"/>
            <a:ext cx="6096000" cy="4307333"/>
          </a:xfrm>
          <a:prstGeom prst="rect">
            <a:avLst/>
          </a:prstGeom>
        </p:spPr>
        <p:txBody>
          <a:bodyPr>
            <a:spAutoFit/>
          </a:bodyPr>
          <a:lstStyle/>
          <a:p>
            <a:pPr algn="just">
              <a:lnSpc>
                <a:spcPct val="107000"/>
              </a:lnSpc>
              <a:spcAft>
                <a:spcPts val="0"/>
              </a:spcAft>
            </a:pP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Для забезпечення стабільної роботи комунальних підприємств сільської ради «Комунальник» та «Благоустрій», забезпечення безперебійної роботи систем водопостачання та водовідведення, проведення робіт з підключення абонентів до нової мережі водопостачання, благоустрою території населених пунктів громади, благоустрою кладовищ, вивозу сміття, покосу бур’янів, вирубки порослі та інше з сільського бюджету було надано фінансової підтримки на суму </a:t>
            </a:r>
            <a:r>
              <a:rPr lang="uk-UA"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9137,1 </a:t>
            </a:r>
            <a:r>
              <a:rPr lang="uk-UA"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З метою вирішення питання безперебійного постачання якісної питної води населенню було проведено капітальний ремонт мережі водопостачання в селах Чумаки та Маївка на суму </a:t>
            </a:r>
            <a:r>
              <a:rPr lang="uk-UA"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Times New Roman" panose="02020603050405020304" pitchFamily="18" charset="0"/>
                <a:cs typeface="Times New Roman" panose="02020603050405020304" pitchFamily="18" charset="0"/>
              </a:rPr>
              <a:t>5534,1</a:t>
            </a: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uk-UA"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тис.грн</a:t>
            </a: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tabLst>
                <a:tab pos="4591050" algn="l"/>
              </a:tabLst>
            </a:pPr>
            <a:r>
              <a:rPr lang="uk-UA" b="1"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Рисунок 4"/>
          <p:cNvPicPr>
            <a:picLocks noChangeAspect="1"/>
          </p:cNvPicPr>
          <p:nvPr/>
        </p:nvPicPr>
        <p:blipFill>
          <a:blip r:embed="rId2"/>
          <a:stretch>
            <a:fillRect/>
          </a:stretch>
        </p:blipFill>
        <p:spPr>
          <a:xfrm>
            <a:off x="269815" y="2084952"/>
            <a:ext cx="1807096" cy="2548469"/>
          </a:xfrm>
          <a:prstGeom prst="rect">
            <a:avLst/>
          </a:prstGeom>
          <a:effectLst>
            <a:softEdge rad="63500"/>
          </a:effectLst>
        </p:spPr>
      </p:pic>
      <p:pic>
        <p:nvPicPr>
          <p:cNvPr id="6" name="Рисунок 5"/>
          <p:cNvPicPr>
            <a:picLocks noChangeAspect="1"/>
          </p:cNvPicPr>
          <p:nvPr/>
        </p:nvPicPr>
        <p:blipFill>
          <a:blip r:embed="rId3"/>
          <a:stretch>
            <a:fillRect/>
          </a:stretch>
        </p:blipFill>
        <p:spPr>
          <a:xfrm>
            <a:off x="2297923" y="2065856"/>
            <a:ext cx="2017373" cy="2567565"/>
          </a:xfrm>
          <a:prstGeom prst="rect">
            <a:avLst/>
          </a:prstGeom>
          <a:effectLst>
            <a:softEdge rad="63500"/>
          </a:effectLst>
        </p:spPr>
      </p:pic>
      <p:pic>
        <p:nvPicPr>
          <p:cNvPr id="7" name="Рисунок 6"/>
          <p:cNvPicPr>
            <a:picLocks noChangeAspect="1"/>
          </p:cNvPicPr>
          <p:nvPr/>
        </p:nvPicPr>
        <p:blipFill>
          <a:blip r:embed="rId4"/>
          <a:stretch>
            <a:fillRect/>
          </a:stretch>
        </p:blipFill>
        <p:spPr>
          <a:xfrm>
            <a:off x="879464" y="4021282"/>
            <a:ext cx="1900303" cy="2544473"/>
          </a:xfrm>
          <a:prstGeom prst="rect">
            <a:avLst/>
          </a:prstGeom>
          <a:effectLst>
            <a:softEdge rad="63500"/>
          </a:effectLst>
        </p:spPr>
      </p:pic>
      <p:pic>
        <p:nvPicPr>
          <p:cNvPr id="8" name="Рисунок 7"/>
          <p:cNvPicPr>
            <a:picLocks noChangeAspect="1"/>
          </p:cNvPicPr>
          <p:nvPr/>
        </p:nvPicPr>
        <p:blipFill>
          <a:blip r:embed="rId5"/>
          <a:stretch>
            <a:fillRect/>
          </a:stretch>
        </p:blipFill>
        <p:spPr>
          <a:xfrm>
            <a:off x="2954833" y="4021283"/>
            <a:ext cx="1942217" cy="2577522"/>
          </a:xfrm>
          <a:prstGeom prst="rect">
            <a:avLst/>
          </a:prstGeom>
          <a:effectLst>
            <a:softEdge rad="63500"/>
          </a:effectLst>
        </p:spPr>
      </p:pic>
    </p:spTree>
    <p:extLst>
      <p:ext uri="{BB962C8B-B14F-4D97-AF65-F5344CB8AC3E}">
        <p14:creationId xmlns:p14="http://schemas.microsoft.com/office/powerpoint/2010/main" val="285007894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a:t>Діяльність під час воєнного стану.</a:t>
            </a:r>
            <a:r>
              <a:rPr lang="en-US" dirty="0"/>
              <a:t/>
            </a:r>
            <a:br>
              <a:rPr lang="en-US" dirty="0"/>
            </a:br>
            <a:endParaRPr lang="en-US" dirty="0"/>
          </a:p>
        </p:txBody>
      </p:sp>
      <p:sp>
        <p:nvSpPr>
          <p:cNvPr id="4" name="Прямоугольник 3"/>
          <p:cNvSpPr/>
          <p:nvPr/>
        </p:nvSpPr>
        <p:spPr>
          <a:xfrm>
            <a:off x="5687291" y="2753072"/>
            <a:ext cx="6096000" cy="3100272"/>
          </a:xfrm>
          <a:prstGeom prst="rect">
            <a:avLst/>
          </a:prstGeom>
        </p:spPr>
        <p:txBody>
          <a:bodyPr>
            <a:spAutoFit/>
          </a:bodyPr>
          <a:lstStyle/>
          <a:p>
            <a:pPr algn="just">
              <a:lnSpc>
                <a:spcPct val="107000"/>
              </a:lnSpc>
              <a:spcAft>
                <a:spcPts val="0"/>
              </a:spcAft>
            </a:pPr>
            <a:r>
              <a:rPr lang="uk-UA"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Для</a:t>
            </a:r>
            <a:r>
              <a:rPr lang="uk-UA"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своєчасного оповіщення населення в разі загрози чи виникнення надзвичайної ситуації  за рахунок сільського бюджету було виготовлено проектно – кошторисна документація на будівництво місцевого автоматизованого програмно технічного комплексу (МАСЦО) вартістю                          </a:t>
            </a:r>
            <a:r>
              <a:rPr lang="uk-UA"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200,0</a:t>
            </a:r>
            <a:r>
              <a:rPr lang="uk-UA"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тис. грн.</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uk-UA"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За рахунок сільського бюджету було поповнено матеріальний резерв продуктів харчування та інших необхідних речей для запобігання надзвичайних ситуацій на території громади на загальну суму </a:t>
            </a:r>
            <a:r>
              <a:rPr lang="uk-UA" sz="20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818,6</a:t>
            </a:r>
            <a:r>
              <a:rPr lang="uk-UA"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тис. грн.</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098" name="Picture 2" descr="Кременчук інвестує 88 млн грн у систему оповіщення МАСЦ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703" y="2931679"/>
            <a:ext cx="5195743" cy="292166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57838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b="1" dirty="0"/>
              <a:t>Соціальний захист.</a:t>
            </a:r>
            <a:r>
              <a:rPr lang="en-US" dirty="0"/>
              <a:t/>
            </a:r>
            <a:br>
              <a:rPr lang="en-US" dirty="0"/>
            </a:br>
            <a:endParaRPr lang="en-US" dirty="0"/>
          </a:p>
        </p:txBody>
      </p:sp>
      <p:sp>
        <p:nvSpPr>
          <p:cNvPr id="4" name="Прямоугольник 3"/>
          <p:cNvSpPr/>
          <p:nvPr/>
        </p:nvSpPr>
        <p:spPr>
          <a:xfrm>
            <a:off x="907473" y="2273271"/>
            <a:ext cx="10751126" cy="685059"/>
          </a:xfrm>
          <a:prstGeom prst="rect">
            <a:avLst/>
          </a:prstGeom>
        </p:spPr>
        <p:txBody>
          <a:bodyPr wrap="square">
            <a:spAutoFit/>
          </a:bodyPr>
          <a:lstStyle/>
          <a:p>
            <a:pPr>
              <a:lnSpc>
                <a:spcPct val="107000"/>
              </a:lnSpc>
              <a:spcAft>
                <a:spcPts val="800"/>
              </a:spcAft>
            </a:pPr>
            <a:r>
              <a:rPr lang="uk-UA"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На виконання Програми </a:t>
            </a:r>
            <a:r>
              <a:rPr lang="uk-UA" dirty="0">
                <a:latin typeface="Times New Roman" panose="02020603050405020304" pitchFamily="18" charset="0"/>
                <a:ea typeface="Times New Roman" panose="02020603050405020304" pitchFamily="18" charset="0"/>
                <a:cs typeface="Times New Roman" panose="02020603050405020304" pitchFamily="18" charset="0"/>
              </a:rPr>
              <a:t>соціального захисту населення Чумаківської територіальної громади на 2023 – 2025 роки на території громади за 2024 рік здійснено наступні заходи:</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Прямоугольник 4"/>
          <p:cNvSpPr/>
          <p:nvPr/>
        </p:nvSpPr>
        <p:spPr>
          <a:xfrm>
            <a:off x="273627" y="2884899"/>
            <a:ext cx="4786745" cy="4124206"/>
          </a:xfrm>
          <a:prstGeom prst="rect">
            <a:avLst/>
          </a:prstGeom>
        </p:spPr>
        <p:txBody>
          <a:bodyPr wrap="square">
            <a:spAutoFit/>
          </a:bodyPr>
          <a:lstStyle/>
          <a:p>
            <a:pPr marL="342900" lvl="0" indent="-342900" algn="just">
              <a:spcAft>
                <a:spcPts val="0"/>
              </a:spcAft>
              <a:buFont typeface="Times New Roman" panose="02020603050405020304" pitchFamily="18" charset="0"/>
              <a:buChar char="-"/>
            </a:pPr>
            <a:r>
              <a:rPr lang="uk-UA" sz="1400" dirty="0">
                <a:latin typeface="Times New Roman" panose="02020603050405020304" pitchFamily="18" charset="0"/>
                <a:ea typeface="Calibri" panose="020F0502020204030204" pitchFamily="34" charset="0"/>
                <a:cs typeface="Times New Roman" panose="02020603050405020304" pitchFamily="18" charset="0"/>
              </a:rPr>
              <a:t>38 мешканців громади отримали матеріальну  допомогу на  придбання ліків, проведення медичних операцій,  лікування після операції та інше на загальну суму </a:t>
            </a:r>
            <a:r>
              <a:rPr lang="uk-UA" sz="1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186,0</a:t>
            </a:r>
            <a:r>
              <a:rPr lang="uk-UA" sz="1400" dirty="0">
                <a:latin typeface="Times New Roman" panose="02020603050405020304" pitchFamily="18" charset="0"/>
                <a:ea typeface="Calibri" panose="020F0502020204030204" pitchFamily="34" charset="0"/>
                <a:cs typeface="Times New Roman" panose="02020603050405020304" pitchFamily="18" charset="0"/>
              </a:rPr>
              <a:t> </a:t>
            </a:r>
            <a:r>
              <a:rPr lang="uk-UA" sz="1400" dirty="0" err="1">
                <a:latin typeface="Times New Roman" panose="02020603050405020304" pitchFamily="18" charset="0"/>
                <a:ea typeface="Calibri" panose="020F0502020204030204" pitchFamily="34" charset="0"/>
                <a:cs typeface="Times New Roman" panose="02020603050405020304" pitchFamily="18" charset="0"/>
              </a:rPr>
              <a:t>тис.грн</a:t>
            </a:r>
            <a:r>
              <a:rPr lang="uk-UA" sz="1400" dirty="0">
                <a:latin typeface="Times New Roman" panose="02020603050405020304" pitchFamily="18"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uk-UA" sz="1400" dirty="0">
                <a:latin typeface="Times New Roman" panose="02020603050405020304" pitchFamily="18" charset="0"/>
                <a:ea typeface="Calibri" panose="020F0502020204030204" pitchFamily="34" charset="0"/>
                <a:cs typeface="Times New Roman" panose="02020603050405020304" pitchFamily="18" charset="0"/>
              </a:rPr>
              <a:t>35 родин військовослужбовців  отримали матеріальну допомогу по </a:t>
            </a:r>
            <a:r>
              <a:rPr lang="uk-UA" sz="1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10</a:t>
            </a:r>
            <a:r>
              <a:rPr lang="uk-UA" sz="1400" dirty="0">
                <a:latin typeface="Times New Roman" panose="02020603050405020304" pitchFamily="18" charset="0"/>
                <a:ea typeface="Calibri" panose="020F0502020204030204" pitchFamily="34" charset="0"/>
                <a:cs typeface="Times New Roman" panose="02020603050405020304" pitchFamily="18" charset="0"/>
              </a:rPr>
              <a:t> тисяч грн.  на загальну суму </a:t>
            </a:r>
            <a:r>
              <a:rPr lang="uk-UA" sz="1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350,0</a:t>
            </a:r>
            <a:r>
              <a:rPr lang="uk-UA" sz="1400" dirty="0">
                <a:latin typeface="Times New Roman" panose="02020603050405020304" pitchFamily="18" charset="0"/>
                <a:ea typeface="Calibri" panose="020F0502020204030204" pitchFamily="34" charset="0"/>
                <a:cs typeface="Times New Roman" panose="02020603050405020304" pitchFamily="18" charset="0"/>
              </a:rPr>
              <a:t> </a:t>
            </a:r>
            <a:r>
              <a:rPr lang="uk-UA" sz="1400" dirty="0" err="1">
                <a:latin typeface="Times New Roman" panose="02020603050405020304" pitchFamily="18" charset="0"/>
                <a:ea typeface="Calibri" panose="020F0502020204030204" pitchFamily="34" charset="0"/>
                <a:cs typeface="Times New Roman" panose="02020603050405020304" pitchFamily="18" charset="0"/>
              </a:rPr>
              <a:t>тис.грн</a:t>
            </a:r>
            <a:r>
              <a:rPr lang="uk-UA" sz="1400" dirty="0">
                <a:latin typeface="Times New Roman" panose="02020603050405020304" pitchFamily="18"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uk-UA" sz="1400" dirty="0">
                <a:latin typeface="Times New Roman" panose="02020603050405020304" pitchFamily="18" charset="0"/>
                <a:ea typeface="Calibri" panose="020F0502020204030204" pitchFamily="34" charset="0"/>
                <a:cs typeface="Times New Roman" panose="02020603050405020304" pitchFamily="18" charset="0"/>
              </a:rPr>
              <a:t>придбано та </a:t>
            </a:r>
            <a:r>
              <a:rPr lang="uk-UA" sz="1400" dirty="0" err="1">
                <a:latin typeface="Times New Roman" panose="02020603050405020304" pitchFamily="18" charset="0"/>
                <a:ea typeface="Calibri" panose="020F0502020204030204" pitchFamily="34" charset="0"/>
                <a:cs typeface="Times New Roman" panose="02020603050405020304" pitchFamily="18" charset="0"/>
              </a:rPr>
              <a:t>вручено</a:t>
            </a:r>
            <a:r>
              <a:rPr lang="uk-UA" sz="1400" dirty="0">
                <a:latin typeface="Times New Roman" panose="02020603050405020304" pitchFamily="18" charset="0"/>
                <a:ea typeface="Calibri" panose="020F0502020204030204" pitchFamily="34" charset="0"/>
                <a:cs typeface="Times New Roman" panose="02020603050405020304" pitchFamily="18" charset="0"/>
              </a:rPr>
              <a:t> мешканцям громади 260 продуктових наборів на суму </a:t>
            </a:r>
            <a:r>
              <a:rPr lang="uk-UA" sz="1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179,1</a:t>
            </a:r>
            <a:r>
              <a:rPr lang="uk-UA" sz="1400" dirty="0">
                <a:latin typeface="Times New Roman" panose="02020603050405020304" pitchFamily="18" charset="0"/>
                <a:ea typeface="Calibri" panose="020F0502020204030204" pitchFamily="34" charset="0"/>
                <a:cs typeface="Times New Roman" panose="02020603050405020304" pitchFamily="18" charset="0"/>
              </a:rPr>
              <a:t> </a:t>
            </a:r>
            <a:r>
              <a:rPr lang="uk-UA" sz="1400" dirty="0" err="1">
                <a:latin typeface="Times New Roman" panose="02020603050405020304" pitchFamily="18" charset="0"/>
                <a:ea typeface="Calibri" panose="020F0502020204030204" pitchFamily="34" charset="0"/>
                <a:cs typeface="Times New Roman" panose="02020603050405020304" pitchFamily="18" charset="0"/>
              </a:rPr>
              <a:t>тис.грн</a:t>
            </a:r>
            <a:r>
              <a:rPr lang="uk-UA" sz="1400" dirty="0">
                <a:latin typeface="Times New Roman" panose="02020603050405020304" pitchFamily="18" charset="0"/>
                <a:ea typeface="Calibri" panose="020F0502020204030204" pitchFamily="34" charset="0"/>
                <a:cs typeface="Times New Roman" panose="02020603050405020304" pitchFamily="18" charset="0"/>
              </a:rPr>
              <a:t>. до Дня пам’яті та примирення, перемоги над нацизмом у Другій світовій війні</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uk-UA" sz="1400" dirty="0">
                <a:latin typeface="Times New Roman" panose="02020603050405020304" pitchFamily="18" charset="0"/>
                <a:ea typeface="Calibri" panose="020F0502020204030204" pitchFamily="34" charset="0"/>
                <a:cs typeface="Times New Roman" panose="02020603050405020304" pitchFamily="18" charset="0"/>
              </a:rPr>
              <a:t>придбано  продуктові набори до Міжнародного дня інвалідів – 49 </a:t>
            </a:r>
            <a:r>
              <a:rPr lang="uk-UA" sz="1400" dirty="0" err="1">
                <a:latin typeface="Times New Roman" panose="02020603050405020304" pitchFamily="18" charset="0"/>
                <a:ea typeface="Calibri" panose="020F0502020204030204" pitchFamily="34" charset="0"/>
                <a:cs typeface="Times New Roman" panose="02020603050405020304" pitchFamily="18" charset="0"/>
              </a:rPr>
              <a:t>чол</a:t>
            </a:r>
            <a:r>
              <a:rPr lang="uk-UA" sz="1400" dirty="0">
                <a:latin typeface="Times New Roman" panose="02020603050405020304" pitchFamily="18" charset="0"/>
                <a:ea typeface="Calibri" panose="020F0502020204030204" pitchFamily="34" charset="0"/>
                <a:cs typeface="Times New Roman" panose="02020603050405020304" pitchFamily="18" charset="0"/>
              </a:rPr>
              <a:t>. на суму </a:t>
            </a:r>
            <a:r>
              <a:rPr lang="uk-UA" sz="1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27,5</a:t>
            </a:r>
            <a:r>
              <a:rPr lang="uk-UA" sz="1400" dirty="0">
                <a:latin typeface="Times New Roman" panose="02020603050405020304" pitchFamily="18" charset="0"/>
                <a:ea typeface="Calibri" panose="020F0502020204030204" pitchFamily="34" charset="0"/>
                <a:cs typeface="Times New Roman" panose="02020603050405020304" pitchFamily="18" charset="0"/>
              </a:rPr>
              <a:t> тис. грн.;</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uk-UA" sz="1400" dirty="0">
                <a:latin typeface="Times New Roman" panose="02020603050405020304" pitchFamily="18" charset="0"/>
                <a:ea typeface="Calibri" panose="020F0502020204030204" pitchFamily="34" charset="0"/>
                <a:cs typeface="Times New Roman" panose="02020603050405020304" pitchFamily="18" charset="0"/>
              </a:rPr>
              <a:t>придбано подарунки учасникам ЧАЕС до Дня Чорнобильської катастрофи – 16 </a:t>
            </a:r>
            <a:r>
              <a:rPr lang="uk-UA" sz="1400" dirty="0" err="1">
                <a:latin typeface="Times New Roman" panose="02020603050405020304" pitchFamily="18" charset="0"/>
                <a:ea typeface="Calibri" panose="020F0502020204030204" pitchFamily="34" charset="0"/>
                <a:cs typeface="Times New Roman" panose="02020603050405020304" pitchFamily="18" charset="0"/>
              </a:rPr>
              <a:t>чол</a:t>
            </a:r>
            <a:r>
              <a:rPr lang="uk-UA" sz="1400" dirty="0">
                <a:latin typeface="Times New Roman" panose="02020603050405020304" pitchFamily="18" charset="0"/>
                <a:ea typeface="Calibri" panose="020F0502020204030204" pitchFamily="34" charset="0"/>
                <a:cs typeface="Times New Roman" panose="02020603050405020304" pitchFamily="18" charset="0"/>
              </a:rPr>
              <a:t>.  придбано та  подарунки учасникам бойових дій до Дня вшанування УБД на території інших держав – 22 особи на загальну суму </a:t>
            </a:r>
            <a:r>
              <a:rPr lang="uk-UA" sz="1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40,9</a:t>
            </a:r>
            <a:r>
              <a:rPr lang="uk-UA" sz="1400" dirty="0">
                <a:latin typeface="Times New Roman" panose="02020603050405020304" pitchFamily="18" charset="0"/>
                <a:ea typeface="Calibri" panose="020F0502020204030204" pitchFamily="34" charset="0"/>
                <a:cs typeface="Times New Roman" panose="02020603050405020304" pitchFamily="18" charset="0"/>
              </a:rPr>
              <a:t> тис. грн. </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Прямоугольник 5"/>
          <p:cNvSpPr/>
          <p:nvPr/>
        </p:nvSpPr>
        <p:spPr>
          <a:xfrm>
            <a:off x="5562599" y="2884899"/>
            <a:ext cx="6096000" cy="3183885"/>
          </a:xfrm>
          <a:prstGeom prst="rect">
            <a:avLst/>
          </a:prstGeom>
        </p:spPr>
        <p:txBody>
          <a:bodyPr>
            <a:spAutoFit/>
          </a:bodyPr>
          <a:lstStyle/>
          <a:p>
            <a:pPr marL="342900" lvl="0" indent="-342900" algn="just">
              <a:spcAft>
                <a:spcPts val="0"/>
              </a:spcAft>
              <a:buFont typeface="Times New Roman" panose="02020603050405020304" pitchFamily="18" charset="0"/>
              <a:buChar char="-"/>
            </a:pPr>
            <a:r>
              <a:rPr lang="uk-UA" sz="1400" dirty="0">
                <a:latin typeface="Times New Roman" panose="02020603050405020304" pitchFamily="18" charset="0"/>
                <a:ea typeface="Calibri" panose="020F0502020204030204" pitchFamily="34" charset="0"/>
                <a:cs typeface="Times New Roman" panose="02020603050405020304" pitchFamily="18" charset="0"/>
              </a:rPr>
              <a:t>придбано 450 наборів з продуктами харчування, миючими та </a:t>
            </a:r>
            <a:r>
              <a:rPr lang="uk-UA" sz="1400" dirty="0" err="1">
                <a:latin typeface="Times New Roman" panose="02020603050405020304" pitchFamily="18" charset="0"/>
                <a:ea typeface="Calibri" panose="020F0502020204030204" pitchFamily="34" charset="0"/>
                <a:cs typeface="Times New Roman" panose="02020603050405020304" pitchFamily="18" charset="0"/>
              </a:rPr>
              <a:t>дезинфікуючими</a:t>
            </a:r>
            <a:r>
              <a:rPr lang="uk-UA" sz="1400" dirty="0">
                <a:latin typeface="Times New Roman" panose="02020603050405020304" pitchFamily="18" charset="0"/>
                <a:ea typeface="Calibri" panose="020F0502020204030204" pitchFamily="34" charset="0"/>
                <a:cs typeface="Times New Roman" panose="02020603050405020304" pitchFamily="18" charset="0"/>
              </a:rPr>
              <a:t> засобами для мешканців громади до Дня людини похилого віку на суму </a:t>
            </a:r>
            <a:r>
              <a:rPr lang="uk-UA" sz="1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288,3</a:t>
            </a:r>
            <a:r>
              <a:rPr lang="uk-UA" sz="1400" dirty="0">
                <a:latin typeface="Times New Roman" panose="02020603050405020304" pitchFamily="18" charset="0"/>
                <a:ea typeface="Calibri" panose="020F0502020204030204" pitchFamily="34" charset="0"/>
                <a:cs typeface="Times New Roman" panose="02020603050405020304" pitchFamily="18" charset="0"/>
              </a:rPr>
              <a:t> </a:t>
            </a:r>
            <a:r>
              <a:rPr lang="uk-UA" sz="1400" dirty="0" err="1">
                <a:latin typeface="Times New Roman" panose="02020603050405020304" pitchFamily="18" charset="0"/>
                <a:ea typeface="Calibri" panose="020F0502020204030204" pitchFamily="34" charset="0"/>
                <a:cs typeface="Times New Roman" panose="02020603050405020304" pitchFamily="18" charset="0"/>
              </a:rPr>
              <a:t>тис.грн</a:t>
            </a:r>
            <a:r>
              <a:rPr lang="uk-UA" sz="1400" dirty="0">
                <a:latin typeface="Times New Roman" panose="02020603050405020304" pitchFamily="18"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uk-UA" sz="1400" dirty="0">
                <a:latin typeface="Times New Roman" panose="02020603050405020304" pitchFamily="18" charset="0"/>
                <a:ea typeface="Calibri" panose="020F0502020204030204" pitchFamily="34" charset="0"/>
                <a:cs typeface="Times New Roman" panose="02020603050405020304" pitchFamily="18" charset="0"/>
              </a:rPr>
              <a:t>придбано 58 постільної білизни на суму </a:t>
            </a:r>
            <a:r>
              <a:rPr lang="uk-UA" sz="1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60,4</a:t>
            </a:r>
            <a:r>
              <a:rPr lang="uk-UA" sz="1400" dirty="0">
                <a:latin typeface="Times New Roman" panose="02020603050405020304" pitchFamily="18" charset="0"/>
                <a:ea typeface="Calibri" panose="020F0502020204030204" pitchFamily="34" charset="0"/>
                <a:cs typeface="Times New Roman" panose="02020603050405020304" pitchFamily="18" charset="0"/>
              </a:rPr>
              <a:t> </a:t>
            </a:r>
            <a:r>
              <a:rPr lang="uk-UA" sz="1400" dirty="0" err="1">
                <a:latin typeface="Times New Roman" panose="02020603050405020304" pitchFamily="18" charset="0"/>
                <a:ea typeface="Calibri" panose="020F0502020204030204" pitchFamily="34" charset="0"/>
                <a:cs typeface="Times New Roman" panose="02020603050405020304" pitchFamily="18" charset="0"/>
              </a:rPr>
              <a:t>тис.грн</a:t>
            </a:r>
            <a:r>
              <a:rPr lang="uk-UA" sz="1400" dirty="0">
                <a:latin typeface="Times New Roman" panose="02020603050405020304" pitchFamily="18" charset="0"/>
                <a:ea typeface="Calibri" panose="020F0502020204030204" pitchFamily="34" charset="0"/>
                <a:cs typeface="Times New Roman" panose="02020603050405020304" pitchFamily="18" charset="0"/>
              </a:rPr>
              <a:t>. для вручення матерям героїням та багатодітним матерям до Дня матері;</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uk-UA" sz="1400" dirty="0">
                <a:latin typeface="Times New Roman" panose="02020603050405020304" pitchFamily="18" charset="0"/>
                <a:ea typeface="Calibri" panose="020F0502020204030204" pitchFamily="34" charset="0"/>
                <a:cs typeface="Times New Roman" panose="02020603050405020304" pitchFamily="18" charset="0"/>
              </a:rPr>
              <a:t>забезпечено фінансування видатків фізичним особам, які надають соціальні послуги громадянам похилого віку, особам з інвалідністю, дітям з інвалідністю, хворим, які не здатні до самообслуговування і потребують сторонньої допомоги - 5 осіб на суму </a:t>
            </a:r>
            <a:r>
              <a:rPr lang="uk-UA" sz="1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114,5</a:t>
            </a:r>
            <a:r>
              <a:rPr lang="uk-UA" sz="1400" dirty="0">
                <a:latin typeface="Times New Roman" panose="02020603050405020304" pitchFamily="18" charset="0"/>
                <a:ea typeface="Calibri" panose="020F0502020204030204" pitchFamily="34" charset="0"/>
                <a:cs typeface="Times New Roman" panose="02020603050405020304" pitchFamily="18" charset="0"/>
              </a:rPr>
              <a:t> тис. грн.</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Times New Roman" panose="02020603050405020304" pitchFamily="18" charset="0"/>
              <a:buChar char="-"/>
            </a:pPr>
            <a:r>
              <a:rPr lang="uk-UA" sz="1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придбано 280 продуктових наборів для внутрішньо  переміщених осіб на суму </a:t>
            </a:r>
            <a:r>
              <a:rPr lang="uk-UA" sz="1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79,20</a:t>
            </a:r>
            <a:r>
              <a:rPr lang="uk-UA" sz="1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uk-UA" sz="1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тис.грн</a:t>
            </a:r>
            <a:r>
              <a:rPr lang="uk-UA" sz="1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endParaRPr lang="en-US" sz="11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0"/>
              </a:spcAft>
              <a:buFont typeface="Times New Roman" panose="02020603050405020304" pitchFamily="18" charset="0"/>
              <a:buChar char="-"/>
            </a:pPr>
            <a:r>
              <a:rPr lang="uk-UA" sz="1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була надана за рахунок державного бюджету грошова компенсація на придбання житла двом родинам внутрішньо переміщених осіб на загальну суму </a:t>
            </a:r>
            <a:r>
              <a:rPr lang="uk-UA" sz="1400"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3917,7</a:t>
            </a:r>
            <a:r>
              <a:rPr lang="uk-UA" sz="1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 </a:t>
            </a:r>
            <a:r>
              <a:rPr lang="uk-UA" sz="1400" dirty="0" err="1">
                <a:solidFill>
                  <a:srgbClr val="333333"/>
                </a:solidFill>
                <a:latin typeface="Times New Roman" panose="02020603050405020304" pitchFamily="18" charset="0"/>
                <a:ea typeface="Calibri" panose="020F0502020204030204" pitchFamily="34" charset="0"/>
                <a:cs typeface="Times New Roman" panose="02020603050405020304" pitchFamily="18" charset="0"/>
              </a:rPr>
              <a:t>тис.грн</a:t>
            </a:r>
            <a:r>
              <a:rPr lang="uk-UA" sz="1400" dirty="0">
                <a:solidFill>
                  <a:srgbClr val="333333"/>
                </a:solidFill>
                <a:latin typeface="Times New Roman" panose="02020603050405020304" pitchFamily="18" charset="0"/>
                <a:ea typeface="Calibri" panose="020F0502020204030204" pitchFamily="34" charset="0"/>
                <a:cs typeface="Times New Roman" panose="02020603050405020304" pitchFamily="18" charset="0"/>
              </a:rPr>
              <a: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97616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Соціальний захист.</a:t>
            </a:r>
            <a:endParaRPr lang="en-US" dirty="0"/>
          </a:p>
        </p:txBody>
      </p:sp>
      <p:sp>
        <p:nvSpPr>
          <p:cNvPr id="4" name="Прямоугольник 3"/>
          <p:cNvSpPr/>
          <p:nvPr/>
        </p:nvSpPr>
        <p:spPr>
          <a:xfrm>
            <a:off x="2092037" y="2298707"/>
            <a:ext cx="8288482" cy="3820918"/>
          </a:xfrm>
          <a:prstGeom prst="rect">
            <a:avLst/>
          </a:prstGeom>
        </p:spPr>
        <p:txBody>
          <a:bodyPr wrap="square">
            <a:spAutoFit/>
          </a:bodyPr>
          <a:lstStyle/>
          <a:p>
            <a:pPr marL="678815">
              <a:lnSpc>
                <a:spcPct val="107000"/>
              </a:lnSpc>
              <a:spcAft>
                <a:spcPts val="800"/>
              </a:spcAft>
            </a:pPr>
            <a:r>
              <a:rPr lang="uk-UA"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uk-UA"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На виконання Програми </a:t>
            </a:r>
            <a:r>
              <a:rPr lang="uk-UA" dirty="0">
                <a:latin typeface="Times New Roman" panose="02020603050405020304" pitchFamily="18" charset="0"/>
                <a:ea typeface="Times New Roman" panose="02020603050405020304" pitchFamily="18" charset="0"/>
                <a:cs typeface="Times New Roman" panose="02020603050405020304" pitchFamily="18" charset="0"/>
              </a:rPr>
              <a:t>соціального захисту та підтримки сім’ї, дітей та молоді Чумаківської територіальної громади на 2023 – 2025 роки на території громади за 2024 рік здійснено наступні заходи:</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uk-UA" dirty="0" err="1">
                <a:latin typeface="Times New Roman" panose="02020603050405020304" pitchFamily="18" charset="0"/>
                <a:ea typeface="Calibri" panose="020F0502020204030204" pitchFamily="34" charset="0"/>
                <a:cs typeface="Times New Roman" panose="02020603050405020304" pitchFamily="18" charset="0"/>
              </a:rPr>
              <a:t>виплачено</a:t>
            </a:r>
            <a:r>
              <a:rPr lang="uk-UA" dirty="0">
                <a:latin typeface="Times New Roman" panose="02020603050405020304" pitchFamily="18" charset="0"/>
                <a:ea typeface="Calibri" panose="020F0502020204030204" pitchFamily="34" charset="0"/>
                <a:cs typeface="Times New Roman" panose="02020603050405020304" pitchFamily="18" charset="0"/>
              </a:rPr>
              <a:t> стипендії сільського голови учням  </a:t>
            </a:r>
            <a:r>
              <a:rPr lang="uk-UA" dirty="0" err="1">
                <a:latin typeface="Times New Roman" panose="02020603050405020304" pitchFamily="18" charset="0"/>
                <a:ea typeface="Calibri" panose="020F0502020204030204" pitchFamily="34" charset="0"/>
                <a:cs typeface="Times New Roman" panose="02020603050405020304" pitchFamily="18" charset="0"/>
              </a:rPr>
              <a:t>Чумаківського</a:t>
            </a:r>
            <a:r>
              <a:rPr lang="uk-UA" dirty="0">
                <a:latin typeface="Times New Roman" panose="02020603050405020304" pitchFamily="18" charset="0"/>
                <a:ea typeface="Calibri" panose="020F0502020204030204" pitchFamily="34" charset="0"/>
                <a:cs typeface="Times New Roman" panose="02020603050405020304" pitchFamily="18" charset="0"/>
              </a:rPr>
              <a:t> та </a:t>
            </a:r>
            <a:r>
              <a:rPr lang="uk-UA" dirty="0" err="1">
                <a:latin typeface="Times New Roman" panose="02020603050405020304" pitchFamily="18" charset="0"/>
                <a:ea typeface="Calibri" panose="020F0502020204030204" pitchFamily="34" charset="0"/>
                <a:cs typeface="Times New Roman" panose="02020603050405020304" pitchFamily="18" charset="0"/>
              </a:rPr>
              <a:t>Зорянського</a:t>
            </a:r>
            <a:r>
              <a:rPr lang="uk-UA" dirty="0">
                <a:latin typeface="Times New Roman" panose="02020603050405020304" pitchFamily="18" charset="0"/>
                <a:ea typeface="Calibri" panose="020F0502020204030204" pitchFamily="34" charset="0"/>
                <a:cs typeface="Times New Roman" panose="02020603050405020304" pitchFamily="18" charset="0"/>
              </a:rPr>
              <a:t> ліцеїв - переможцям олімпіад усіх рівнів – 15 учням на суму </a:t>
            </a:r>
            <a:r>
              <a:rPr lang="uk-UA"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13,5</a:t>
            </a:r>
            <a:r>
              <a:rPr lang="uk-UA" dirty="0">
                <a:latin typeface="Times New Roman" panose="02020603050405020304" pitchFamily="18" charset="0"/>
                <a:ea typeface="Calibri" panose="020F0502020204030204" pitchFamily="34" charset="0"/>
                <a:cs typeface="Times New Roman" panose="02020603050405020304" pitchFamily="18" charset="0"/>
              </a:rPr>
              <a:t> тис. грн.;</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uk-UA" dirty="0">
                <a:latin typeface="Times New Roman" panose="02020603050405020304" pitchFamily="18" charset="0"/>
                <a:ea typeface="Calibri" panose="020F0502020204030204" pitchFamily="34" charset="0"/>
                <a:cs typeface="Times New Roman" panose="02020603050405020304" pitchFamily="18" charset="0"/>
              </a:rPr>
              <a:t>придбано іграшки для призів  та морозиво на проведення заходів до Дня захисту дітей на суму </a:t>
            </a:r>
            <a:r>
              <a:rPr lang="uk-UA"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83,4</a:t>
            </a:r>
            <a:r>
              <a:rPr lang="uk-UA" dirty="0">
                <a:latin typeface="Times New Roman" panose="02020603050405020304" pitchFamily="18" charset="0"/>
                <a:ea typeface="Calibri" panose="020F0502020204030204" pitchFamily="34" charset="0"/>
                <a:cs typeface="Times New Roman" panose="02020603050405020304" pitchFamily="18" charset="0"/>
              </a:rPr>
              <a:t> </a:t>
            </a:r>
            <a:r>
              <a:rPr lang="uk-UA" dirty="0" err="1">
                <a:latin typeface="Times New Roman" panose="02020603050405020304" pitchFamily="18" charset="0"/>
                <a:ea typeface="Calibri" panose="020F0502020204030204" pitchFamily="34" charset="0"/>
                <a:cs typeface="Times New Roman" panose="02020603050405020304" pitchFamily="18" charset="0"/>
              </a:rPr>
              <a:t>тис.грн</a:t>
            </a:r>
            <a:r>
              <a:rPr lang="uk-UA" dirty="0">
                <a:latin typeface="Times New Roman" panose="02020603050405020304" pitchFamily="18" charset="0"/>
                <a:ea typeface="Calibri" panose="020F0502020204030204" pitchFamily="34" charset="0"/>
                <a:cs typeface="Times New Roman" panose="02020603050405020304" pitchFamily="18" charset="0"/>
              </a:rPr>
              <a:t>.</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spcAft>
                <a:spcPts val="0"/>
              </a:spcAft>
              <a:buFont typeface="Times New Roman" panose="02020603050405020304" pitchFamily="18" charset="0"/>
              <a:buChar char="-"/>
            </a:pPr>
            <a:r>
              <a:rPr lang="uk-UA" dirty="0" err="1">
                <a:latin typeface="Times New Roman" panose="02020603050405020304" pitchFamily="18" charset="0"/>
                <a:ea typeface="Calibri" panose="020F0502020204030204" pitchFamily="34" charset="0"/>
                <a:cs typeface="Times New Roman" panose="02020603050405020304" pitchFamily="18" charset="0"/>
              </a:rPr>
              <a:t>вручено</a:t>
            </a:r>
            <a:r>
              <a:rPr lang="uk-UA" dirty="0">
                <a:latin typeface="Times New Roman" panose="02020603050405020304" pitchFamily="18" charset="0"/>
                <a:ea typeface="Calibri" panose="020F0502020204030204" pitchFamily="34" charset="0"/>
                <a:cs typeface="Times New Roman" panose="02020603050405020304" pitchFamily="18" charset="0"/>
              </a:rPr>
              <a:t> 935 новорічні подарунки дітям громади, в т. ч. ВПО, від 0 до 17 років, на суму </a:t>
            </a:r>
            <a:r>
              <a:rPr lang="uk-UA" b="1" dirty="0">
                <a:solidFill>
                  <a:srgbClr val="FF0000"/>
                </a:solidFill>
                <a:effectLst>
                  <a:outerShdw blurRad="38100" dist="38100" dir="2700000" algn="tl">
                    <a:srgbClr val="000000">
                      <a:alpha val="43137"/>
                    </a:srgbClr>
                  </a:outerShdw>
                </a:effectLst>
                <a:latin typeface="Times New Roman" panose="02020603050405020304" pitchFamily="18" charset="0"/>
                <a:ea typeface="Calibri" panose="020F0502020204030204" pitchFamily="34" charset="0"/>
                <a:cs typeface="Times New Roman" panose="02020603050405020304" pitchFamily="18" charset="0"/>
              </a:rPr>
              <a:t>445,0</a:t>
            </a:r>
            <a:r>
              <a:rPr lang="uk-UA" dirty="0">
                <a:latin typeface="Times New Roman" panose="02020603050405020304" pitchFamily="18" charset="0"/>
                <a:ea typeface="Calibri" panose="020F0502020204030204" pitchFamily="34" charset="0"/>
                <a:cs typeface="Times New Roman" panose="02020603050405020304" pitchFamily="18" charset="0"/>
              </a:rPr>
              <a:t> тис. грн.</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678815">
              <a:lnSpc>
                <a:spcPct val="107000"/>
              </a:lnSpc>
              <a:spcAft>
                <a:spcPts val="800"/>
              </a:spcAft>
            </a:pPr>
            <a:r>
              <a:rPr lang="uk-UA"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marL="678815" algn="just">
              <a:spcAft>
                <a:spcPts val="0"/>
              </a:spcAft>
            </a:pPr>
            <a:r>
              <a:rPr lang="uk-UA" dirty="0">
                <a:latin typeface="Times New Roman" panose="02020603050405020304" pitchFamily="18" charset="0"/>
                <a:ea typeface="Calibri" panose="020F0502020204030204" pitchFamily="34" charset="0"/>
                <a:cs typeface="Times New Roman" panose="02020603050405020304" pitchFamily="18" charset="0"/>
              </a:rPr>
              <a:t> </a:t>
            </a:r>
            <a:endParaRPr lang="en-US"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33074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uk-UA" dirty="0"/>
              <a:t>Національно-патріотичне виховання</a:t>
            </a:r>
            <a:endParaRPr lang="en-US" dirty="0"/>
          </a:p>
        </p:txBody>
      </p:sp>
      <p:sp>
        <p:nvSpPr>
          <p:cNvPr id="8" name="Прямоугольник 7"/>
          <p:cNvSpPr/>
          <p:nvPr/>
        </p:nvSpPr>
        <p:spPr>
          <a:xfrm>
            <a:off x="6309360" y="2444330"/>
            <a:ext cx="4876800" cy="3996350"/>
          </a:xfrm>
          <a:prstGeom prst="rect">
            <a:avLst/>
          </a:prstGeom>
        </p:spPr>
        <p:txBody>
          <a:bodyPr wrap="square">
            <a:spAutoFit/>
          </a:bodyPr>
          <a:lstStyle/>
          <a:p>
            <a:pPr algn="just">
              <a:lnSpc>
                <a:spcPct val="107000"/>
              </a:lnSpc>
              <a:spcAft>
                <a:spcPts val="0"/>
              </a:spcAft>
            </a:pPr>
            <a:r>
              <a:rPr lang="en-US" dirty="0">
                <a:latin typeface="inherit"/>
                <a:ea typeface="Times New Roman" panose="02020603050405020304" pitchFamily="18" charset="0"/>
                <a:cs typeface="Times New Roman" panose="02020603050405020304" pitchFamily="18" charset="0"/>
              </a:rPr>
              <a:t>8 </a:t>
            </a:r>
            <a:r>
              <a:rPr lang="en-US" dirty="0" err="1">
                <a:latin typeface="inherit"/>
                <a:ea typeface="Times New Roman" panose="02020603050405020304" pitchFamily="18" charset="0"/>
                <a:cs typeface="Times New Roman" panose="02020603050405020304" pitchFamily="18" charset="0"/>
              </a:rPr>
              <a:t>травня</a:t>
            </a:r>
            <a:r>
              <a:rPr lang="en-US" dirty="0">
                <a:latin typeface="inherit"/>
                <a:ea typeface="Times New Roman" panose="02020603050405020304" pitchFamily="18" charset="0"/>
                <a:cs typeface="Times New Roman" panose="02020603050405020304" pitchFamily="18" charset="0"/>
              </a:rPr>
              <a:t> у </a:t>
            </a:r>
            <a:r>
              <a:rPr lang="en-US" dirty="0" err="1">
                <a:latin typeface="inherit"/>
                <a:ea typeface="Times New Roman" panose="02020603050405020304" pitchFamily="18" charset="0"/>
                <a:cs typeface="Times New Roman" panose="02020603050405020304" pitchFamily="18" charset="0"/>
              </a:rPr>
              <a:t>селах</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Чумаки</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Зоря</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Маївка</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та</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Приют</a:t>
            </a:r>
            <a:r>
              <a:rPr lang="en-US" dirty="0">
                <a:latin typeface="inherit"/>
                <a:ea typeface="Times New Roman" panose="02020603050405020304" pitchFamily="18" charset="0"/>
                <a:cs typeface="Times New Roman" panose="02020603050405020304" pitchFamily="18" charset="0"/>
              </a:rPr>
              <a:t> Чумаківської </a:t>
            </a:r>
            <a:r>
              <a:rPr lang="en-US" dirty="0" err="1">
                <a:latin typeface="inherit"/>
                <a:ea typeface="Times New Roman" panose="02020603050405020304" pitchFamily="18" charset="0"/>
                <a:cs typeface="Times New Roman" panose="02020603050405020304" pitchFamily="18" charset="0"/>
              </a:rPr>
              <a:t>територіальної</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громади</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пройшли</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урочисті</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заходи</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присвячені</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Дню</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пам’яті</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та</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перемоги</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над</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нацизмом</a:t>
            </a:r>
            <a:r>
              <a:rPr lang="en-US" dirty="0">
                <a:latin typeface="inherit"/>
                <a:ea typeface="Times New Roman" panose="02020603050405020304" pitchFamily="18" charset="0"/>
                <a:cs typeface="Times New Roman" panose="02020603050405020304" pitchFamily="18" charset="0"/>
              </a:rPr>
              <a:t> у </a:t>
            </a:r>
            <a:r>
              <a:rPr lang="en-US" dirty="0" err="1">
                <a:latin typeface="inherit"/>
                <a:ea typeface="Times New Roman" panose="02020603050405020304" pitchFamily="18" charset="0"/>
                <a:cs typeface="Times New Roman" panose="02020603050405020304" pitchFamily="18" charset="0"/>
              </a:rPr>
              <a:t>Другій</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світовій</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війні</a:t>
            </a:r>
            <a:r>
              <a:rPr lang="en-US" dirty="0">
                <a:latin typeface="inherit"/>
                <a:ea typeface="Times New Roman" panose="02020603050405020304" pitchFamily="18" charset="0"/>
                <a:cs typeface="Times New Roman" panose="02020603050405020304" pitchFamily="18" charset="0"/>
              </a:rPr>
              <a:t>.</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375"/>
              </a:spcAft>
            </a:pPr>
            <a:r>
              <a:rPr lang="en-US" dirty="0" err="1">
                <a:latin typeface="inherit"/>
                <a:ea typeface="Times New Roman" panose="02020603050405020304" pitchFamily="18" charset="0"/>
                <a:cs typeface="Times New Roman" panose="02020603050405020304" pitchFamily="18" charset="0"/>
              </a:rPr>
              <a:t>Традиційно</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напередодні</a:t>
            </a:r>
            <a:r>
              <a:rPr lang="en-US" dirty="0">
                <a:latin typeface="inherit"/>
                <a:ea typeface="Times New Roman" panose="02020603050405020304" pitchFamily="18" charset="0"/>
                <a:cs typeface="Times New Roman" panose="02020603050405020304" pitchFamily="18" charset="0"/>
              </a:rPr>
              <a:t> 8 </a:t>
            </a:r>
            <a:r>
              <a:rPr lang="en-US" dirty="0" err="1">
                <a:latin typeface="inherit"/>
                <a:ea typeface="Times New Roman" panose="02020603050405020304" pitchFamily="18" charset="0"/>
                <a:cs typeface="Times New Roman" panose="02020603050405020304" pitchFamily="18" charset="0"/>
              </a:rPr>
              <a:t>травня</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учасники</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Другої</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світової</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війни</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працівники</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тилу</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учасники</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бойових</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дій</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особи</a:t>
            </a:r>
            <a:r>
              <a:rPr lang="en-US" dirty="0">
                <a:latin typeface="inherit"/>
                <a:ea typeface="Times New Roman" panose="02020603050405020304" pitchFamily="18" charset="0"/>
                <a:cs typeface="Times New Roman" panose="02020603050405020304" pitchFamily="18" charset="0"/>
              </a:rPr>
              <a:t> з </a:t>
            </a:r>
            <a:r>
              <a:rPr lang="en-US" dirty="0" err="1">
                <a:latin typeface="inherit"/>
                <a:ea typeface="Times New Roman" panose="02020603050405020304" pitchFamily="18" charset="0"/>
                <a:cs typeface="Times New Roman" panose="02020603050405020304" pitchFamily="18" charset="0"/>
              </a:rPr>
              <a:t>інвалідністю</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внаслідок</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війни</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родини</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військовослужбовців</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та</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сім’ї</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загиблих</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Захисників</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отримали</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від</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сільської</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ради</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продуктові</a:t>
            </a:r>
            <a:r>
              <a:rPr lang="en-US" dirty="0">
                <a:latin typeface="inherit"/>
                <a:ea typeface="Times New Roman" panose="02020603050405020304" pitchFamily="18" charset="0"/>
                <a:cs typeface="Times New Roman" panose="02020603050405020304" pitchFamily="18" charset="0"/>
              </a:rPr>
              <a:t> </a:t>
            </a:r>
            <a:r>
              <a:rPr lang="en-US" dirty="0" err="1">
                <a:latin typeface="inherit"/>
                <a:ea typeface="Times New Roman" panose="02020603050405020304" pitchFamily="18" charset="0"/>
                <a:cs typeface="Times New Roman" panose="02020603050405020304" pitchFamily="18" charset="0"/>
              </a:rPr>
              <a:t>набори</a:t>
            </a:r>
            <a:r>
              <a:rPr lang="en-US" dirty="0">
                <a:latin typeface="inherit"/>
                <a:ea typeface="Times New Roman" panose="02020603050405020304" pitchFamily="18" charset="0"/>
                <a:cs typeface="Times New Roman" panose="02020603050405020304" pitchFamily="18" charset="0"/>
              </a:rPr>
              <a:t>. </a:t>
            </a:r>
            <a:endParaRPr lang="en-US" sz="16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07000"/>
              </a:lnSpc>
              <a:spcAft>
                <a:spcPts val="0"/>
              </a:spcAft>
            </a:pPr>
            <a:r>
              <a:rPr lang="ru-RU" dirty="0">
                <a:latin typeface="Times New Roman" panose="02020603050405020304" pitchFamily="18" charset="0"/>
                <a:ea typeface="Times New Roman" panose="02020603050405020304" pitchFamily="18" charset="0"/>
                <a:cs typeface="Times New Roman" panose="02020603050405020304" pitchFamily="18" charset="0"/>
                <a:hlinkClick r:id="rId2"/>
              </a:rPr>
              <a:t> </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80" y="2151380"/>
            <a:ext cx="2733040" cy="2049780"/>
          </a:xfrm>
          <a:prstGeom prst="rect">
            <a:avLst/>
          </a:prstGeom>
          <a:effectLst>
            <a:softEdge rad="63500"/>
          </a:effectLst>
        </p:spPr>
      </p:pic>
      <p:pic>
        <p:nvPicPr>
          <p:cNvPr id="11" name="Рисунок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120" y="4292600"/>
            <a:ext cx="2743200" cy="2057400"/>
          </a:xfrm>
          <a:prstGeom prst="rect">
            <a:avLst/>
          </a:prstGeom>
          <a:effectLst>
            <a:softEdge rad="63500"/>
          </a:effectLst>
        </p:spPr>
      </p:pic>
      <p:pic>
        <p:nvPicPr>
          <p:cNvPr id="12" name="Рисунок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8147" y="4292600"/>
            <a:ext cx="2741293" cy="2055970"/>
          </a:xfrm>
          <a:prstGeom prst="rect">
            <a:avLst/>
          </a:prstGeom>
          <a:effectLst>
            <a:softEdge rad="63500"/>
          </a:effectLst>
        </p:spPr>
      </p:pic>
      <p:pic>
        <p:nvPicPr>
          <p:cNvPr id="13" name="Рисунок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38147" y="2151380"/>
            <a:ext cx="2733040" cy="2049780"/>
          </a:xfrm>
          <a:prstGeom prst="rect">
            <a:avLst/>
          </a:prstGeom>
          <a:effectLst>
            <a:softEdge rad="63500"/>
          </a:effectLst>
        </p:spPr>
      </p:pic>
    </p:spTree>
    <p:extLst>
      <p:ext uri="{BB962C8B-B14F-4D97-AF65-F5344CB8AC3E}">
        <p14:creationId xmlns:p14="http://schemas.microsoft.com/office/powerpoint/2010/main" val="317777637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789299" y="994450"/>
            <a:ext cx="8761413" cy="706964"/>
          </a:xfrm>
        </p:spPr>
        <p:txBody>
          <a:bodyPr/>
          <a:lstStyle/>
          <a:p>
            <a:r>
              <a:rPr lang="uk-UA" b="1" dirty="0">
                <a:effectLst>
                  <a:outerShdw blurRad="38100" dist="38100" dir="2700000" algn="tl">
                    <a:srgbClr val="000000">
                      <a:alpha val="43137"/>
                    </a:srgbClr>
                  </a:outerShdw>
                </a:effectLst>
              </a:rPr>
              <a:t>ДЯКУЮ ЗА УВАГУ!</a:t>
            </a:r>
            <a:endParaRPr lang="en-US"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3723978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Совет директоров">
  <a:themeElements>
    <a:clrScheme name="Совет директоров">
      <a:dk1>
        <a:sysClr val="windowText" lastClr="000000"/>
      </a:dk1>
      <a:lt1>
        <a:sysClr val="window" lastClr="FFFFFF"/>
      </a:lt1>
      <a:dk2>
        <a:srgbClr val="3B3059"/>
      </a:dk2>
      <a:lt2>
        <a:srgbClr val="EBEBEB"/>
      </a:lt2>
      <a:accent1>
        <a:srgbClr val="B31166"/>
      </a:accent1>
      <a:accent2>
        <a:srgbClr val="E33D6F"/>
      </a:accent2>
      <a:accent3>
        <a:srgbClr val="E45F3C"/>
      </a:accent3>
      <a:accent4>
        <a:srgbClr val="E9943A"/>
      </a:accent4>
      <a:accent5>
        <a:srgbClr val="9B6BF2"/>
      </a:accent5>
      <a:accent6>
        <a:srgbClr val="D53DD0"/>
      </a:accent6>
      <a:hlink>
        <a:srgbClr val="8F8F8F"/>
      </a:hlink>
      <a:folHlink>
        <a:srgbClr val="A5A5A5"/>
      </a:folHlink>
    </a:clrScheme>
    <a:fontScheme name="Совет директоров">
      <a:majorFont>
        <a:latin typeface="Century Gothic"/>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овет директоров">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8000"/>
                <a:hueMod val="124000"/>
                <a:satMod val="148000"/>
                <a:lumMod val="124000"/>
              </a:schemeClr>
            </a:gs>
            <a:gs pos="100000">
              <a:schemeClr val="phClr">
                <a:shade val="76000"/>
                <a:hueMod val="89000"/>
                <a:satMod val="164000"/>
                <a:lumMod val="56000"/>
              </a:schemeClr>
            </a:gs>
          </a:gsLst>
          <a:path path="circle">
            <a:fillToRect l="45000" t="65000" r="125000" b="100000"/>
          </a:path>
        </a:gradFill>
        <a:blipFill rotWithShape="1">
          <a:blip xmlns:r="http://schemas.openxmlformats.org/officeDocument/2006/relationships" r:embed="rId1">
            <a:duotone>
              <a:schemeClr val="phClr">
                <a:shade val="69000"/>
                <a:hueMod val="91000"/>
                <a:satMod val="164000"/>
                <a:lumMod val="74000"/>
              </a:schemeClr>
              <a:schemeClr val="phClr">
                <a:hueMod val="124000"/>
                <a:satMod val="140000"/>
                <a:lumMod val="142000"/>
              </a:schemeClr>
            </a:duotone>
          </a:blip>
          <a:stretch/>
        </a:blipFill>
      </a:bgFillStyleLst>
    </a:fmtScheme>
  </a:themeElements>
  <a:objectDefaults/>
  <a:extraClrSchemeLst/>
  <a:extLst>
    <a:ext uri="{05A4C25C-085E-4340-85A3-A5531E510DB2}">
      <thm15:themeFamily xmlns:thm15="http://schemas.microsoft.com/office/thememl/2012/main" name="Ion Boardroom" id="{FC33163D-4339-46B1-8EED-24C834239D99}" vid="{B8502691-933B-45FE-8764-BA278511EF27}"/>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Ion Boardroom</Template>
  <TotalTime>13429</TotalTime>
  <Words>7028</Words>
  <Application>Microsoft Office PowerPoint</Application>
  <PresentationFormat>Широкоэкранный</PresentationFormat>
  <Paragraphs>373</Paragraphs>
  <Slides>90</Slides>
  <Notes>2</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90</vt:i4>
      </vt:variant>
    </vt:vector>
  </HeadingPairs>
  <TitlesOfParts>
    <vt:vector size="99" baseType="lpstr">
      <vt:lpstr>Arial</vt:lpstr>
      <vt:lpstr>Bahnschrift Condensed</vt:lpstr>
      <vt:lpstr>Calibri</vt:lpstr>
      <vt:lpstr>Century Gothic</vt:lpstr>
      <vt:lpstr>inherit</vt:lpstr>
      <vt:lpstr>Segoe UI Historic</vt:lpstr>
      <vt:lpstr>Times New Roman</vt:lpstr>
      <vt:lpstr>Wingdings 3</vt:lpstr>
      <vt:lpstr>Совет директоров</vt:lpstr>
      <vt:lpstr>ЗВІТ ЧУМАКІВСЬКОГО СІЛЬСЬКОГО ГОЛОВИ ЗА 2024 рік</vt:lpstr>
      <vt:lpstr>ПАМ’ЯТАЄМО НАШИХ ГЕРОЇВ</vt:lpstr>
      <vt:lpstr>Загальна інформація</vt:lpstr>
      <vt:lpstr>Загальна інформація</vt:lpstr>
      <vt:lpstr>Загальна інформація</vt:lpstr>
      <vt:lpstr>Загальна інформація</vt:lpstr>
      <vt:lpstr>Загальна інформація</vt:lpstr>
      <vt:lpstr>Національно-патріотичне виховання</vt:lpstr>
      <vt:lpstr>Національно-патріотичне виховання</vt:lpstr>
      <vt:lpstr>Національно-патріотичне виховання</vt:lpstr>
      <vt:lpstr>Національно-патріотичне виховання</vt:lpstr>
      <vt:lpstr>Національно-патріотичне виховання</vt:lpstr>
      <vt:lpstr>Національно-патріотичне виховання</vt:lpstr>
      <vt:lpstr>Національно-патріотичне виховання</vt:lpstr>
      <vt:lpstr>Національно-патріотичне виховання</vt:lpstr>
      <vt:lpstr>Ветеранська політика</vt:lpstr>
      <vt:lpstr>Ветеранська політика</vt:lpstr>
      <vt:lpstr>Ветеранська політика</vt:lpstr>
      <vt:lpstr>Ветеранська політика</vt:lpstr>
      <vt:lpstr>Ветеранська політика</vt:lpstr>
      <vt:lpstr>Підвищення кваліфікації та навчання</vt:lpstr>
      <vt:lpstr>Підвищення кваліфікації та навчання</vt:lpstr>
      <vt:lpstr>Робота над проектами</vt:lpstr>
      <vt:lpstr>Підтримка громадян</vt:lpstr>
      <vt:lpstr>Підтримка громадян</vt:lpstr>
      <vt:lpstr>Підтримка громадян</vt:lpstr>
      <vt:lpstr>Підтримка громадян</vt:lpstr>
      <vt:lpstr>Підтримка громадян</vt:lpstr>
      <vt:lpstr>Підтримка громадян</vt:lpstr>
      <vt:lpstr>Співпраця з благодійними фондами</vt:lpstr>
      <vt:lpstr>Співпраця з благодійними фондами</vt:lpstr>
      <vt:lpstr>Співпраця з благодійними фондами</vt:lpstr>
      <vt:lpstr>Співпраця з благодійними фондами</vt:lpstr>
      <vt:lpstr>Співпраця з благодійними фондами</vt:lpstr>
      <vt:lpstr>Співпраця з благодійними фондами</vt:lpstr>
      <vt:lpstr>Співпраця з благодійними фондами</vt:lpstr>
      <vt:lpstr>Співпраця з благодійними фондами</vt:lpstr>
      <vt:lpstr>Співпраця з благодійними фондами</vt:lpstr>
      <vt:lpstr>Співпраця з благодійними фондами</vt:lpstr>
      <vt:lpstr>Співпраця з благодійними фондами</vt:lpstr>
      <vt:lpstr>Співпраця з благодійними фондами</vt:lpstr>
      <vt:lpstr>Співпраця з благодійними фондами</vt:lpstr>
      <vt:lpstr>Співпраця з благодійними фондами</vt:lpstr>
      <vt:lpstr>Співпраця з благодійними фондами</vt:lpstr>
      <vt:lpstr>Співпраця з благодійними фондами</vt:lpstr>
      <vt:lpstr>Співпраця з органами влади</vt:lpstr>
      <vt:lpstr>Співпраця з органами влади</vt:lpstr>
      <vt:lpstr>Співпраця з органами влади</vt:lpstr>
      <vt:lpstr>Співпраця з органами влади</vt:lpstr>
      <vt:lpstr>Співпраця з органами влади</vt:lpstr>
      <vt:lpstr>Співпраця з органами влади</vt:lpstr>
      <vt:lpstr>Благоустрій громади</vt:lpstr>
      <vt:lpstr>Благоустрій громади</vt:lpstr>
      <vt:lpstr>Благоустрій громади</vt:lpstr>
      <vt:lpstr>Допомога ЗСУ</vt:lpstr>
      <vt:lpstr>Допомога ЗСУ</vt:lpstr>
      <vt:lpstr>Допомога ЗСУ</vt:lpstr>
      <vt:lpstr>Допомога ЗСУ</vt:lpstr>
      <vt:lpstr>Допомога ЗСУ</vt:lpstr>
      <vt:lpstr>Допомога ЗСУ</vt:lpstr>
      <vt:lpstr>Допомога ЗСУ</vt:lpstr>
      <vt:lpstr>Допомога ЗСУ</vt:lpstr>
      <vt:lpstr>Допомога ЗСУ</vt:lpstr>
      <vt:lpstr>Допомога ЗСУ</vt:lpstr>
      <vt:lpstr>Допомога ЗСУ</vt:lpstr>
      <vt:lpstr>Бюджет</vt:lpstr>
      <vt:lpstr>Основними бюджетоутворюючими підприємствами на території громади є: </vt:lpstr>
      <vt:lpstr>Бюджет</vt:lpstr>
      <vt:lpstr>Бюджет</vt:lpstr>
      <vt:lpstr>Бюджет</vt:lpstr>
      <vt:lpstr>Бюджет. Освіта.</vt:lpstr>
      <vt:lpstr>Бюджет. Освіта.</vt:lpstr>
      <vt:lpstr>Освіта.</vt:lpstr>
      <vt:lpstr>Освіта.</vt:lpstr>
      <vt:lpstr>Освіта.</vt:lpstr>
      <vt:lpstr>Освіта.</vt:lpstr>
      <vt:lpstr>Освіта.</vt:lpstr>
      <vt:lpstr>Культура.</vt:lpstr>
      <vt:lpstr>Бюджет. Освіта.</vt:lpstr>
      <vt:lpstr>Бюджет. Освіта.</vt:lpstr>
      <vt:lpstr>Охорона здоров’я.  </vt:lpstr>
      <vt:lpstr>Охорона здоров’я.  </vt:lpstr>
      <vt:lpstr>Охорона здоров’я.  </vt:lpstr>
      <vt:lpstr>Безпека життя громадян та запобігання правопорушень. </vt:lpstr>
      <vt:lpstr>Фінансова підтримка інших бюджетів. </vt:lpstr>
      <vt:lpstr>Комунальне господарство, благоустрій.   </vt:lpstr>
      <vt:lpstr>Діяльність під час воєнного стану. </vt:lpstr>
      <vt:lpstr>Соціальний захист. </vt:lpstr>
      <vt:lpstr>Соціальний захист.</vt:lpstr>
      <vt:lpstr>ДЯКУЮ ЗА УВАГУ!</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Lenovo-PC</dc:creator>
  <cp:lastModifiedBy>Lenovo-PC</cp:lastModifiedBy>
  <cp:revision>150</cp:revision>
  <dcterms:created xsi:type="dcterms:W3CDTF">2025-01-22T06:53:21Z</dcterms:created>
  <dcterms:modified xsi:type="dcterms:W3CDTF">2025-02-10T08:06:51Z</dcterms:modified>
</cp:coreProperties>
</file>