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4"/>
  </p:sldMasterIdLst>
  <p:notesMasterIdLst>
    <p:notesMasterId r:id="rId15"/>
  </p:notesMasterIdLst>
  <p:sldIdLst>
    <p:sldId id="257" r:id="rId5"/>
    <p:sldId id="2141411403" r:id="rId6"/>
    <p:sldId id="2141411418" r:id="rId7"/>
    <p:sldId id="2141411415" r:id="rId8"/>
    <p:sldId id="2141411404" r:id="rId9"/>
    <p:sldId id="2141411414" r:id="rId10"/>
    <p:sldId id="2141411416" r:id="rId11"/>
    <p:sldId id="2141411417" r:id="rId12"/>
    <p:sldId id="2141411413" r:id="rId13"/>
    <p:sldId id="2141411412" r:id="rId14"/>
  </p:sldIdLst>
  <p:sldSz cx="12192000" cy="6858000"/>
  <p:notesSz cx="6858000" cy="9144000"/>
  <p:embeddedFontLst>
    <p:embeddedFont>
      <p:font typeface="Fixel Display Bold" charset="0"/>
      <p:bold r:id="rId16"/>
    </p:embeddedFont>
    <p:embeddedFont>
      <p:font typeface="Fixel Display ExtraBold" charset="0"/>
      <p:bold r:id="rId17"/>
    </p:embeddedFont>
    <p:embeddedFont>
      <p:font typeface="Fixel Display Medium" charset="0"/>
      <p:regular r:id="rId18"/>
    </p:embeddedFont>
    <p:embeddedFont>
      <p:font typeface="Fixel Display SemiBold" charset="0"/>
      <p:bold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ExtraBold" panose="00000900000000000000" pitchFamily="2" charset="0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2" roundtripDataSignature="AMtx7mgXkayu/MmoX3Z67SHBalMJ8kgv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100"/>
    <a:srgbClr val="004188"/>
    <a:srgbClr val="FFA800"/>
    <a:srgbClr val="2053B5"/>
    <a:srgbClr val="FFFFFF"/>
    <a:srgbClr val="DE8400"/>
    <a:srgbClr val="FF6E01"/>
    <a:srgbClr val="029EFE"/>
    <a:srgbClr val="FF8800"/>
    <a:srgbClr val="2D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72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7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ія Арабська" userId="84851388-8215-4866-8402-999ef50029af" providerId="ADAL" clId="{C0FE0518-FAA8-4CFB-B17B-1F9A3653750D}"/>
    <pc:docChg chg="custSel modSld sldOrd">
      <pc:chgData name="Юлія Арабська" userId="84851388-8215-4866-8402-999ef50029af" providerId="ADAL" clId="{C0FE0518-FAA8-4CFB-B17B-1F9A3653750D}" dt="2026-04-30T12:54:54.082" v="118" actId="20577"/>
      <pc:docMkLst>
        <pc:docMk/>
      </pc:docMkLst>
      <pc:sldChg chg="addSp delSp modSp">
        <pc:chgData name="Юлія Арабська" userId="84851388-8215-4866-8402-999ef50029af" providerId="ADAL" clId="{C0FE0518-FAA8-4CFB-B17B-1F9A3653750D}" dt="2026-04-21T11:51:59.001" v="110" actId="1076"/>
        <pc:sldMkLst>
          <pc:docMk/>
          <pc:sldMk cId="573419342" sldId="257"/>
        </pc:sldMkLst>
        <pc:picChg chg="add mod">
          <ac:chgData name="Юлія Арабська" userId="84851388-8215-4866-8402-999ef50029af" providerId="ADAL" clId="{C0FE0518-FAA8-4CFB-B17B-1F9A3653750D}" dt="2026-04-21T11:51:59.001" v="110" actId="1076"/>
          <ac:picMkLst>
            <pc:docMk/>
            <pc:sldMk cId="573419342" sldId="257"/>
            <ac:picMk id="18" creationId="{2A33891A-60E5-40DB-8DAE-B0ACDA42E736}"/>
          </ac:picMkLst>
        </pc:picChg>
        <pc:picChg chg="mod">
          <ac:chgData name="Юлія Арабська" userId="84851388-8215-4866-8402-999ef50029af" providerId="ADAL" clId="{C0FE0518-FAA8-4CFB-B17B-1F9A3653750D}" dt="2026-04-21T11:51:54.270" v="108" actId="1076"/>
          <ac:picMkLst>
            <pc:docMk/>
            <pc:sldMk cId="573419342" sldId="257"/>
            <ac:picMk id="21" creationId="{F6902BA2-7600-8B7D-6CCA-D426DA9B2A52}"/>
          </ac:picMkLst>
        </pc:picChg>
      </pc:sldChg>
      <pc:sldChg chg="modSp">
        <pc:chgData name="Юлія Арабська" userId="84851388-8215-4866-8402-999ef50029af" providerId="ADAL" clId="{C0FE0518-FAA8-4CFB-B17B-1F9A3653750D}" dt="2026-04-30T12:54:54.082" v="118" actId="20577"/>
        <pc:sldMkLst>
          <pc:docMk/>
          <pc:sldMk cId="2762917777" sldId="2141411414"/>
        </pc:sldMkLst>
        <pc:spChg chg="mod">
          <ac:chgData name="Юлія Арабська" userId="84851388-8215-4866-8402-999ef50029af" providerId="ADAL" clId="{C0FE0518-FAA8-4CFB-B17B-1F9A3653750D}" dt="2026-04-30T12:54:54.082" v="118" actId="20577"/>
          <ac:spMkLst>
            <pc:docMk/>
            <pc:sldMk cId="2762917777" sldId="2141411414"/>
            <ac:spMk id="5" creationId="{7EBDFAD7-6BE3-48BE-9152-25F4693DFF22}"/>
          </ac:spMkLst>
        </pc:spChg>
      </pc:sldChg>
      <pc:sldChg chg="modSp">
        <pc:chgData name="Юлія Арабська" userId="84851388-8215-4866-8402-999ef50029af" providerId="ADAL" clId="{C0FE0518-FAA8-4CFB-B17B-1F9A3653750D}" dt="2026-04-21T11:58:07.474" v="115" actId="20577"/>
        <pc:sldMkLst>
          <pc:docMk/>
          <pc:sldMk cId="2614201782" sldId="2141411415"/>
        </pc:sldMkLst>
        <pc:spChg chg="mod">
          <ac:chgData name="Юлія Арабська" userId="84851388-8215-4866-8402-999ef50029af" providerId="ADAL" clId="{C0FE0518-FAA8-4CFB-B17B-1F9A3653750D}" dt="2026-04-21T11:58:07.474" v="115" actId="20577"/>
          <ac:spMkLst>
            <pc:docMk/>
            <pc:sldMk cId="2614201782" sldId="2141411415"/>
            <ac:spMk id="17" creationId="{36F32F83-E411-489A-A8F2-512FF84588FB}"/>
          </ac:spMkLst>
        </pc:spChg>
      </pc:sldChg>
      <pc:sldChg chg="modSp">
        <pc:chgData name="Юлія Арабська" userId="84851388-8215-4866-8402-999ef50029af" providerId="ADAL" clId="{C0FE0518-FAA8-4CFB-B17B-1F9A3653750D}" dt="2026-04-21T11:51:12.606" v="106" actId="20577"/>
        <pc:sldMkLst>
          <pc:docMk/>
          <pc:sldMk cId="927290989" sldId="2141411416"/>
        </pc:sldMkLst>
        <pc:spChg chg="mod">
          <ac:chgData name="Юлія Арабська" userId="84851388-8215-4866-8402-999ef50029af" providerId="ADAL" clId="{C0FE0518-FAA8-4CFB-B17B-1F9A3653750D}" dt="2026-04-21T11:51:12.606" v="106" actId="20577"/>
          <ac:spMkLst>
            <pc:docMk/>
            <pc:sldMk cId="927290989" sldId="2141411416"/>
            <ac:spMk id="4" creationId="{FF837317-48E2-41EE-B0A5-74921043F4E3}"/>
          </ac:spMkLst>
        </pc:spChg>
      </pc:sldChg>
      <pc:sldChg chg="delSp modSp ord">
        <pc:chgData name="Юлія Арабська" userId="84851388-8215-4866-8402-999ef50029af" providerId="ADAL" clId="{C0FE0518-FAA8-4CFB-B17B-1F9A3653750D}" dt="2026-04-21T11:32:25.701" v="56" actId="313"/>
        <pc:sldMkLst>
          <pc:docMk/>
          <pc:sldMk cId="1984368543" sldId="2141411418"/>
        </pc:sldMkLst>
        <pc:spChg chg="mod">
          <ac:chgData name="Юлія Арабська" userId="84851388-8215-4866-8402-999ef50029af" providerId="ADAL" clId="{C0FE0518-FAA8-4CFB-B17B-1F9A3653750D}" dt="2026-04-21T11:32:25.701" v="56" actId="313"/>
          <ac:spMkLst>
            <pc:docMk/>
            <pc:sldMk cId="1984368543" sldId="2141411418"/>
            <ac:spMk id="2" creationId="{50C26211-B730-4AD2-BCC0-51C4DF8E1D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b="0" i="0" u="none" strike="noStrike" cap="none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885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49796-2FA9-A4A9-EAB7-EA5DEE085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D453EF02-85FB-D1B2-8881-CFEF033F29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F972468D-4B1A-0D00-71D5-4D5377DAF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845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8FE97-2996-900D-CDB3-7676E062A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5FAB6A88-35C1-825B-A8BE-6C7E6F41D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FE55F595-D75D-874F-D2D6-A1A8E462BE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089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5FADE-9140-44F3-B410-CCA23F66C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E9B770A6-D488-752A-1013-EA1CCBB20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CF5B0218-01A1-A098-B1B7-72118B692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3900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5FADE-9140-44F3-B410-CCA23F66C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E9B770A6-D488-752A-1013-EA1CCBB20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CF5B0218-01A1-A098-B1B7-72118B692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156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5FADE-9140-44F3-B410-CCA23F66C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E9B770A6-D488-752A-1013-EA1CCBB20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CF5B0218-01A1-A098-B1B7-72118B692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330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5FADE-9140-44F3-B410-CCA23F66C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E9B770A6-D488-752A-1013-EA1CCBB20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CF5B0218-01A1-A098-B1B7-72118B692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2795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5FADE-9140-44F3-B410-CCA23F66C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E9B770A6-D488-752A-1013-EA1CCBB20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CF5B0218-01A1-A098-B1B7-72118B692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6434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5FADE-9140-44F3-B410-CCA23F66C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E9B770A6-D488-752A-1013-EA1CCBB20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CF5B0218-01A1-A098-B1B7-72118B692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126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47DC8-D60D-6451-1C61-860297AF3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72D5F874-77FA-E16F-773B-815E12BD71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2F30959B-5DA4-0925-AC80-DCB7DBC5C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27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sv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svg"/><Relationship Id="rId4" Type="http://schemas.openxmlformats.org/officeDocument/2006/relationships/image" Target="../media/image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.svg"/><Relationship Id="rId10" Type="http://schemas.openxmlformats.org/officeDocument/2006/relationships/image" Target="../media/image19.svg"/><Relationship Id="rId4" Type="http://schemas.openxmlformats.org/officeDocument/2006/relationships/image" Target="../media/image14.sv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4.svg"/><Relationship Id="rId4" Type="http://schemas.openxmlformats.org/officeDocument/2006/relationships/image" Target="../media/image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8.svg"/><Relationship Id="rId4" Type="http://schemas.openxmlformats.org/officeDocument/2006/relationships/image" Target="../media/image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6.svg"/><Relationship Id="rId4" Type="http://schemas.openxmlformats.org/officeDocument/2006/relationships/image" Target="../media/image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F926F113-7246-46E5-B7D8-BC1A770C4AB8}"/>
              </a:ext>
            </a:extLst>
          </p:cNvPr>
          <p:cNvSpPr txBox="1">
            <a:spLocks/>
          </p:cNvSpPr>
          <p:nvPr/>
        </p:nvSpPr>
        <p:spPr>
          <a:xfrm>
            <a:off x="764142" y="2027900"/>
            <a:ext cx="6263237" cy="2032608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0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uk-UA" sz="3000" spc="-30" noProof="0">
                <a:solidFill>
                  <a:srgbClr val="2053B5"/>
                </a:solidFill>
                <a:latin typeface="Fixel Display Bold" pitchFamily="50" charset="-52"/>
                <a:cs typeface="Segoe UI"/>
              </a:rPr>
              <a:t>ПОЕТАПНИЙ ПІДХІД ДО НАГЛЯДУ ЗА ФАКТОРАМИ РИЗИКУ </a:t>
            </a:r>
            <a:r>
              <a:rPr lang="uk-UA" sz="3000" spc="-30" noProof="0">
                <a:solidFill>
                  <a:srgbClr val="DE8400"/>
                </a:solidFill>
                <a:latin typeface="Fixel Display Bold" pitchFamily="50" charset="-52"/>
                <a:cs typeface="Segoe UI"/>
              </a:rPr>
              <a:t>НЕІНФЕКЦІЙНИХ ЗАХВОРЮВАНЬ </a:t>
            </a:r>
            <a:r>
              <a:rPr lang="uk-UA" sz="3000" spc="-30" noProof="0">
                <a:solidFill>
                  <a:srgbClr val="2053B5"/>
                </a:solidFill>
                <a:latin typeface="Fixel Display Bold" pitchFamily="50" charset="-52"/>
                <a:cs typeface="Segoe UI"/>
              </a:rPr>
              <a:t>В УКРАЇНІ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B0E2919-075B-45D8-BF18-843B963514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9910" y="3878506"/>
            <a:ext cx="1102090" cy="2246842"/>
          </a:xfrm>
          <a:prstGeom prst="rect">
            <a:avLst/>
          </a:prstGeom>
        </p:spPr>
      </p:pic>
      <p:sp>
        <p:nvSpPr>
          <p:cNvPr id="251" name="object 3">
            <a:extLst>
              <a:ext uri="{FF2B5EF4-FFF2-40B4-BE49-F238E27FC236}">
                <a16:creationId xmlns:a16="http://schemas.microsoft.com/office/drawing/2014/main" id="{26DBD680-D7FD-97DF-08B8-2720B6246A4F}"/>
              </a:ext>
            </a:extLst>
          </p:cNvPr>
          <p:cNvSpPr txBox="1">
            <a:spLocks/>
          </p:cNvSpPr>
          <p:nvPr/>
        </p:nvSpPr>
        <p:spPr>
          <a:xfrm>
            <a:off x="764142" y="4536229"/>
            <a:ext cx="7542457" cy="409856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080" algn="l">
              <a:lnSpc>
                <a:spcPct val="110000"/>
              </a:lnSpc>
              <a:spcBef>
                <a:spcPts val="0"/>
              </a:spcBef>
            </a:pPr>
            <a:r>
              <a:rPr lang="uk-UA" sz="2400" spc="50" noProof="0">
                <a:solidFill>
                  <a:srgbClr val="2053B5"/>
                </a:solidFill>
                <a:latin typeface="Fixel Display Bold" pitchFamily="50" charset="-52"/>
                <a:cs typeface="Segoe UI"/>
              </a:rPr>
              <a:t>НАЦІОНАЛЬНЕ ДОСЛІДЖЕННЯ </a:t>
            </a:r>
            <a:r>
              <a:rPr lang="en-US" sz="2400" spc="50" noProof="0">
                <a:solidFill>
                  <a:srgbClr val="DE8400"/>
                </a:solidFill>
                <a:latin typeface="Fixel Display Bold" pitchFamily="50" charset="-52"/>
                <a:cs typeface="Segoe UI"/>
              </a:rPr>
              <a:t>STEPS 2026</a:t>
            </a:r>
            <a:endParaRPr lang="uk-UA" sz="2400" spc="50" noProof="0">
              <a:solidFill>
                <a:srgbClr val="DE8400"/>
              </a:solidFill>
              <a:latin typeface="Fixel Display Bold" pitchFamily="50" charset="-52"/>
              <a:cs typeface="Segoe UI"/>
            </a:endParaRPr>
          </a:p>
        </p:txBody>
      </p: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47AAFCD-0146-685A-64C6-C7459E9B7D11}"/>
              </a:ext>
            </a:extLst>
          </p:cNvPr>
          <p:cNvGrpSpPr/>
          <p:nvPr/>
        </p:nvGrpSpPr>
        <p:grpSpPr>
          <a:xfrm>
            <a:off x="7968562" y="1606262"/>
            <a:ext cx="2999388" cy="2999238"/>
            <a:chOff x="8299156" y="659482"/>
            <a:chExt cx="2790754" cy="2790614"/>
          </a:xfrm>
        </p:grpSpPr>
        <p:grpSp>
          <p:nvGrpSpPr>
            <p:cNvPr id="7" name="Google Shape;289;p9">
              <a:extLst>
                <a:ext uri="{FF2B5EF4-FFF2-40B4-BE49-F238E27FC236}">
                  <a16:creationId xmlns:a16="http://schemas.microsoft.com/office/drawing/2014/main" id="{1DBEC4AF-FA13-3953-A8F6-419BF1A9D9AB}"/>
                </a:ext>
              </a:extLst>
            </p:cNvPr>
            <p:cNvGrpSpPr/>
            <p:nvPr/>
          </p:nvGrpSpPr>
          <p:grpSpPr>
            <a:xfrm>
              <a:off x="8299156" y="659482"/>
              <a:ext cx="2790754" cy="2790614"/>
              <a:chOff x="7812065" y="1490857"/>
              <a:chExt cx="3660852" cy="3660668"/>
            </a:xfrm>
          </p:grpSpPr>
          <p:sp>
            <p:nvSpPr>
              <p:cNvPr id="12" name="Google Shape;290;p9">
                <a:extLst>
                  <a:ext uri="{FF2B5EF4-FFF2-40B4-BE49-F238E27FC236}">
                    <a16:creationId xmlns:a16="http://schemas.microsoft.com/office/drawing/2014/main" id="{A947A9AA-1296-CF85-40FB-87684A0D630C}"/>
                  </a:ext>
                </a:extLst>
              </p:cNvPr>
              <p:cNvSpPr/>
              <p:nvPr/>
            </p:nvSpPr>
            <p:spPr>
              <a:xfrm>
                <a:off x="7812065" y="3321192"/>
                <a:ext cx="1830517" cy="1830333"/>
              </a:xfrm>
              <a:custGeom>
                <a:avLst/>
                <a:gdLst/>
                <a:ahLst/>
                <a:cxnLst/>
                <a:rect l="l" t="t" r="r" b="b"/>
                <a:pathLst>
                  <a:path w="998208" h="998108" extrusionOk="0">
                    <a:moveTo>
                      <a:pt x="998031" y="997500"/>
                    </a:moveTo>
                    <a:cubicBezTo>
                      <a:pt x="446772" y="997500"/>
                      <a:pt x="-117" y="550651"/>
                      <a:pt x="-177" y="-609"/>
                    </a:cubicBezTo>
                  </a:path>
                </a:pathLst>
              </a:custGeom>
              <a:noFill/>
              <a:ln w="19050" cap="flat" cmpd="sng">
                <a:solidFill>
                  <a:srgbClr val="00418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91;p9">
                <a:extLst>
                  <a:ext uri="{FF2B5EF4-FFF2-40B4-BE49-F238E27FC236}">
                    <a16:creationId xmlns:a16="http://schemas.microsoft.com/office/drawing/2014/main" id="{58423704-1F1F-148E-5666-6405D1D45E49}"/>
                  </a:ext>
                </a:extLst>
              </p:cNvPr>
              <p:cNvSpPr/>
              <p:nvPr/>
            </p:nvSpPr>
            <p:spPr>
              <a:xfrm>
                <a:off x="9642584" y="1490857"/>
                <a:ext cx="1830333" cy="1830333"/>
              </a:xfrm>
              <a:custGeom>
                <a:avLst/>
                <a:gdLst/>
                <a:ahLst/>
                <a:cxnLst/>
                <a:rect l="l" t="t" r="r" b="b"/>
                <a:pathLst>
                  <a:path w="998108" h="998108" extrusionOk="0">
                    <a:moveTo>
                      <a:pt x="-177" y="-609"/>
                    </a:moveTo>
                    <a:cubicBezTo>
                      <a:pt x="551062" y="-609"/>
                      <a:pt x="997932" y="446261"/>
                      <a:pt x="997932" y="997500"/>
                    </a:cubicBezTo>
                  </a:path>
                </a:pathLst>
              </a:custGeom>
              <a:noFill/>
              <a:ln w="19050" cap="flat" cmpd="sng">
                <a:solidFill>
                  <a:srgbClr val="00418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" name="Google Shape;292;p9">
              <a:extLst>
                <a:ext uri="{FF2B5EF4-FFF2-40B4-BE49-F238E27FC236}">
                  <a16:creationId xmlns:a16="http://schemas.microsoft.com/office/drawing/2014/main" id="{ADF7B9D6-C9DE-AD4B-E74C-6FA5618429AA}"/>
                </a:ext>
              </a:extLst>
            </p:cNvPr>
            <p:cNvSpPr/>
            <p:nvPr/>
          </p:nvSpPr>
          <p:spPr>
            <a:xfrm>
              <a:off x="8466675" y="822226"/>
              <a:ext cx="1232322" cy="1232173"/>
            </a:xfrm>
            <a:custGeom>
              <a:avLst/>
              <a:gdLst/>
              <a:ahLst/>
              <a:cxnLst/>
              <a:rect l="l" t="t" r="r" b="b"/>
              <a:pathLst>
                <a:path w="824859" h="824759" extrusionOk="0">
                  <a:moveTo>
                    <a:pt x="-177" y="824151"/>
                  </a:moveTo>
                  <a:cubicBezTo>
                    <a:pt x="-117" y="368635"/>
                    <a:pt x="369166" y="-609"/>
                    <a:pt x="824683" y="-609"/>
                  </a:cubicBezTo>
                </a:path>
              </a:pathLst>
            </a:custGeom>
            <a:noFill/>
            <a:ln w="81150" cap="flat" cmpd="sng">
              <a:solidFill>
                <a:srgbClr val="F291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93;p9">
              <a:extLst>
                <a:ext uri="{FF2B5EF4-FFF2-40B4-BE49-F238E27FC236}">
                  <a16:creationId xmlns:a16="http://schemas.microsoft.com/office/drawing/2014/main" id="{601EF70E-9F95-3B88-5F2F-977480F5551E}"/>
                </a:ext>
              </a:extLst>
            </p:cNvPr>
            <p:cNvSpPr/>
            <p:nvPr/>
          </p:nvSpPr>
          <p:spPr>
            <a:xfrm>
              <a:off x="9698999" y="2054400"/>
              <a:ext cx="1232174" cy="1232173"/>
            </a:xfrm>
            <a:custGeom>
              <a:avLst/>
              <a:gdLst/>
              <a:ahLst/>
              <a:cxnLst/>
              <a:rect l="l" t="t" r="r" b="b"/>
              <a:pathLst>
                <a:path w="824760" h="824759" extrusionOk="0">
                  <a:moveTo>
                    <a:pt x="824583" y="-609"/>
                  </a:moveTo>
                  <a:cubicBezTo>
                    <a:pt x="824583" y="454898"/>
                    <a:pt x="455330" y="824151"/>
                    <a:pt x="-177" y="824151"/>
                  </a:cubicBezTo>
                </a:path>
              </a:pathLst>
            </a:custGeom>
            <a:noFill/>
            <a:ln w="81150" cap="flat" cmpd="sng">
              <a:solidFill>
                <a:srgbClr val="F291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FB4B78E-F096-D768-6612-11A653F7F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" t="18096" r="8407" b="21346"/>
            <a:stretch/>
          </p:blipFill>
          <p:spPr>
            <a:xfrm>
              <a:off x="8603831" y="963088"/>
              <a:ext cx="2180586" cy="2180588"/>
            </a:xfrm>
            <a:custGeom>
              <a:avLst/>
              <a:gdLst>
                <a:gd name="connsiteX0" fmla="*/ 1427141 w 2854281"/>
                <a:gd name="connsiteY0" fmla="*/ 0 h 2854282"/>
                <a:gd name="connsiteX1" fmla="*/ 2846914 w 2854281"/>
                <a:gd name="connsiteY1" fmla="*/ 1281224 h 2854282"/>
                <a:gd name="connsiteX2" fmla="*/ 2854281 w 2854281"/>
                <a:gd name="connsiteY2" fmla="*/ 1427122 h 2854282"/>
                <a:gd name="connsiteX3" fmla="*/ 2854281 w 2854281"/>
                <a:gd name="connsiteY3" fmla="*/ 1427161 h 2854282"/>
                <a:gd name="connsiteX4" fmla="*/ 2846914 w 2854281"/>
                <a:gd name="connsiteY4" fmla="*/ 1573058 h 2854282"/>
                <a:gd name="connsiteX5" fmla="*/ 1427141 w 2854281"/>
                <a:gd name="connsiteY5" fmla="*/ 2854282 h 2854282"/>
                <a:gd name="connsiteX6" fmla="*/ 0 w 2854281"/>
                <a:gd name="connsiteY6" fmla="*/ 1427141 h 2854282"/>
                <a:gd name="connsiteX7" fmla="*/ 1427141 w 2854281"/>
                <a:gd name="connsiteY7" fmla="*/ 0 h 28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4281" h="2854282">
                  <a:moveTo>
                    <a:pt x="1427141" y="0"/>
                  </a:moveTo>
                  <a:cubicBezTo>
                    <a:pt x="2166067" y="0"/>
                    <a:pt x="2773830" y="561580"/>
                    <a:pt x="2846914" y="1281224"/>
                  </a:cubicBezTo>
                  <a:lnTo>
                    <a:pt x="2854281" y="1427122"/>
                  </a:lnTo>
                  <a:lnTo>
                    <a:pt x="2854281" y="1427161"/>
                  </a:lnTo>
                  <a:lnTo>
                    <a:pt x="2846914" y="1573058"/>
                  </a:lnTo>
                  <a:cubicBezTo>
                    <a:pt x="2773830" y="2292702"/>
                    <a:pt x="2166067" y="2854282"/>
                    <a:pt x="1427141" y="2854282"/>
                  </a:cubicBezTo>
                  <a:cubicBezTo>
                    <a:pt x="638953" y="2854282"/>
                    <a:pt x="0" y="2215329"/>
                    <a:pt x="0" y="1427141"/>
                  </a:cubicBezTo>
                  <a:cubicBezTo>
                    <a:pt x="0" y="638953"/>
                    <a:pt x="638953" y="0"/>
                    <a:pt x="1427141" y="0"/>
                  </a:cubicBezTo>
                  <a:close/>
                </a:path>
              </a:pathLst>
            </a:cu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07D4ADF-53A0-92E5-D2B0-EA382B5B8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111" y="561410"/>
            <a:ext cx="1186451" cy="668159"/>
          </a:xfrm>
          <a:prstGeom prst="rect">
            <a:avLst/>
          </a:prstGeom>
        </p:spPr>
      </p:pic>
      <p:pic>
        <p:nvPicPr>
          <p:cNvPr id="21" name="Графіка 20">
            <a:extLst>
              <a:ext uri="{FF2B5EF4-FFF2-40B4-BE49-F238E27FC236}">
                <a16:creationId xmlns:a16="http://schemas.microsoft.com/office/drawing/2014/main" id="{F6902BA2-7600-8B7D-6CCA-D426DA9B2A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8088" y="544218"/>
            <a:ext cx="1457801" cy="668159"/>
          </a:xfrm>
          <a:prstGeom prst="rect">
            <a:avLst/>
          </a:prstGeom>
        </p:spPr>
      </p:pic>
      <p:pic>
        <p:nvPicPr>
          <p:cNvPr id="23" name="Графіка 22">
            <a:extLst>
              <a:ext uri="{FF2B5EF4-FFF2-40B4-BE49-F238E27FC236}">
                <a16:creationId xmlns:a16="http://schemas.microsoft.com/office/drawing/2014/main" id="{FC532F74-4053-0D41-3076-589879CC89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4142" y="590274"/>
            <a:ext cx="966277" cy="57604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EF9A868-8639-71F9-1B8E-FEE63B3E237A}"/>
              </a:ext>
            </a:extLst>
          </p:cNvPr>
          <p:cNvSpPr txBox="1"/>
          <p:nvPr/>
        </p:nvSpPr>
        <p:spPr>
          <a:xfrm>
            <a:off x="764142" y="5778109"/>
            <a:ext cx="9687557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  <a:buClr>
                <a:srgbClr val="F29100"/>
              </a:buClr>
              <a:buSzPct val="80000"/>
            </a:pPr>
            <a:r>
              <a:rPr lang="uk-UA" sz="1600" noProof="0">
                <a:solidFill>
                  <a:srgbClr val="004188"/>
                </a:solidFill>
                <a:latin typeface="Fixel Display SemiBold" pitchFamily="50" charset="-52"/>
                <a:ea typeface="Times New Roman" panose="02020603050405020304" pitchFamily="18" charset="0"/>
              </a:rPr>
              <a:t>Вперше після 2019 року Україна оновлює дані про стан здоров’я населення</a:t>
            </a:r>
            <a:br>
              <a:rPr lang="uk-UA" sz="1600" noProof="0">
                <a:solidFill>
                  <a:srgbClr val="004188"/>
                </a:solidFill>
                <a:latin typeface="Fixel Display SemiBold" pitchFamily="50" charset="-52"/>
                <a:ea typeface="Times New Roman" panose="02020603050405020304" pitchFamily="18" charset="0"/>
              </a:rPr>
            </a:br>
            <a:r>
              <a:rPr lang="uk-UA" sz="1600" noProof="0">
                <a:solidFill>
                  <a:srgbClr val="004188"/>
                </a:solidFill>
                <a:latin typeface="Fixel Display SemiBold" pitchFamily="50" charset="-52"/>
                <a:ea typeface="Times New Roman" panose="02020603050405020304" pitchFamily="18" charset="0"/>
              </a:rPr>
              <a:t>та вплив ключових факторів ризику </a:t>
            </a:r>
            <a:r>
              <a:rPr lang="en-US" sz="1600" noProof="0">
                <a:solidFill>
                  <a:srgbClr val="004188"/>
                </a:solidFill>
                <a:latin typeface="Fixel Display SemiBold" pitchFamily="50" charset="-52"/>
                <a:ea typeface="Times New Roman" panose="02020603050405020304" pitchFamily="18" charset="0"/>
              </a:rPr>
              <a:t>–</a:t>
            </a:r>
            <a:r>
              <a:rPr lang="uk-UA" sz="1600" noProof="0">
                <a:solidFill>
                  <a:srgbClr val="004188"/>
                </a:solidFill>
                <a:latin typeface="Fixel Display SemiBold" pitchFamily="50" charset="-52"/>
                <a:ea typeface="Times New Roman" panose="02020603050405020304" pitchFamily="18" charset="0"/>
              </a:rPr>
              <a:t> щоденних звичок і умов, що формують здоров’я</a:t>
            </a:r>
          </a:p>
        </p:txBody>
      </p:sp>
      <p:pic>
        <p:nvPicPr>
          <p:cNvPr id="18" name="Рисунок 15">
            <a:extLst>
              <a:ext uri="{FF2B5EF4-FFF2-40B4-BE49-F238E27FC236}">
                <a16:creationId xmlns:a16="http://schemas.microsoft.com/office/drawing/2014/main" id="{2A33891A-60E5-40DB-8DAE-B0ACDA42E73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03558" y="527716"/>
            <a:ext cx="1958401" cy="6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19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5AF07-1838-1D1A-49FF-4FBD9062D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61;g259a9a30517_0_25">
            <a:extLst>
              <a:ext uri="{FF2B5EF4-FFF2-40B4-BE49-F238E27FC236}">
                <a16:creationId xmlns:a16="http://schemas.microsoft.com/office/drawing/2014/main" id="{E12E9899-A1C2-D1FA-2F1B-6921851C4CB0}"/>
              </a:ext>
            </a:extLst>
          </p:cNvPr>
          <p:cNvSpPr txBox="1">
            <a:spLocks/>
          </p:cNvSpPr>
          <p:nvPr/>
        </p:nvSpPr>
        <p:spPr>
          <a:xfrm>
            <a:off x="11656484" y="6364900"/>
            <a:ext cx="283188" cy="200382"/>
          </a:xfrm>
          <a:prstGeom prst="roundRect">
            <a:avLst>
              <a:gd name="adj" fmla="val 27530"/>
            </a:avLst>
          </a:prstGeom>
          <a:solidFill>
            <a:srgbClr val="004188"/>
          </a:solidFill>
          <a:ln>
            <a:noFill/>
          </a:ln>
        </p:spPr>
        <p:txBody>
          <a:bodyPr spcFirstLastPara="1" wrap="square" lIns="0" tIns="0" rIns="25200" bIns="0" anchor="t" anchorCtr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25400" algn="ctr">
              <a:buSzPts val="800"/>
            </a:pPr>
            <a:fld id="{00000000-1234-1234-1234-123412341234}" type="slidenum">
              <a:rPr lang="uk-UA" sz="1100" b="1" smtClean="0">
                <a:solidFill>
                  <a:schemeClr val="bg1"/>
                </a:solidFill>
                <a:latin typeface="Montserrat" panose="00000500000000000000" pitchFamily="2" charset="-52"/>
              </a:rPr>
              <a:pPr marL="25400" algn="ctr">
                <a:buSzPts val="800"/>
              </a:pPr>
              <a:t>10</a:t>
            </a:fld>
            <a:endParaRPr lang="uk-UA" sz="1100" b="1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10" name="Графіка 9">
            <a:extLst>
              <a:ext uri="{FF2B5EF4-FFF2-40B4-BE49-F238E27FC236}">
                <a16:creationId xmlns:a16="http://schemas.microsoft.com/office/drawing/2014/main" id="{A8CDCDE6-403A-19A5-7768-15778C51D40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800" y="435706"/>
            <a:ext cx="1412278" cy="481836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BA2D71CD-8946-ECB4-8BE2-5E3A588FA3CF}"/>
              </a:ext>
            </a:extLst>
          </p:cNvPr>
          <p:cNvSpPr txBox="1">
            <a:spLocks/>
          </p:cNvSpPr>
          <p:nvPr/>
        </p:nvSpPr>
        <p:spPr>
          <a:xfrm>
            <a:off x="704131" y="479971"/>
            <a:ext cx="8317949" cy="908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uk-UA" sz="2600" b="0" noProof="0">
                <a:solidFill>
                  <a:srgbClr val="2053B5"/>
                </a:solidFill>
                <a:latin typeface="Fixel Display SemiBold" pitchFamily="50" charset="-52"/>
              </a:rPr>
              <a:t>Без актуальних даних неможливо ефективно реагувати на виклики для здоров’я населення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D1AC1-2323-C059-586B-999A95C77CC1}"/>
              </a:ext>
            </a:extLst>
          </p:cNvPr>
          <p:cNvSpPr txBox="1"/>
          <p:nvPr/>
        </p:nvSpPr>
        <p:spPr>
          <a:xfrm>
            <a:off x="4885695" y="5350486"/>
            <a:ext cx="2417588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1000"/>
              </a:spcAft>
              <a:buClr>
                <a:srgbClr val="F29100"/>
              </a:buClr>
              <a:buSzPct val="80000"/>
            </a:pPr>
            <a:r>
              <a:rPr lang="uk-UA" sz="1800" noProof="0">
                <a:solidFill>
                  <a:schemeClr val="bg1"/>
                </a:solidFill>
                <a:latin typeface="Fixel Display Medium" pitchFamily="50" charset="-52"/>
                <a:ea typeface="Times New Roman" panose="02020603050405020304" pitchFamily="18" charset="0"/>
              </a:rPr>
              <a:t>Вік, стать та</a:t>
            </a:r>
            <a:br>
              <a:rPr lang="uk-UA" sz="1800" noProof="0">
                <a:solidFill>
                  <a:schemeClr val="bg1"/>
                </a:solidFill>
                <a:latin typeface="Fixel Display Medium" pitchFamily="50" charset="-52"/>
                <a:ea typeface="Times New Roman" panose="02020603050405020304" pitchFamily="18" charset="0"/>
              </a:rPr>
            </a:br>
            <a:r>
              <a:rPr lang="uk-UA" sz="1800" noProof="0">
                <a:solidFill>
                  <a:schemeClr val="bg1"/>
                </a:solidFill>
                <a:latin typeface="Fixel Display Medium" pitchFamily="50" charset="-52"/>
                <a:ea typeface="Times New Roman" panose="02020603050405020304" pitchFamily="18" charset="0"/>
              </a:rPr>
              <a:t>конституційні</a:t>
            </a:r>
            <a:br>
              <a:rPr lang="uk-UA" sz="1800" noProof="0">
                <a:solidFill>
                  <a:schemeClr val="bg1"/>
                </a:solidFill>
                <a:latin typeface="Fixel Display Medium" pitchFamily="50" charset="-52"/>
                <a:ea typeface="Times New Roman" panose="02020603050405020304" pitchFamily="18" charset="0"/>
              </a:rPr>
            </a:br>
            <a:r>
              <a:rPr lang="uk-UA" sz="1800" noProof="0">
                <a:solidFill>
                  <a:schemeClr val="bg1"/>
                </a:solidFill>
                <a:latin typeface="Fixel Display Medium" pitchFamily="50" charset="-52"/>
                <a:ea typeface="Times New Roman" panose="02020603050405020304" pitchFamily="18" charset="0"/>
              </a:rPr>
              <a:t>цінності</a:t>
            </a:r>
          </a:p>
        </p:txBody>
      </p:sp>
      <p:pic>
        <p:nvPicPr>
          <p:cNvPr id="9" name="Рисунок 18">
            <a:extLst>
              <a:ext uri="{FF2B5EF4-FFF2-40B4-BE49-F238E27FC236}">
                <a16:creationId xmlns:a16="http://schemas.microsoft.com/office/drawing/2014/main" id="{E718E8B2-7ACF-5897-BFE1-B900AA9B75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26" y="4302856"/>
            <a:ext cx="717674" cy="1463128"/>
          </a:xfrm>
          <a:prstGeom prst="rect">
            <a:avLst/>
          </a:prstGeom>
        </p:spPr>
      </p:pic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8B79A532-8621-24E1-9461-4F7A637A57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5454" y="4352441"/>
            <a:ext cx="2002785" cy="2002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B1351F-6009-6E99-8CF0-EB28F8390275}"/>
              </a:ext>
            </a:extLst>
          </p:cNvPr>
          <p:cNvSpPr txBox="1"/>
          <p:nvPr/>
        </p:nvSpPr>
        <p:spPr>
          <a:xfrm>
            <a:off x="758317" y="4800285"/>
            <a:ext cx="3224403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  <a:buClr>
                <a:srgbClr val="F29100"/>
              </a:buClr>
              <a:buSzPct val="80000"/>
            </a:pPr>
            <a:r>
              <a:rPr lang="uk-UA" sz="1600" noProof="0">
                <a:solidFill>
                  <a:srgbClr val="004188"/>
                </a:solidFill>
                <a:latin typeface="Fixel Display SemiBold" pitchFamily="50" charset="-52"/>
                <a:ea typeface="Times New Roman" panose="02020603050405020304" pitchFamily="18" charset="0"/>
              </a:rPr>
              <a:t>За проведенням дослідження можна слідкувати на сторінці офіційного сайту Центру громадського здоров’я</a:t>
            </a:r>
            <a:r>
              <a:rPr lang="en-US" sz="1600">
                <a:solidFill>
                  <a:srgbClr val="004188"/>
                </a:solidFill>
                <a:latin typeface="Fixel Display SemiBold" pitchFamily="50" charset="-52"/>
                <a:ea typeface="Times New Roman" panose="02020603050405020304" pitchFamily="18" charset="0"/>
              </a:rPr>
              <a:t>:</a:t>
            </a:r>
            <a:endParaRPr lang="uk-UA" sz="1600" noProof="0">
              <a:solidFill>
                <a:srgbClr val="004188"/>
              </a:solidFill>
              <a:latin typeface="Fixel Display SemiBold" pitchFamily="50" charset="-52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8F02B-7FB6-815C-BD3E-D4FEAFCE579B}"/>
              </a:ext>
            </a:extLst>
          </p:cNvPr>
          <p:cNvSpPr txBox="1"/>
          <p:nvPr/>
        </p:nvSpPr>
        <p:spPr>
          <a:xfrm>
            <a:off x="758317" y="1931920"/>
            <a:ext cx="7315496" cy="16927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  <a:buClr>
                <a:srgbClr val="F29100"/>
              </a:buClr>
              <a:buSzPct val="80000"/>
            </a:pPr>
            <a:r>
              <a:rPr lang="uk-UA" sz="2000" noProof="0">
                <a:solidFill>
                  <a:srgbClr val="004188"/>
                </a:solidFill>
                <a:latin typeface="Fixel Display Bold" pitchFamily="50" charset="-52"/>
                <a:ea typeface="Times New Roman" panose="02020603050405020304" pitchFamily="18" charset="0"/>
              </a:rPr>
              <a:t>ПРОВЕДЕННЯ ДОСЛІДЖЕННЯ ДОЗВОЛИТЬ:</a:t>
            </a:r>
          </a:p>
          <a:p>
            <a:pPr marL="288000" indent="-288000">
              <a:spcAft>
                <a:spcPts val="1200"/>
              </a:spcAft>
              <a:buClr>
                <a:srgbClr val="F29100"/>
              </a:buClr>
              <a:buSzPct val="80000"/>
              <a:buFont typeface="Montserrat ExtraBold" panose="00000900000000000000" pitchFamily="2" charset="-52"/>
              <a:buChar char="O"/>
            </a:pPr>
            <a:r>
              <a:rPr lang="uk-UA" sz="2000" noProof="0">
                <a:solidFill>
                  <a:srgbClr val="004188"/>
                </a:solidFill>
                <a:latin typeface="Fixel Display Medium" pitchFamily="50" charset="-52"/>
                <a:ea typeface="Times New Roman" panose="02020603050405020304" pitchFamily="18" charset="0"/>
              </a:rPr>
              <a:t>побачити реальну картину стану здоров’я населення</a:t>
            </a:r>
          </a:p>
          <a:p>
            <a:pPr marL="288000" indent="-288000">
              <a:spcAft>
                <a:spcPts val="1200"/>
              </a:spcAft>
              <a:buClr>
                <a:srgbClr val="F29100"/>
              </a:buClr>
              <a:buSzPct val="80000"/>
              <a:buFont typeface="Montserrat ExtraBold" panose="00000900000000000000" pitchFamily="2" charset="-52"/>
              <a:buChar char="O"/>
            </a:pPr>
            <a:r>
              <a:rPr lang="uk-UA" sz="2000" noProof="0">
                <a:solidFill>
                  <a:srgbClr val="004188"/>
                </a:solidFill>
                <a:latin typeface="Fixel Display Medium" pitchFamily="50" charset="-52"/>
                <a:ea typeface="Times New Roman" panose="02020603050405020304" pitchFamily="18" charset="0"/>
              </a:rPr>
              <a:t>відстежити ключові тенденції та фактори ризику</a:t>
            </a:r>
          </a:p>
          <a:p>
            <a:pPr marL="288000" indent="-288000">
              <a:spcAft>
                <a:spcPts val="1200"/>
              </a:spcAft>
              <a:buClr>
                <a:srgbClr val="F29100"/>
              </a:buClr>
              <a:buSzPct val="80000"/>
              <a:buFont typeface="Montserrat ExtraBold" panose="00000900000000000000" pitchFamily="2" charset="-52"/>
              <a:buChar char="O"/>
            </a:pPr>
            <a:r>
              <a:rPr lang="uk-UA" sz="2000" noProof="0">
                <a:solidFill>
                  <a:srgbClr val="004188"/>
                </a:solidFill>
                <a:latin typeface="Fixel Display Medium" pitchFamily="50" charset="-52"/>
                <a:ea typeface="Times New Roman" panose="02020603050405020304" pitchFamily="18" charset="0"/>
              </a:rPr>
              <a:t>вчасно реагувати та приймати ефективні рішення</a:t>
            </a:r>
          </a:p>
        </p:txBody>
      </p:sp>
      <p:grpSp>
        <p:nvGrpSpPr>
          <p:cNvPr id="18" name="Группа 22">
            <a:extLst>
              <a:ext uri="{FF2B5EF4-FFF2-40B4-BE49-F238E27FC236}">
                <a16:creationId xmlns:a16="http://schemas.microsoft.com/office/drawing/2014/main" id="{1451B087-38DD-091C-817B-C83D2AEF51D7}"/>
              </a:ext>
            </a:extLst>
          </p:cNvPr>
          <p:cNvGrpSpPr/>
          <p:nvPr/>
        </p:nvGrpSpPr>
        <p:grpSpPr>
          <a:xfrm>
            <a:off x="8630891" y="1683085"/>
            <a:ext cx="2802792" cy="2802650"/>
            <a:chOff x="7791417" y="1973152"/>
            <a:chExt cx="3611931" cy="3611749"/>
          </a:xfrm>
        </p:grpSpPr>
        <p:grpSp>
          <p:nvGrpSpPr>
            <p:cNvPr id="19" name="Группа 23">
              <a:extLst>
                <a:ext uri="{FF2B5EF4-FFF2-40B4-BE49-F238E27FC236}">
                  <a16:creationId xmlns:a16="http://schemas.microsoft.com/office/drawing/2014/main" id="{A1305323-BFAD-86E0-8A97-3983C8B39E52}"/>
                </a:ext>
              </a:extLst>
            </p:cNvPr>
            <p:cNvGrpSpPr/>
            <p:nvPr/>
          </p:nvGrpSpPr>
          <p:grpSpPr>
            <a:xfrm>
              <a:off x="7791417" y="1973152"/>
              <a:ext cx="3611931" cy="3611749"/>
              <a:chOff x="7812065" y="1490857"/>
              <a:chExt cx="3660852" cy="3660668"/>
            </a:xfrm>
          </p:grpSpPr>
          <p:sp>
            <p:nvSpPr>
              <p:cNvPr id="23" name="Полилиния: фигура 27">
                <a:extLst>
                  <a:ext uri="{FF2B5EF4-FFF2-40B4-BE49-F238E27FC236}">
                    <a16:creationId xmlns:a16="http://schemas.microsoft.com/office/drawing/2014/main" id="{20133E98-723A-B398-2518-0782EB0EF0F1}"/>
                  </a:ext>
                </a:extLst>
              </p:cNvPr>
              <p:cNvSpPr/>
              <p:nvPr/>
            </p:nvSpPr>
            <p:spPr>
              <a:xfrm>
                <a:off x="7812065" y="3321192"/>
                <a:ext cx="1830517" cy="1830333"/>
              </a:xfrm>
              <a:custGeom>
                <a:avLst/>
                <a:gdLst>
                  <a:gd name="connsiteX0" fmla="*/ 998031 w 998208"/>
                  <a:gd name="connsiteY0" fmla="*/ 997500 h 998108"/>
                  <a:gd name="connsiteX1" fmla="*/ -177 w 998208"/>
                  <a:gd name="connsiteY1" fmla="*/ -609 h 998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8208" h="998108">
                    <a:moveTo>
                      <a:pt x="998031" y="997500"/>
                    </a:moveTo>
                    <a:cubicBezTo>
                      <a:pt x="446772" y="997500"/>
                      <a:pt x="-117" y="550651"/>
                      <a:pt x="-177" y="-609"/>
                    </a:cubicBezTo>
                  </a:path>
                </a:pathLst>
              </a:custGeom>
              <a:noFill/>
              <a:ln w="19050" cap="flat">
                <a:solidFill>
                  <a:srgbClr val="00418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25" name="Полилиния: фигура 28">
                <a:extLst>
                  <a:ext uri="{FF2B5EF4-FFF2-40B4-BE49-F238E27FC236}">
                    <a16:creationId xmlns:a16="http://schemas.microsoft.com/office/drawing/2014/main" id="{C9B550DC-70C0-55F6-5921-C3CC6D9F9BD1}"/>
                  </a:ext>
                </a:extLst>
              </p:cNvPr>
              <p:cNvSpPr/>
              <p:nvPr/>
            </p:nvSpPr>
            <p:spPr>
              <a:xfrm>
                <a:off x="9642584" y="1490857"/>
                <a:ext cx="1830333" cy="1830333"/>
              </a:xfrm>
              <a:custGeom>
                <a:avLst/>
                <a:gdLst>
                  <a:gd name="connsiteX0" fmla="*/ -177 w 998108"/>
                  <a:gd name="connsiteY0" fmla="*/ -609 h 998108"/>
                  <a:gd name="connsiteX1" fmla="*/ 997932 w 998108"/>
                  <a:gd name="connsiteY1" fmla="*/ 997500 h 998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8108" h="998108">
                    <a:moveTo>
                      <a:pt x="-177" y="-609"/>
                    </a:moveTo>
                    <a:cubicBezTo>
                      <a:pt x="551062" y="-609"/>
                      <a:pt x="997932" y="446261"/>
                      <a:pt x="997932" y="997500"/>
                    </a:cubicBezTo>
                  </a:path>
                </a:pathLst>
              </a:custGeom>
              <a:noFill/>
              <a:ln w="19050" cap="flat">
                <a:solidFill>
                  <a:srgbClr val="00418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20" name="Полилиния: фигура 24">
              <a:extLst>
                <a:ext uri="{FF2B5EF4-FFF2-40B4-BE49-F238E27FC236}">
                  <a16:creationId xmlns:a16="http://schemas.microsoft.com/office/drawing/2014/main" id="{04E5818F-7C7D-AA33-796E-5278C2C29AD0}"/>
                </a:ext>
              </a:extLst>
            </p:cNvPr>
            <p:cNvSpPr/>
            <p:nvPr/>
          </p:nvSpPr>
          <p:spPr>
            <a:xfrm>
              <a:off x="8008228" y="2183783"/>
              <a:ext cx="1594932" cy="1594738"/>
            </a:xfrm>
            <a:custGeom>
              <a:avLst/>
              <a:gdLst>
                <a:gd name="connsiteX0" fmla="*/ -177 w 824859"/>
                <a:gd name="connsiteY0" fmla="*/ 824151 h 824759"/>
                <a:gd name="connsiteX1" fmla="*/ 824683 w 824859"/>
                <a:gd name="connsiteY1" fmla="*/ -609 h 82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4859" h="824759">
                  <a:moveTo>
                    <a:pt x="-177" y="824151"/>
                  </a:moveTo>
                  <a:cubicBezTo>
                    <a:pt x="-117" y="368635"/>
                    <a:pt x="369166" y="-609"/>
                    <a:pt x="824683" y="-609"/>
                  </a:cubicBezTo>
                </a:path>
              </a:pathLst>
            </a:custGeom>
            <a:noFill/>
            <a:ln w="81158" cap="flat">
              <a:solidFill>
                <a:srgbClr val="F29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" name="Полилиния: фигура 25">
              <a:extLst>
                <a:ext uri="{FF2B5EF4-FFF2-40B4-BE49-F238E27FC236}">
                  <a16:creationId xmlns:a16="http://schemas.microsoft.com/office/drawing/2014/main" id="{27BBDEEE-D70B-1552-7021-F6DC1D361B97}"/>
                </a:ext>
              </a:extLst>
            </p:cNvPr>
            <p:cNvSpPr/>
            <p:nvPr/>
          </p:nvSpPr>
          <p:spPr>
            <a:xfrm>
              <a:off x="9603164" y="3778524"/>
              <a:ext cx="1594741" cy="1594738"/>
            </a:xfrm>
            <a:custGeom>
              <a:avLst/>
              <a:gdLst>
                <a:gd name="connsiteX0" fmla="*/ 824583 w 824760"/>
                <a:gd name="connsiteY0" fmla="*/ -609 h 824759"/>
                <a:gd name="connsiteX1" fmla="*/ -177 w 824760"/>
                <a:gd name="connsiteY1" fmla="*/ 824151 h 82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4760" h="824759">
                  <a:moveTo>
                    <a:pt x="824583" y="-609"/>
                  </a:moveTo>
                  <a:cubicBezTo>
                    <a:pt x="824583" y="454898"/>
                    <a:pt x="455330" y="824151"/>
                    <a:pt x="-177" y="824151"/>
                  </a:cubicBezTo>
                </a:path>
              </a:pathLst>
            </a:custGeom>
            <a:noFill/>
            <a:ln w="81158" cap="flat">
              <a:solidFill>
                <a:srgbClr val="F29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F368B3BB-F2F5-097B-172C-29453DBEE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46180" y="2319873"/>
              <a:ext cx="2914818" cy="2914818"/>
            </a:xfrm>
            <a:custGeom>
              <a:avLst/>
              <a:gdLst>
                <a:gd name="connsiteX0" fmla="*/ 1497258 w 2994516"/>
                <a:gd name="connsiteY0" fmla="*/ 0 h 2994516"/>
                <a:gd name="connsiteX1" fmla="*/ 2994516 w 2994516"/>
                <a:gd name="connsiteY1" fmla="*/ 1497258 h 2994516"/>
                <a:gd name="connsiteX2" fmla="*/ 1497258 w 2994516"/>
                <a:gd name="connsiteY2" fmla="*/ 2994516 h 2994516"/>
                <a:gd name="connsiteX3" fmla="*/ 0 w 2994516"/>
                <a:gd name="connsiteY3" fmla="*/ 1497258 h 2994516"/>
                <a:gd name="connsiteX4" fmla="*/ 1497258 w 2994516"/>
                <a:gd name="connsiteY4" fmla="*/ 0 h 299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4516" h="2994516">
                  <a:moveTo>
                    <a:pt x="1497258" y="0"/>
                  </a:moveTo>
                  <a:cubicBezTo>
                    <a:pt x="2324171" y="0"/>
                    <a:pt x="2994516" y="670345"/>
                    <a:pt x="2994516" y="1497258"/>
                  </a:cubicBezTo>
                  <a:cubicBezTo>
                    <a:pt x="2994516" y="2324171"/>
                    <a:pt x="2324171" y="2994516"/>
                    <a:pt x="1497258" y="2994516"/>
                  </a:cubicBezTo>
                  <a:cubicBezTo>
                    <a:pt x="670345" y="2994516"/>
                    <a:pt x="0" y="2324171"/>
                    <a:pt x="0" y="1497258"/>
                  </a:cubicBezTo>
                  <a:cubicBezTo>
                    <a:pt x="0" y="670345"/>
                    <a:pt x="670345" y="0"/>
                    <a:pt x="1497258" y="0"/>
                  </a:cubicBezTo>
                  <a:close/>
                </a:path>
              </a:pathLst>
            </a:cu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6146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73167-E7F9-A2D2-9454-49E85741F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61;g259a9a30517_0_25">
            <a:extLst>
              <a:ext uri="{FF2B5EF4-FFF2-40B4-BE49-F238E27FC236}">
                <a16:creationId xmlns:a16="http://schemas.microsoft.com/office/drawing/2014/main" id="{593332D0-44D2-487C-2788-F7879B6EA647}"/>
              </a:ext>
            </a:extLst>
          </p:cNvPr>
          <p:cNvSpPr txBox="1">
            <a:spLocks/>
          </p:cNvSpPr>
          <p:nvPr/>
        </p:nvSpPr>
        <p:spPr>
          <a:xfrm>
            <a:off x="11656484" y="6364900"/>
            <a:ext cx="283188" cy="200382"/>
          </a:xfrm>
          <a:prstGeom prst="roundRect">
            <a:avLst>
              <a:gd name="adj" fmla="val 27530"/>
            </a:avLst>
          </a:prstGeom>
          <a:solidFill>
            <a:srgbClr val="004188"/>
          </a:solidFill>
          <a:ln>
            <a:noFill/>
          </a:ln>
        </p:spPr>
        <p:txBody>
          <a:bodyPr spcFirstLastPara="1" wrap="square" lIns="0" tIns="0" rIns="25200" bIns="0" anchor="t" anchorCtr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25400" algn="ctr">
              <a:buSzPts val="800"/>
            </a:pPr>
            <a:fld id="{00000000-1234-1234-1234-123412341234}" type="slidenum">
              <a:rPr lang="uk-UA" sz="1100" b="1" smtClean="0">
                <a:solidFill>
                  <a:schemeClr val="bg1"/>
                </a:solidFill>
                <a:latin typeface="Montserrat" panose="00000500000000000000" pitchFamily="2" charset="-52"/>
              </a:rPr>
              <a:pPr marL="25400" algn="ctr">
                <a:buSzPts val="800"/>
              </a:pPr>
              <a:t>2</a:t>
            </a:fld>
            <a:endParaRPr lang="uk-UA" sz="1100" b="1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10" name="Графіка 9">
            <a:extLst>
              <a:ext uri="{FF2B5EF4-FFF2-40B4-BE49-F238E27FC236}">
                <a16:creationId xmlns:a16="http://schemas.microsoft.com/office/drawing/2014/main" id="{AC3C089A-9ED3-45C5-B207-352024E3C6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800" y="435706"/>
            <a:ext cx="1412278" cy="481836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03AF121C-ABDB-F3DF-FDE4-7D152C8FF17F}"/>
              </a:ext>
            </a:extLst>
          </p:cNvPr>
          <p:cNvSpPr txBox="1">
            <a:spLocks/>
          </p:cNvSpPr>
          <p:nvPr/>
        </p:nvSpPr>
        <p:spPr>
          <a:xfrm>
            <a:off x="704131" y="479972"/>
            <a:ext cx="8961416" cy="4818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uk-UA" sz="2600" b="0" noProof="0">
                <a:solidFill>
                  <a:srgbClr val="2053B5"/>
                </a:solidFill>
                <a:latin typeface="Fixel Display SemiBold" pitchFamily="50" charset="-52"/>
              </a:rPr>
              <a:t>Неінфекційні захворювання не виникають раптово</a:t>
            </a:r>
          </a:p>
        </p:txBody>
      </p:sp>
      <p:pic>
        <p:nvPicPr>
          <p:cNvPr id="44" name="Рисунок 15">
            <a:extLst>
              <a:ext uri="{FF2B5EF4-FFF2-40B4-BE49-F238E27FC236}">
                <a16:creationId xmlns:a16="http://schemas.microsoft.com/office/drawing/2014/main" id="{3DA44778-10CA-8373-BADF-D324EDC67E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23" y="3828377"/>
            <a:ext cx="717675" cy="14631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8F7FB4-4680-BE3A-D16B-E33C7D20503A}"/>
              </a:ext>
            </a:extLst>
          </p:cNvPr>
          <p:cNvSpPr txBox="1"/>
          <p:nvPr/>
        </p:nvSpPr>
        <p:spPr>
          <a:xfrm>
            <a:off x="704131" y="1520052"/>
            <a:ext cx="5581522" cy="40010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2400"/>
              </a:spcAft>
              <a:buClr>
                <a:srgbClr val="F29100"/>
              </a:buClr>
              <a:buSzPct val="80000"/>
            </a:pPr>
            <a:r>
              <a:rPr lang="uk-UA" sz="2000" noProof="0">
                <a:solidFill>
                  <a:srgbClr val="004188"/>
                </a:solidFill>
                <a:latin typeface="Fixel Display Medium" pitchFamily="50" charset="-52"/>
                <a:ea typeface="Times New Roman" panose="02020603050405020304" pitchFamily="18" charset="0"/>
              </a:rPr>
              <a:t>Вони формуються під впливом факторів ризику, які </a:t>
            </a:r>
            <a:r>
              <a:rPr lang="uk-UA" sz="2000" noProof="0">
                <a:solidFill>
                  <a:srgbClr val="004188"/>
                </a:solidFill>
                <a:latin typeface="Fixel Display ExtraBold" pitchFamily="50" charset="-52"/>
                <a:ea typeface="Times New Roman" panose="02020603050405020304" pitchFamily="18" charset="0"/>
              </a:rPr>
              <a:t>накопичуються з часом</a:t>
            </a:r>
            <a:r>
              <a:rPr lang="uk-UA" sz="2000" noProof="0">
                <a:solidFill>
                  <a:srgbClr val="004188"/>
                </a:solidFill>
                <a:latin typeface="Fixel Display Medium" pitchFamily="50" charset="-52"/>
                <a:ea typeface="Times New Roman" panose="02020603050405020304" pitchFamily="18" charset="0"/>
              </a:rPr>
              <a:t> – це щоденні звички, спосіб життя, рівень фізичної активності, харчування.</a:t>
            </a:r>
          </a:p>
          <a:p>
            <a:pPr>
              <a:spcAft>
                <a:spcPts val="2400"/>
              </a:spcAft>
              <a:buClr>
                <a:srgbClr val="F29100"/>
              </a:buClr>
              <a:buSzPct val="80000"/>
            </a:pPr>
            <a:r>
              <a:rPr lang="uk-UA" sz="2000" noProof="0">
                <a:solidFill>
                  <a:srgbClr val="004188"/>
                </a:solidFill>
                <a:latin typeface="Fixel Display Medium" pitchFamily="50" charset="-52"/>
                <a:ea typeface="Times New Roman" panose="02020603050405020304" pitchFamily="18" charset="0"/>
              </a:rPr>
              <a:t>У 2019 році (у першому раунді) ми дізналися, що третина українців – 32,8% – мають одразу </a:t>
            </a:r>
            <a:r>
              <a:rPr lang="uk-UA" sz="2000" noProof="0">
                <a:solidFill>
                  <a:srgbClr val="004188"/>
                </a:solidFill>
                <a:latin typeface="Fixel Display ExtraBold" pitchFamily="50" charset="-52"/>
                <a:ea typeface="Times New Roman" panose="02020603050405020304" pitchFamily="18" charset="0"/>
              </a:rPr>
              <a:t>3–5 факторів ризику</a:t>
            </a:r>
            <a:r>
              <a:rPr lang="uk-UA" sz="2000" noProof="0">
                <a:solidFill>
                  <a:srgbClr val="004188"/>
                </a:solidFill>
                <a:latin typeface="Fixel Display Medium" pitchFamily="50" charset="-52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2400"/>
              </a:spcAft>
              <a:buClr>
                <a:srgbClr val="F29100"/>
              </a:buClr>
              <a:buSzPct val="80000"/>
            </a:pPr>
            <a:r>
              <a:rPr lang="uk-UA" sz="2000" noProof="0">
                <a:solidFill>
                  <a:srgbClr val="004188"/>
                </a:solidFill>
                <a:latin typeface="Fixel Display Medium" pitchFamily="50" charset="-52"/>
                <a:ea typeface="Times New Roman" panose="02020603050405020304" pitchFamily="18" charset="0"/>
              </a:rPr>
              <a:t>Це означає значно вищий ризик розвитку серйозних захворювань і підкреслює, наскільки </a:t>
            </a:r>
            <a:r>
              <a:rPr lang="uk-UA" sz="2000" noProof="0">
                <a:solidFill>
                  <a:srgbClr val="004188"/>
                </a:solidFill>
                <a:latin typeface="Fixel Display ExtraBold" pitchFamily="50" charset="-52"/>
                <a:ea typeface="Times New Roman" panose="02020603050405020304" pitchFamily="18" charset="0"/>
              </a:rPr>
              <a:t>важливо мати актуальні дані</a:t>
            </a:r>
            <a:r>
              <a:rPr lang="uk-UA" sz="2000" noProof="0">
                <a:solidFill>
                  <a:srgbClr val="004188"/>
                </a:solidFill>
                <a:latin typeface="Fixel Display Medium" pitchFamily="50" charset="-52"/>
                <a:ea typeface="Times New Roman" panose="02020603050405020304" pitchFamily="18" charset="0"/>
              </a:rPr>
              <a:t>, </a:t>
            </a:r>
            <a:br>
              <a:rPr lang="uk-UA" sz="2000" noProof="0">
                <a:solidFill>
                  <a:srgbClr val="004188"/>
                </a:solidFill>
                <a:latin typeface="Fixel Display Medium" pitchFamily="50" charset="-52"/>
                <a:ea typeface="Times New Roman" panose="02020603050405020304" pitchFamily="18" charset="0"/>
              </a:rPr>
            </a:br>
            <a:r>
              <a:rPr lang="uk-UA" sz="2000" noProof="0">
                <a:solidFill>
                  <a:srgbClr val="004188"/>
                </a:solidFill>
                <a:latin typeface="Fixel Display Medium" pitchFamily="50" charset="-52"/>
                <a:ea typeface="Times New Roman" panose="02020603050405020304" pitchFamily="18" charset="0"/>
              </a:rPr>
              <a:t>щоб розуміти ситуацію і діяти</a:t>
            </a:r>
            <a:r>
              <a:rPr lang="ru-RU" sz="2000">
                <a:solidFill>
                  <a:srgbClr val="004188"/>
                </a:solidFill>
                <a:latin typeface="Fixel Display Medium" pitchFamily="50" charset="-52"/>
                <a:ea typeface="Times New Roman" panose="02020603050405020304" pitchFamily="18" charset="0"/>
              </a:rPr>
              <a:t>.</a:t>
            </a:r>
            <a:endParaRPr lang="uk-UA" sz="2000" noProof="0">
              <a:solidFill>
                <a:srgbClr val="004188"/>
              </a:solidFill>
              <a:latin typeface="Fixel Display Medium" pitchFamily="50" charset="-52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FD988-EC24-54ED-D8D8-FD13CD71138E}"/>
              </a:ext>
            </a:extLst>
          </p:cNvPr>
          <p:cNvSpPr txBox="1"/>
          <p:nvPr/>
        </p:nvSpPr>
        <p:spPr>
          <a:xfrm>
            <a:off x="7422856" y="1609031"/>
            <a:ext cx="381410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  <a:buClr>
                <a:srgbClr val="F29100"/>
              </a:buClr>
              <a:buSzPct val="80000"/>
            </a:pPr>
            <a:r>
              <a:rPr lang="uk-UA" sz="2000" noProof="0">
                <a:solidFill>
                  <a:srgbClr val="004188"/>
                </a:solidFill>
                <a:latin typeface="Fixel Display Bold" pitchFamily="50" charset="-52"/>
                <a:ea typeface="Times New Roman" panose="02020603050405020304" pitchFamily="18" charset="0"/>
              </a:rPr>
              <a:t>Вплив 3-5 факторів ризику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8699A3-4D6A-0126-517B-6661BCEFE1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47" y="2171178"/>
            <a:ext cx="4552600" cy="3190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499522-E9B6-C397-D443-2292E37EB895}"/>
              </a:ext>
            </a:extLst>
          </p:cNvPr>
          <p:cNvSpPr txBox="1"/>
          <p:nvPr/>
        </p:nvSpPr>
        <p:spPr>
          <a:xfrm>
            <a:off x="6498720" y="5467602"/>
            <a:ext cx="538676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  <a:buClr>
                <a:srgbClr val="F29100"/>
              </a:buClr>
              <a:buSzPct val="80000"/>
            </a:pPr>
            <a:r>
              <a:rPr lang="uk-UA" noProof="0">
                <a:solidFill>
                  <a:srgbClr val="004188"/>
                </a:solidFill>
                <a:latin typeface="Fixel Display Medium" pitchFamily="50" charset="-52"/>
                <a:ea typeface="Times New Roman" panose="02020603050405020304" pitchFamily="18" charset="0"/>
              </a:rPr>
              <a:t>*за даними Дослідження STEPS: поширеність факторів ризику неінфекційних захворювань в Україні у 2019 році.</a:t>
            </a:r>
          </a:p>
        </p:txBody>
      </p:sp>
    </p:spTree>
    <p:extLst>
      <p:ext uri="{BB962C8B-B14F-4D97-AF65-F5344CB8AC3E}">
        <p14:creationId xmlns:p14="http://schemas.microsoft.com/office/powerpoint/2010/main" val="56525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77D09-C815-E435-DE95-FB74B738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Графіка 9">
            <a:extLst>
              <a:ext uri="{FF2B5EF4-FFF2-40B4-BE49-F238E27FC236}">
                <a16:creationId xmlns:a16="http://schemas.microsoft.com/office/drawing/2014/main" id="{33DD2D8C-94DB-27ED-CE4C-58879BC4CF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800" y="435706"/>
            <a:ext cx="1412278" cy="481836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0C26211-B730-4AD2-BCC0-51C4DF8E1D74}"/>
              </a:ext>
            </a:extLst>
          </p:cNvPr>
          <p:cNvSpPr/>
          <p:nvPr/>
        </p:nvSpPr>
        <p:spPr>
          <a:xfrm>
            <a:off x="1456593" y="1554801"/>
            <a:ext cx="8496300" cy="387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uk-UA" sz="1900">
                <a:solidFill>
                  <a:srgbClr val="004188"/>
                </a:solidFill>
                <a:latin typeface="Fixel Display Medium" pitchFamily="50" charset="-52"/>
                <a:ea typeface="Calibri"/>
                <a:sym typeface="Calibri"/>
              </a:rPr>
              <a:t>Дослідження </a:t>
            </a:r>
            <a:r>
              <a:rPr lang="uk-UA" sz="2000">
                <a:solidFill>
                  <a:srgbClr val="004188"/>
                </a:solidFill>
                <a:latin typeface="Fixel Display Medium" pitchFamily="50" charset="-52"/>
                <a:ea typeface="Calibri"/>
                <a:sym typeface="Calibri"/>
              </a:rPr>
              <a:t>STEPS</a:t>
            </a:r>
            <a:r>
              <a:rPr lang="uk-UA" sz="1900">
                <a:solidFill>
                  <a:srgbClr val="004188"/>
                </a:solidFill>
                <a:latin typeface="Fixel Display Medium" pitchFamily="50" charset="-52"/>
                <a:ea typeface="Calibri"/>
                <a:sym typeface="Calibri"/>
              </a:rPr>
              <a:t> проводиться на замовлення </a:t>
            </a:r>
            <a:r>
              <a:rPr lang="uk-UA" sz="2000" b="1">
                <a:solidFill>
                  <a:srgbClr val="004188"/>
                </a:solidFill>
                <a:latin typeface="Fixel Display Medium" pitchFamily="50" charset="-52"/>
                <a:ea typeface="Calibri"/>
                <a:sym typeface="Calibri"/>
              </a:rPr>
              <a:t>Міністерства охорони здоров’я України</a:t>
            </a:r>
            <a:r>
              <a:rPr lang="uk-UA" sz="2000">
                <a:solidFill>
                  <a:srgbClr val="004188"/>
                </a:solidFill>
                <a:latin typeface="Fixel Display Medium" pitchFamily="50" charset="-52"/>
                <a:ea typeface="Calibri"/>
                <a:sym typeface="Calibri"/>
              </a:rPr>
              <a:t> </a:t>
            </a:r>
            <a:r>
              <a:rPr lang="uk-UA" sz="1900">
                <a:solidFill>
                  <a:srgbClr val="004188"/>
                </a:solidFill>
                <a:latin typeface="Fixel Display Medium" pitchFamily="50" charset="-52"/>
                <a:ea typeface="Calibri"/>
                <a:sym typeface="Calibri"/>
              </a:rPr>
              <a:t>за координації </a:t>
            </a:r>
            <a:r>
              <a:rPr lang="uk-UA" sz="2000" b="1">
                <a:solidFill>
                  <a:srgbClr val="004188"/>
                </a:solidFill>
                <a:latin typeface="Fixel Display Medium" pitchFamily="50" charset="-52"/>
                <a:ea typeface="Calibri"/>
                <a:sym typeface="Calibri"/>
              </a:rPr>
              <a:t>ДУ «Центру громадського здоров’я МОЗ України» громадською організацією «Український інститут соціальних досліджень ім. Олександра Яременка»</a:t>
            </a:r>
            <a:r>
              <a:rPr lang="uk-UA" sz="1900">
                <a:solidFill>
                  <a:srgbClr val="004188"/>
                </a:solidFill>
                <a:latin typeface="Fixel Display Medium" pitchFamily="50" charset="-52"/>
                <a:ea typeface="Calibri"/>
                <a:sym typeface="Calibri"/>
              </a:rPr>
              <a:t> та </a:t>
            </a:r>
            <a:r>
              <a:rPr lang="uk-UA" sz="2000" b="1">
                <a:solidFill>
                  <a:srgbClr val="004188"/>
                </a:solidFill>
                <a:latin typeface="Fixel Display Medium" pitchFamily="50" charset="-52"/>
                <a:ea typeface="Calibri"/>
                <a:sym typeface="Calibri"/>
              </a:rPr>
              <a:t>медичною лабораторією «ДІЛА» </a:t>
            </a:r>
            <a:r>
              <a:rPr lang="uk-UA" sz="1900">
                <a:solidFill>
                  <a:srgbClr val="004188"/>
                </a:solidFill>
                <a:latin typeface="Fixel Display Medium" pitchFamily="50" charset="-52"/>
                <a:ea typeface="Calibri"/>
                <a:sym typeface="Calibri"/>
              </a:rPr>
              <a:t>за фінансування та технічної підтримки </a:t>
            </a:r>
            <a:r>
              <a:rPr lang="uk-UA" sz="2000" b="1">
                <a:solidFill>
                  <a:srgbClr val="004188"/>
                </a:solidFill>
                <a:latin typeface="Fixel Display Medium" pitchFamily="50" charset="-52"/>
                <a:ea typeface="Calibri"/>
                <a:sym typeface="Calibri"/>
              </a:rPr>
              <a:t>офісу ВООЗ в Україні та Європейського офісу ВООЗ</a:t>
            </a:r>
            <a:r>
              <a:rPr lang="uk-UA" sz="2000">
                <a:solidFill>
                  <a:srgbClr val="004188"/>
                </a:solidFill>
                <a:latin typeface="Fixel Display Medium" pitchFamily="50" charset="-52"/>
                <a:ea typeface="Calibri"/>
                <a:sym typeface="Calibri"/>
              </a:rPr>
              <a:t>.</a:t>
            </a:r>
            <a:r>
              <a:rPr lang="uk-UA" sz="1900">
                <a:solidFill>
                  <a:srgbClr val="004188"/>
                </a:solidFill>
                <a:latin typeface="Fixel Display Medium" pitchFamily="50" charset="-52"/>
                <a:ea typeface="Calibri"/>
                <a:sym typeface="Calibri"/>
              </a:rPr>
              <a:t> </a:t>
            </a:r>
          </a:p>
          <a:p>
            <a:pPr>
              <a:lnSpc>
                <a:spcPct val="114000"/>
              </a:lnSpc>
            </a:pPr>
            <a:endParaRPr lang="uk-UA" sz="1900">
              <a:solidFill>
                <a:srgbClr val="004188"/>
              </a:solidFill>
              <a:latin typeface="Fixel Display Medium" pitchFamily="50" charset="-52"/>
              <a:ea typeface="Calibri"/>
              <a:sym typeface="Calibri"/>
            </a:endParaRPr>
          </a:p>
          <a:p>
            <a:pPr>
              <a:lnSpc>
                <a:spcPct val="114000"/>
              </a:lnSpc>
            </a:pPr>
            <a:r>
              <a:rPr lang="uk-UA" sz="1900">
                <a:solidFill>
                  <a:srgbClr val="004188"/>
                </a:solidFill>
                <a:latin typeface="Fixel Display Medium" pitchFamily="50" charset="-52"/>
                <a:ea typeface="Calibri"/>
                <a:sym typeface="Calibri"/>
              </a:rPr>
              <a:t>Донори, що підтримують дослідження STEPS: Норвезьке агентство з розвитку співробітництва (</a:t>
            </a:r>
            <a:r>
              <a:rPr lang="uk-UA" sz="1900" err="1">
                <a:solidFill>
                  <a:srgbClr val="004188"/>
                </a:solidFill>
                <a:latin typeface="Fixel Display Medium" pitchFamily="50" charset="-52"/>
                <a:ea typeface="Calibri"/>
                <a:sym typeface="Calibri"/>
              </a:rPr>
              <a:t>Norad</a:t>
            </a:r>
            <a:r>
              <a:rPr lang="uk-UA" sz="1900">
                <a:solidFill>
                  <a:srgbClr val="004188"/>
                </a:solidFill>
                <a:latin typeface="Fixel Display Medium" pitchFamily="50" charset="-52"/>
                <a:ea typeface="Calibri"/>
                <a:sym typeface="Calibri"/>
              </a:rPr>
              <a:t>), уряд Нідерландів, компанія «Ново </a:t>
            </a:r>
            <a:r>
              <a:rPr lang="uk-UA" sz="1900" err="1">
                <a:solidFill>
                  <a:srgbClr val="004188"/>
                </a:solidFill>
                <a:latin typeface="Fixel Display Medium" pitchFamily="50" charset="-52"/>
                <a:ea typeface="Calibri"/>
                <a:sym typeface="Calibri"/>
              </a:rPr>
              <a:t>Нордіск</a:t>
            </a:r>
            <a:r>
              <a:rPr lang="uk-UA" sz="1900">
                <a:solidFill>
                  <a:srgbClr val="004188"/>
                </a:solidFill>
                <a:latin typeface="Fixel Display Medium" pitchFamily="50" charset="-52"/>
                <a:ea typeface="Calibri"/>
                <a:sym typeface="Calibri"/>
              </a:rPr>
              <a:t>» та Європейський Союз.</a:t>
            </a:r>
          </a:p>
        </p:txBody>
      </p:sp>
    </p:spTree>
    <p:extLst>
      <p:ext uri="{BB962C8B-B14F-4D97-AF65-F5344CB8AC3E}">
        <p14:creationId xmlns:p14="http://schemas.microsoft.com/office/powerpoint/2010/main" val="198436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77D09-C815-E435-DE95-FB74B738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Графіка 9">
            <a:extLst>
              <a:ext uri="{FF2B5EF4-FFF2-40B4-BE49-F238E27FC236}">
                <a16:creationId xmlns:a16="http://schemas.microsoft.com/office/drawing/2014/main" id="{33DD2D8C-94DB-27ED-CE4C-58879BC4CF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800" y="435706"/>
            <a:ext cx="1412278" cy="481836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6F32F83-E411-489A-A8F2-512FF84588FB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7189177" cy="654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uk-UA" sz="2600" kern="1200">
                <a:solidFill>
                  <a:srgbClr val="2053B5"/>
                </a:solidFill>
                <a:latin typeface="Fixel Display SemiBold" pitchFamily="50" charset="-52"/>
                <a:ea typeface="+mj-ea"/>
                <a:cs typeface="+mj-cs"/>
                <a:sym typeface="Arial"/>
              </a:rPr>
              <a:t>Характеристика дослідження </a:t>
            </a:r>
            <a:r>
              <a:rPr lang="en-US" sz="2600" kern="1200">
                <a:solidFill>
                  <a:srgbClr val="2053B5"/>
                </a:solidFill>
                <a:latin typeface="Fixel Display SemiBold" pitchFamily="50" charset="-52"/>
                <a:ea typeface="+mj-ea"/>
                <a:cs typeface="+mj-cs"/>
                <a:sym typeface="Arial"/>
              </a:rPr>
              <a:t>STEPS 2026</a:t>
            </a:r>
            <a:endParaRPr lang="uk-UA" sz="2600" kern="1200">
              <a:solidFill>
                <a:srgbClr val="2053B5"/>
              </a:solidFill>
              <a:latin typeface="Fixel Display SemiBold" pitchFamily="50" charset="-52"/>
              <a:ea typeface="+mj-ea"/>
              <a:cs typeface="+mj-cs"/>
              <a:sym typeface="Arial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C99415AB-9DAA-4F50-8985-29835F78500B}"/>
              </a:ext>
            </a:extLst>
          </p:cNvPr>
          <p:cNvSpPr txBox="1">
            <a:spLocks/>
          </p:cNvSpPr>
          <p:nvPr/>
        </p:nvSpPr>
        <p:spPr>
          <a:xfrm>
            <a:off x="1872762" y="1239715"/>
            <a:ext cx="9481038" cy="4937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1200"/>
              </a:spcBef>
            </a:pPr>
            <a:r>
              <a:rPr lang="uk-UA" b="1">
                <a:solidFill>
                  <a:srgbClr val="F29100"/>
                </a:solidFill>
                <a:latin typeface="Fixel Display Medium" pitchFamily="50" charset="-52"/>
                <a:cs typeface="Arial"/>
                <a:sym typeface="Arial"/>
              </a:rPr>
              <a:t>Цільова група: </a:t>
            </a:r>
            <a:endParaRPr lang="en-US" b="1">
              <a:solidFill>
                <a:srgbClr val="F29100"/>
              </a:solidFill>
              <a:latin typeface="Fixel Display Medium" pitchFamily="50" charset="-52"/>
              <a:cs typeface="Arial"/>
              <a:sym typeface="Arial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</a:pPr>
            <a:r>
              <a:rPr lang="uk-UA">
                <a:solidFill>
                  <a:srgbClr val="004188"/>
                </a:solidFill>
                <a:latin typeface="Fixel Display Medium" pitchFamily="50" charset="-52"/>
                <a:cs typeface="Arial"/>
                <a:sym typeface="Arial"/>
              </a:rPr>
              <a:t>доросле населення України віком 18-69 років.</a:t>
            </a:r>
            <a:endParaRPr lang="en-US">
              <a:solidFill>
                <a:srgbClr val="004188"/>
              </a:solidFill>
              <a:latin typeface="Fixel Display Medium" pitchFamily="50" charset="-52"/>
              <a:cs typeface="Arial"/>
              <a:sym typeface="Arial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</a:pPr>
            <a:endParaRPr lang="uk-UA" sz="1100">
              <a:solidFill>
                <a:srgbClr val="004188"/>
              </a:solidFill>
              <a:latin typeface="Fixel Display Medium" pitchFamily="50" charset="-52"/>
              <a:cs typeface="Arial"/>
              <a:sym typeface="Arial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</a:pPr>
            <a:r>
              <a:rPr lang="uk-UA" b="1">
                <a:solidFill>
                  <a:srgbClr val="F29100"/>
                </a:solidFill>
                <a:latin typeface="Fixel Display Medium" pitchFamily="50" charset="-52"/>
                <a:cs typeface="Arial"/>
                <a:sym typeface="Arial"/>
              </a:rPr>
              <a:t>Географічне охоплення:</a:t>
            </a:r>
            <a:r>
              <a:rPr lang="uk-UA">
                <a:solidFill>
                  <a:srgbClr val="004188"/>
                </a:solidFill>
                <a:latin typeface="Fixel Display Medium" pitchFamily="50" charset="-52"/>
                <a:cs typeface="Arial"/>
                <a:sym typeface="Arial"/>
              </a:rPr>
              <a:t> </a:t>
            </a:r>
            <a:endParaRPr lang="en-US">
              <a:solidFill>
                <a:srgbClr val="004188"/>
              </a:solidFill>
              <a:latin typeface="Fixel Display Medium" pitchFamily="50" charset="-52"/>
              <a:cs typeface="Arial"/>
              <a:sym typeface="Arial"/>
            </a:endParaRPr>
          </a:p>
          <a:p>
            <a:pPr marL="0" indent="0" algn="l">
              <a:lnSpc>
                <a:spcPct val="120000"/>
              </a:lnSpc>
              <a:spcBef>
                <a:spcPts val="1200"/>
              </a:spcBef>
            </a:pPr>
            <a:r>
              <a:rPr lang="uk-UA">
                <a:solidFill>
                  <a:srgbClr val="004188"/>
                </a:solidFill>
                <a:latin typeface="Fixel Display Medium" pitchFamily="50" charset="-52"/>
                <a:cs typeface="Arial"/>
              </a:rPr>
              <a:t>Всі області України та м. Київ, крім тимчасово окупованих територій (які не контролюються урядом України), а також територій, що знаходяться в безпосередній близькості від бойових дій (повністю виключені Луганська та Донецька області, а також Автономна Республіка Крим).</a:t>
            </a:r>
          </a:p>
          <a:p>
            <a:pPr marL="0" indent="0" algn="l">
              <a:lnSpc>
                <a:spcPct val="100000"/>
              </a:lnSpc>
              <a:spcBef>
                <a:spcPts val="1200"/>
              </a:spcBef>
            </a:pPr>
            <a:endParaRPr lang="uk-UA" sz="1100">
              <a:solidFill>
                <a:srgbClr val="004188"/>
              </a:solidFill>
              <a:latin typeface="Fixel Display Medium" pitchFamily="50" charset="-52"/>
              <a:cs typeface="Arial"/>
              <a:sym typeface="Arial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</a:pPr>
            <a:r>
              <a:rPr lang="uk-UA" b="1">
                <a:solidFill>
                  <a:srgbClr val="F29100"/>
                </a:solidFill>
                <a:latin typeface="Fixel Display Medium" pitchFamily="50" charset="-52"/>
                <a:cs typeface="Arial"/>
                <a:sym typeface="Arial"/>
              </a:rPr>
              <a:t>Розмір вибірки:</a:t>
            </a:r>
            <a:r>
              <a:rPr lang="uk-UA" b="1">
                <a:solidFill>
                  <a:srgbClr val="004188"/>
                </a:solidFill>
                <a:latin typeface="Fixel Display Medium" pitchFamily="50" charset="-52"/>
                <a:cs typeface="Arial"/>
                <a:sym typeface="Arial"/>
              </a:rPr>
              <a:t>  </a:t>
            </a:r>
            <a:endParaRPr lang="en-US" b="1">
              <a:solidFill>
                <a:srgbClr val="004188"/>
              </a:solidFill>
              <a:latin typeface="Fixel Display Medium" pitchFamily="50" charset="-52"/>
              <a:cs typeface="Arial"/>
              <a:sym typeface="Arial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</a:pPr>
            <a:r>
              <a:rPr lang="uk-UA">
                <a:solidFill>
                  <a:srgbClr val="004188"/>
                </a:solidFill>
                <a:latin typeface="Fixel Display Medium" pitchFamily="50" charset="-52"/>
                <a:cs typeface="Arial"/>
                <a:sym typeface="Arial"/>
              </a:rPr>
              <a:t>3900 осіб</a:t>
            </a:r>
            <a:r>
              <a:rPr lang="en-US">
                <a:solidFill>
                  <a:srgbClr val="004188"/>
                </a:solidFill>
                <a:latin typeface="Fixel Display Medium" pitchFamily="50" charset="-52"/>
                <a:cs typeface="Arial"/>
                <a:sym typeface="Arial"/>
              </a:rPr>
              <a:t>.</a:t>
            </a:r>
          </a:p>
          <a:p>
            <a:pPr marL="0" indent="0" algn="l">
              <a:lnSpc>
                <a:spcPct val="100000"/>
              </a:lnSpc>
              <a:spcBef>
                <a:spcPts val="1200"/>
              </a:spcBef>
            </a:pPr>
            <a:endParaRPr lang="uk-UA" sz="1100">
              <a:solidFill>
                <a:srgbClr val="004188"/>
              </a:solidFill>
              <a:latin typeface="Fixel Display Medium" pitchFamily="50" charset="-52"/>
              <a:cs typeface="Arial"/>
              <a:sym typeface="Arial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</a:pPr>
            <a:r>
              <a:rPr lang="uk-UA" b="1">
                <a:solidFill>
                  <a:srgbClr val="F29100"/>
                </a:solidFill>
                <a:latin typeface="Fixel Display Medium" pitchFamily="50" charset="-52"/>
                <a:cs typeface="Arial"/>
                <a:sym typeface="Arial"/>
              </a:rPr>
              <a:t>Метод дослідження:</a:t>
            </a:r>
            <a:r>
              <a:rPr lang="uk-UA">
                <a:solidFill>
                  <a:srgbClr val="004188"/>
                </a:solidFill>
                <a:latin typeface="Fixel Display Medium" pitchFamily="50" charset="-52"/>
                <a:cs typeface="Arial"/>
                <a:sym typeface="Arial"/>
              </a:rPr>
              <a:t> </a:t>
            </a:r>
            <a:endParaRPr lang="en-US">
              <a:solidFill>
                <a:srgbClr val="004188"/>
              </a:solidFill>
              <a:latin typeface="Fixel Display Medium" pitchFamily="50" charset="-52"/>
              <a:cs typeface="Arial"/>
              <a:sym typeface="Arial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</a:pPr>
            <a:r>
              <a:rPr lang="uk-UA">
                <a:solidFill>
                  <a:srgbClr val="004188"/>
                </a:solidFill>
                <a:latin typeface="Fixel Display Medium" pitchFamily="50" charset="-52"/>
                <a:cs typeface="Arial"/>
                <a:sym typeface="Arial"/>
              </a:rPr>
              <a:t>інтерв’ю «віч-на-віч» за місцем проживання респондента</a:t>
            </a:r>
            <a:r>
              <a:rPr lang="en-US">
                <a:solidFill>
                  <a:srgbClr val="004188"/>
                </a:solidFill>
                <a:latin typeface="Fixel Display Medium" pitchFamily="50" charset="-52"/>
                <a:cs typeface="Arial"/>
                <a:sym typeface="Arial"/>
              </a:rPr>
              <a:t>.</a:t>
            </a:r>
            <a:endParaRPr lang="uk-UA">
              <a:solidFill>
                <a:srgbClr val="004188"/>
              </a:solidFill>
              <a:latin typeface="Fixel Display Medium" pitchFamily="50" charset="-52"/>
              <a:cs typeface="Arial"/>
              <a:sym typeface="Arial"/>
            </a:endParaRPr>
          </a:p>
          <a:p>
            <a:endParaRPr lang="uk-UA"/>
          </a:p>
        </p:txBody>
      </p:sp>
      <p:pic>
        <p:nvPicPr>
          <p:cNvPr id="5" name="Графіка 4" descr="Чоловік і жінка">
            <a:extLst>
              <a:ext uri="{FF2B5EF4-FFF2-40B4-BE49-F238E27FC236}">
                <a16:creationId xmlns:a16="http://schemas.microsoft.com/office/drawing/2014/main" id="{09B29D17-1043-466C-835A-A9346DAC45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746" y="1239715"/>
            <a:ext cx="832338" cy="832338"/>
          </a:xfrm>
          <a:prstGeom prst="rect">
            <a:avLst/>
          </a:prstGeom>
        </p:spPr>
      </p:pic>
      <p:pic>
        <p:nvPicPr>
          <p:cNvPr id="13" name="Графіка 12" descr="Карта з позначкою">
            <a:extLst>
              <a:ext uri="{FF2B5EF4-FFF2-40B4-BE49-F238E27FC236}">
                <a16:creationId xmlns:a16="http://schemas.microsoft.com/office/drawing/2014/main" id="{0F94FB07-B88D-4005-B0B8-D35AD33B86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715" y="2819403"/>
            <a:ext cx="914400" cy="914400"/>
          </a:xfrm>
          <a:prstGeom prst="rect">
            <a:avLst/>
          </a:prstGeom>
        </p:spPr>
      </p:pic>
      <p:pic>
        <p:nvPicPr>
          <p:cNvPr id="19" name="Графіка 18" descr="Група людей">
            <a:extLst>
              <a:ext uri="{FF2B5EF4-FFF2-40B4-BE49-F238E27FC236}">
                <a16:creationId xmlns:a16="http://schemas.microsoft.com/office/drawing/2014/main" id="{C6D0DF6C-3BEC-49C3-BB18-9B52D9AF99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8023" y="4100148"/>
            <a:ext cx="914400" cy="914400"/>
          </a:xfrm>
          <a:prstGeom prst="rect">
            <a:avLst/>
          </a:prstGeom>
        </p:spPr>
      </p:pic>
      <p:pic>
        <p:nvPicPr>
          <p:cNvPr id="22" name="Графіка 21" descr="Збільшувальне скло">
            <a:extLst>
              <a:ext uri="{FF2B5EF4-FFF2-40B4-BE49-F238E27FC236}">
                <a16:creationId xmlns:a16="http://schemas.microsoft.com/office/drawing/2014/main" id="{8AF1891C-64F1-4455-81FC-1C1349E109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669" y="5380893"/>
            <a:ext cx="715108" cy="7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0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77D09-C815-E435-DE95-FB74B738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61;g259a9a30517_0_25">
            <a:extLst>
              <a:ext uri="{FF2B5EF4-FFF2-40B4-BE49-F238E27FC236}">
                <a16:creationId xmlns:a16="http://schemas.microsoft.com/office/drawing/2014/main" id="{2DA29F95-D226-7484-39F8-57127A29F875}"/>
              </a:ext>
            </a:extLst>
          </p:cNvPr>
          <p:cNvSpPr txBox="1">
            <a:spLocks/>
          </p:cNvSpPr>
          <p:nvPr/>
        </p:nvSpPr>
        <p:spPr>
          <a:xfrm>
            <a:off x="11656484" y="6364900"/>
            <a:ext cx="283188" cy="200382"/>
          </a:xfrm>
          <a:prstGeom prst="roundRect">
            <a:avLst>
              <a:gd name="adj" fmla="val 27530"/>
            </a:avLst>
          </a:prstGeom>
          <a:solidFill>
            <a:srgbClr val="004188"/>
          </a:solidFill>
          <a:ln>
            <a:noFill/>
          </a:ln>
        </p:spPr>
        <p:txBody>
          <a:bodyPr spcFirstLastPara="1" wrap="square" lIns="0" tIns="0" rIns="25200" bIns="0" anchor="t" anchorCtr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25400" algn="ctr">
              <a:buSzPts val="800"/>
            </a:pPr>
            <a:fld id="{00000000-1234-1234-1234-123412341234}" type="slidenum">
              <a:rPr lang="uk-UA" sz="1100" b="1" smtClean="0">
                <a:solidFill>
                  <a:schemeClr val="bg1"/>
                </a:solidFill>
                <a:latin typeface="Montserrat" panose="00000500000000000000" pitchFamily="2" charset="-52"/>
              </a:rPr>
              <a:pPr marL="25400" algn="ctr">
                <a:buSzPts val="800"/>
              </a:pPr>
              <a:t>5</a:t>
            </a:fld>
            <a:endParaRPr lang="uk-UA" sz="1100" b="1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10" name="Графіка 9">
            <a:extLst>
              <a:ext uri="{FF2B5EF4-FFF2-40B4-BE49-F238E27FC236}">
                <a16:creationId xmlns:a16="http://schemas.microsoft.com/office/drawing/2014/main" id="{33DD2D8C-94DB-27ED-CE4C-58879BC4CF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800" y="435706"/>
            <a:ext cx="1412278" cy="481836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91709507-7FB5-6BEB-FCE6-E5246D009ACF}"/>
              </a:ext>
            </a:extLst>
          </p:cNvPr>
          <p:cNvSpPr txBox="1">
            <a:spLocks/>
          </p:cNvSpPr>
          <p:nvPr/>
        </p:nvSpPr>
        <p:spPr>
          <a:xfrm>
            <a:off x="704131" y="479972"/>
            <a:ext cx="9787762" cy="10395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uk-UA" sz="2600" b="0" noProof="0">
                <a:solidFill>
                  <a:srgbClr val="2053B5"/>
                </a:solidFill>
                <a:latin typeface="Fixel Display SemiBold" pitchFamily="50" charset="-52"/>
              </a:rPr>
              <a:t>Дослідження STEPS - три послідовні кроки, які дозволяють отримати повну картину – від способу життя до об’єктивних медичних показників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C6F64C-A48A-C8ED-CCB6-FFE237AB25A9}"/>
              </a:ext>
            </a:extLst>
          </p:cNvPr>
          <p:cNvSpPr txBox="1"/>
          <p:nvPr/>
        </p:nvSpPr>
        <p:spPr>
          <a:xfrm>
            <a:off x="704133" y="4380007"/>
            <a:ext cx="2181308" cy="16148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  <a:buClr>
                <a:srgbClr val="F29100"/>
              </a:buClr>
              <a:buSzPct val="80000"/>
            </a:pPr>
            <a:r>
              <a:rPr lang="uk-UA" sz="2000" noProof="0">
                <a:solidFill>
                  <a:srgbClr val="004188"/>
                </a:solidFill>
                <a:latin typeface="Fixel Display Bold" pitchFamily="50" charset="-52"/>
                <a:ea typeface="Times New Roman" panose="02020603050405020304" pitchFamily="18" charset="0"/>
              </a:rPr>
              <a:t>СПОСІБ ЖИТТЯ</a:t>
            </a:r>
          </a:p>
          <a:p>
            <a:pPr>
              <a:spcAft>
                <a:spcPts val="1200"/>
              </a:spcAft>
              <a:buClr>
                <a:srgbClr val="F29100"/>
              </a:buClr>
              <a:buSzPct val="80000"/>
            </a:pPr>
            <a:r>
              <a:rPr lang="uk-UA" sz="1800" noProof="0">
                <a:solidFill>
                  <a:srgbClr val="004188"/>
                </a:solidFill>
                <a:latin typeface="Fixel Display Bold" pitchFamily="50" charset="-52"/>
                <a:ea typeface="Times New Roman" panose="02020603050405020304" pitchFamily="18" charset="0"/>
              </a:rPr>
              <a:t>Опитування</a:t>
            </a:r>
            <a:br>
              <a:rPr lang="uk-UA" sz="1800" noProof="0">
                <a:solidFill>
                  <a:srgbClr val="004188"/>
                </a:solidFill>
                <a:latin typeface="Fixel Display Medium" pitchFamily="50" charset="-52"/>
                <a:ea typeface="Times New Roman" panose="02020603050405020304" pitchFamily="18" charset="0"/>
              </a:rPr>
            </a:br>
            <a:r>
              <a:rPr lang="uk-UA" sz="1800" noProof="0">
                <a:solidFill>
                  <a:srgbClr val="004188"/>
                </a:solidFill>
                <a:latin typeface="Fixel Display Medium" pitchFamily="50" charset="-52"/>
                <a:ea typeface="Times New Roman" panose="02020603050405020304" pitchFamily="18" charset="0"/>
              </a:rPr>
              <a:t>(звички, наявні захворювання, спосіб життя)</a:t>
            </a:r>
          </a:p>
        </p:txBody>
      </p:sp>
      <p:pic>
        <p:nvPicPr>
          <p:cNvPr id="9" name="Графіка 8">
            <a:extLst>
              <a:ext uri="{FF2B5EF4-FFF2-40B4-BE49-F238E27FC236}">
                <a16:creationId xmlns:a16="http://schemas.microsoft.com/office/drawing/2014/main" id="{9450C303-E58A-F3F9-6C81-B42D970D6F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5040" y="3598898"/>
            <a:ext cx="507893" cy="507892"/>
          </a:xfrm>
          <a:prstGeom prst="rect">
            <a:avLst/>
          </a:prstGeom>
        </p:spPr>
      </p:pic>
      <p:sp>
        <p:nvSpPr>
          <p:cNvPr id="26" name="Полілінія: фігура 25">
            <a:extLst>
              <a:ext uri="{FF2B5EF4-FFF2-40B4-BE49-F238E27FC236}">
                <a16:creationId xmlns:a16="http://schemas.microsoft.com/office/drawing/2014/main" id="{4BCE263D-24CF-B78E-FF31-336329EECC5E}"/>
              </a:ext>
            </a:extLst>
          </p:cNvPr>
          <p:cNvSpPr/>
          <p:nvPr/>
        </p:nvSpPr>
        <p:spPr>
          <a:xfrm>
            <a:off x="1331889" y="3732732"/>
            <a:ext cx="2054778" cy="240224"/>
          </a:xfrm>
          <a:custGeom>
            <a:avLst/>
            <a:gdLst>
              <a:gd name="connsiteX0" fmla="*/ 14164 w 2809413"/>
              <a:gd name="connsiteY0" fmla="*/ 82016 h 164031"/>
              <a:gd name="connsiteX1" fmla="*/ 0 w 2809413"/>
              <a:gd name="connsiteY1" fmla="*/ 164031 h 164031"/>
              <a:gd name="connsiteX2" fmla="*/ 2809414 w 2809413"/>
              <a:gd name="connsiteY2" fmla="*/ 82016 h 164031"/>
              <a:gd name="connsiteX3" fmla="*/ 0 w 2809413"/>
              <a:gd name="connsiteY3" fmla="*/ 0 h 164031"/>
              <a:gd name="connsiteX4" fmla="*/ 14164 w 2809413"/>
              <a:gd name="connsiteY4" fmla="*/ 82016 h 16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9413" h="164031">
                <a:moveTo>
                  <a:pt x="14164" y="82016"/>
                </a:moveTo>
                <a:cubicBezTo>
                  <a:pt x="14164" y="110393"/>
                  <a:pt x="9151" y="137893"/>
                  <a:pt x="0" y="164031"/>
                </a:cubicBezTo>
                <a:lnTo>
                  <a:pt x="2809414" y="82016"/>
                </a:lnTo>
                <a:lnTo>
                  <a:pt x="0" y="0"/>
                </a:lnTo>
                <a:cubicBezTo>
                  <a:pt x="9199" y="26138"/>
                  <a:pt x="14164" y="53590"/>
                  <a:pt x="14164" y="8201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4861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pic>
        <p:nvPicPr>
          <p:cNvPr id="28" name="Рисунок 18">
            <a:extLst>
              <a:ext uri="{FF2B5EF4-FFF2-40B4-BE49-F238E27FC236}">
                <a16:creationId xmlns:a16="http://schemas.microsoft.com/office/drawing/2014/main" id="{D61E4168-1FC9-06AA-D312-A42682A0B4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74326" y="3053778"/>
            <a:ext cx="717674" cy="1463128"/>
          </a:xfrm>
          <a:prstGeom prst="rect">
            <a:avLst/>
          </a:prstGeom>
        </p:spPr>
      </p:pic>
      <p:pic>
        <p:nvPicPr>
          <p:cNvPr id="4" name="Графіка 3">
            <a:extLst>
              <a:ext uri="{FF2B5EF4-FFF2-40B4-BE49-F238E27FC236}">
                <a16:creationId xmlns:a16="http://schemas.microsoft.com/office/drawing/2014/main" id="{74AED4FE-AEF8-1C24-3B77-82FF90956B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79273" y="3598898"/>
            <a:ext cx="482647" cy="482647"/>
          </a:xfrm>
          <a:prstGeom prst="rect">
            <a:avLst/>
          </a:prstGeom>
        </p:spPr>
      </p:pic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22B9591C-0B66-C318-B3D5-0E8C7C75E8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0617" y="3591468"/>
            <a:ext cx="497505" cy="4975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23211-8652-3E2C-6AD6-7A356EF30680}"/>
              </a:ext>
            </a:extLst>
          </p:cNvPr>
          <p:cNvSpPr txBox="1"/>
          <p:nvPr/>
        </p:nvSpPr>
        <p:spPr>
          <a:xfrm>
            <a:off x="3595317" y="4380007"/>
            <a:ext cx="3085547" cy="10156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  <a:buClr>
                <a:srgbClr val="F29100"/>
              </a:buClr>
              <a:buSzPct val="80000"/>
            </a:pPr>
            <a:r>
              <a:rPr lang="uk-UA" sz="2000" noProof="0">
                <a:solidFill>
                  <a:srgbClr val="004188"/>
                </a:solidFill>
                <a:latin typeface="Fixel Display Bold" pitchFamily="50" charset="-52"/>
                <a:ea typeface="Times New Roman" panose="02020603050405020304" pitchFamily="18" charset="0"/>
              </a:rPr>
              <a:t>ФІЗИЧНІ ПОКАЗНИКИ</a:t>
            </a:r>
          </a:p>
          <a:p>
            <a:pPr>
              <a:spcAft>
                <a:spcPts val="1200"/>
              </a:spcAft>
              <a:buClr>
                <a:srgbClr val="F29100"/>
              </a:buClr>
              <a:buSzPct val="80000"/>
            </a:pPr>
            <a:r>
              <a:rPr lang="uk-UA" sz="1800" noProof="0">
                <a:solidFill>
                  <a:srgbClr val="004188"/>
                </a:solidFill>
                <a:latin typeface="Fixel Display Bold" pitchFamily="50" charset="-52"/>
                <a:ea typeface="Times New Roman" panose="02020603050405020304" pitchFamily="18" charset="0"/>
              </a:rPr>
              <a:t>Вимірювання</a:t>
            </a:r>
            <a:br>
              <a:rPr lang="uk-UA" sz="1800" noProof="0">
                <a:solidFill>
                  <a:srgbClr val="004188"/>
                </a:solidFill>
                <a:latin typeface="Fixel Display Medium" pitchFamily="50" charset="-52"/>
                <a:ea typeface="Times New Roman" panose="02020603050405020304" pitchFamily="18" charset="0"/>
              </a:rPr>
            </a:br>
            <a:r>
              <a:rPr lang="uk-UA" sz="1800" noProof="0">
                <a:solidFill>
                  <a:srgbClr val="004188"/>
                </a:solidFill>
                <a:latin typeface="Fixel Display Medium" pitchFamily="50" charset="-52"/>
                <a:ea typeface="Times New Roman" panose="02020603050405020304" pitchFamily="18" charset="0"/>
              </a:rPr>
              <a:t>(вага, тиск, показники тіла)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20EC70-573C-EC3C-2B0C-624810610CCA}"/>
              </a:ext>
            </a:extLst>
          </p:cNvPr>
          <p:cNvSpPr txBox="1"/>
          <p:nvPr/>
        </p:nvSpPr>
        <p:spPr>
          <a:xfrm>
            <a:off x="7300253" y="4387435"/>
            <a:ext cx="4051854" cy="18466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  <a:buClr>
                <a:srgbClr val="F29100"/>
              </a:buClr>
              <a:buSzPct val="80000"/>
            </a:pPr>
            <a:r>
              <a:rPr lang="uk-UA" sz="2000" noProof="0">
                <a:solidFill>
                  <a:srgbClr val="004188"/>
                </a:solidFill>
                <a:latin typeface="Fixel Display Bold" pitchFamily="50" charset="-52"/>
                <a:ea typeface="Times New Roman" panose="02020603050405020304" pitchFamily="18" charset="0"/>
              </a:rPr>
              <a:t>БІОМАРКЕРИ ЗДОРОВ’Я</a:t>
            </a:r>
          </a:p>
          <a:p>
            <a:pPr>
              <a:spcAft>
                <a:spcPts val="1200"/>
              </a:spcAft>
              <a:buClr>
                <a:srgbClr val="F29100"/>
              </a:buClr>
              <a:buSzPct val="80000"/>
            </a:pPr>
            <a:r>
              <a:rPr lang="uk-UA" sz="1800" noProof="0">
                <a:solidFill>
                  <a:srgbClr val="004188"/>
                </a:solidFill>
                <a:latin typeface="Fixel Display Bold" pitchFamily="50" charset="-52"/>
                <a:ea typeface="Times New Roman" panose="02020603050405020304" pitchFamily="18" charset="0"/>
              </a:rPr>
              <a:t>Аналіз крові</a:t>
            </a:r>
            <a:br>
              <a:rPr lang="uk-UA" sz="1800" noProof="0">
                <a:solidFill>
                  <a:srgbClr val="004188"/>
                </a:solidFill>
                <a:latin typeface="Fixel Display Medium" pitchFamily="50" charset="-52"/>
                <a:ea typeface="Times New Roman" panose="02020603050405020304" pitchFamily="18" charset="0"/>
              </a:rPr>
            </a:br>
            <a:r>
              <a:rPr lang="uk-UA" sz="1800" noProof="0">
                <a:solidFill>
                  <a:srgbClr val="004188"/>
                </a:solidFill>
                <a:latin typeface="Fixel Display Medium" pitchFamily="50" charset="-52"/>
                <a:ea typeface="Times New Roman" panose="02020603050405020304" pitchFamily="18" charset="0"/>
              </a:rPr>
              <a:t>(ключові показники, що можуть свідчити про розвиток серцево-судинних захворювань, цукрового діабету та патології нирок)</a:t>
            </a:r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D367B079-8E56-B407-C209-A867B0F66E18}"/>
              </a:ext>
            </a:extLst>
          </p:cNvPr>
          <p:cNvSpPr/>
          <p:nvPr/>
        </p:nvSpPr>
        <p:spPr>
          <a:xfrm>
            <a:off x="4202603" y="3732732"/>
            <a:ext cx="2706467" cy="240224"/>
          </a:xfrm>
          <a:custGeom>
            <a:avLst/>
            <a:gdLst>
              <a:gd name="connsiteX0" fmla="*/ 14164 w 2809413"/>
              <a:gd name="connsiteY0" fmla="*/ 82016 h 164031"/>
              <a:gd name="connsiteX1" fmla="*/ 0 w 2809413"/>
              <a:gd name="connsiteY1" fmla="*/ 164031 h 164031"/>
              <a:gd name="connsiteX2" fmla="*/ 2809414 w 2809413"/>
              <a:gd name="connsiteY2" fmla="*/ 82016 h 164031"/>
              <a:gd name="connsiteX3" fmla="*/ 0 w 2809413"/>
              <a:gd name="connsiteY3" fmla="*/ 0 h 164031"/>
              <a:gd name="connsiteX4" fmla="*/ 14164 w 2809413"/>
              <a:gd name="connsiteY4" fmla="*/ 82016 h 16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9413" h="164031">
                <a:moveTo>
                  <a:pt x="14164" y="82016"/>
                </a:moveTo>
                <a:cubicBezTo>
                  <a:pt x="14164" y="110393"/>
                  <a:pt x="9151" y="137893"/>
                  <a:pt x="0" y="164031"/>
                </a:cubicBezTo>
                <a:lnTo>
                  <a:pt x="2809414" y="82016"/>
                </a:lnTo>
                <a:lnTo>
                  <a:pt x="0" y="0"/>
                </a:lnTo>
                <a:cubicBezTo>
                  <a:pt x="9199" y="26138"/>
                  <a:pt x="14164" y="53590"/>
                  <a:pt x="14164" y="8201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4861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pic>
        <p:nvPicPr>
          <p:cNvPr id="14" name="Графіка 13">
            <a:extLst>
              <a:ext uri="{FF2B5EF4-FFF2-40B4-BE49-F238E27FC236}">
                <a16:creationId xmlns:a16="http://schemas.microsoft.com/office/drawing/2014/main" id="{C628352B-A3B2-BD64-78D8-C82F28657D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5040" y="2219464"/>
            <a:ext cx="1059049" cy="1039581"/>
          </a:xfrm>
          <a:prstGeom prst="rect">
            <a:avLst/>
          </a:prstGeom>
        </p:spPr>
      </p:pic>
      <p:pic>
        <p:nvPicPr>
          <p:cNvPr id="16" name="Графіка 15">
            <a:extLst>
              <a:ext uri="{FF2B5EF4-FFF2-40B4-BE49-F238E27FC236}">
                <a16:creationId xmlns:a16="http://schemas.microsoft.com/office/drawing/2014/main" id="{355B02B0-FAF1-E7AC-0654-32D95EA618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71000" y="2220553"/>
            <a:ext cx="1228543" cy="1105128"/>
          </a:xfrm>
          <a:prstGeom prst="rect">
            <a:avLst/>
          </a:prstGeom>
        </p:spPr>
      </p:pic>
      <p:pic>
        <p:nvPicPr>
          <p:cNvPr id="20" name="Графіка 19">
            <a:extLst>
              <a:ext uri="{FF2B5EF4-FFF2-40B4-BE49-F238E27FC236}">
                <a16:creationId xmlns:a16="http://schemas.microsoft.com/office/drawing/2014/main" id="{5BE89C47-8E68-34E9-8BDB-D743510324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70618" y="2129038"/>
            <a:ext cx="931890" cy="115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4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77D09-C815-E435-DE95-FB74B738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61;g259a9a30517_0_25">
            <a:extLst>
              <a:ext uri="{FF2B5EF4-FFF2-40B4-BE49-F238E27FC236}">
                <a16:creationId xmlns:a16="http://schemas.microsoft.com/office/drawing/2014/main" id="{2DA29F95-D226-7484-39F8-57127A29F875}"/>
              </a:ext>
            </a:extLst>
          </p:cNvPr>
          <p:cNvSpPr txBox="1">
            <a:spLocks/>
          </p:cNvSpPr>
          <p:nvPr/>
        </p:nvSpPr>
        <p:spPr>
          <a:xfrm>
            <a:off x="11656484" y="6364900"/>
            <a:ext cx="283188" cy="200382"/>
          </a:xfrm>
          <a:prstGeom prst="roundRect">
            <a:avLst>
              <a:gd name="adj" fmla="val 27530"/>
            </a:avLst>
          </a:prstGeom>
          <a:solidFill>
            <a:srgbClr val="004188"/>
          </a:solidFill>
          <a:ln>
            <a:noFill/>
          </a:ln>
        </p:spPr>
        <p:txBody>
          <a:bodyPr spcFirstLastPara="1" wrap="square" lIns="0" tIns="0" rIns="25200" bIns="0" anchor="t" anchorCtr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25400" algn="ctr">
              <a:buSzPts val="800"/>
            </a:pPr>
            <a:fld id="{00000000-1234-1234-1234-123412341234}" type="slidenum">
              <a:rPr lang="uk-UA" sz="1100" b="1" smtClean="0">
                <a:solidFill>
                  <a:schemeClr val="bg1"/>
                </a:solidFill>
                <a:latin typeface="Montserrat" panose="00000500000000000000" pitchFamily="2" charset="-52"/>
              </a:rPr>
              <a:pPr marL="25400" algn="ctr">
                <a:buSzPts val="800"/>
              </a:pPr>
              <a:t>6</a:t>
            </a:fld>
            <a:endParaRPr lang="uk-UA" sz="1100" b="1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10" name="Графіка 9">
            <a:extLst>
              <a:ext uri="{FF2B5EF4-FFF2-40B4-BE49-F238E27FC236}">
                <a16:creationId xmlns:a16="http://schemas.microsoft.com/office/drawing/2014/main" id="{33DD2D8C-94DB-27ED-CE4C-58879BC4CF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800" y="435706"/>
            <a:ext cx="1412278" cy="481836"/>
          </a:xfrm>
          <a:prstGeom prst="rect">
            <a:avLst/>
          </a:prstGeom>
        </p:spPr>
      </p:pic>
      <p:pic>
        <p:nvPicPr>
          <p:cNvPr id="28" name="Рисунок 18">
            <a:extLst>
              <a:ext uri="{FF2B5EF4-FFF2-40B4-BE49-F238E27FC236}">
                <a16:creationId xmlns:a16="http://schemas.microsoft.com/office/drawing/2014/main" id="{D61E4168-1FC9-06AA-D312-A42682A0B4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26" y="3053778"/>
            <a:ext cx="717674" cy="1463128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4D63AB93-07E6-4388-B4B5-D8AC8712849D}"/>
              </a:ext>
            </a:extLst>
          </p:cNvPr>
          <p:cNvGrpSpPr/>
          <p:nvPr/>
        </p:nvGrpSpPr>
        <p:grpSpPr>
          <a:xfrm>
            <a:off x="1071566" y="175608"/>
            <a:ext cx="3579565" cy="1039581"/>
            <a:chOff x="1924420" y="2192035"/>
            <a:chExt cx="3579565" cy="103958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4C6F64C-A48A-C8ED-CCB6-FFE237AB25A9}"/>
                </a:ext>
              </a:extLst>
            </p:cNvPr>
            <p:cNvSpPr txBox="1"/>
            <p:nvPr/>
          </p:nvSpPr>
          <p:spPr>
            <a:xfrm>
              <a:off x="3305907" y="2897752"/>
              <a:ext cx="2198078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F29100"/>
                </a:buClr>
                <a:buSzPct val="80000"/>
              </a:pPr>
              <a:r>
                <a:rPr lang="uk-UA" sz="1800" noProof="0">
                  <a:solidFill>
                    <a:srgbClr val="004188"/>
                  </a:solidFill>
                  <a:latin typeface="Fixel Display Bold" pitchFamily="50" charset="-52"/>
                  <a:ea typeface="Times New Roman" panose="02020603050405020304" pitchFamily="18" charset="0"/>
                </a:rPr>
                <a:t>Опитування щодо:</a:t>
              </a:r>
              <a:endParaRPr lang="uk-UA" sz="1800" noProof="0">
                <a:solidFill>
                  <a:srgbClr val="004188"/>
                </a:solidFill>
                <a:latin typeface="Fixel Display Medium" pitchFamily="50" charset="-52"/>
                <a:ea typeface="Times New Roman" panose="02020603050405020304" pitchFamily="18" charset="0"/>
              </a:endParaRPr>
            </a:p>
          </p:txBody>
        </p:sp>
        <p:pic>
          <p:nvPicPr>
            <p:cNvPr id="9" name="Графіка 8">
              <a:extLst>
                <a:ext uri="{FF2B5EF4-FFF2-40B4-BE49-F238E27FC236}">
                  <a16:creationId xmlns:a16="http://schemas.microsoft.com/office/drawing/2014/main" id="{9450C303-E58A-F3F9-6C81-B42D970D6FC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28470" y="2344434"/>
              <a:ext cx="507893" cy="507892"/>
            </a:xfrm>
            <a:prstGeom prst="rect">
              <a:avLst/>
            </a:prstGeom>
          </p:spPr>
        </p:pic>
        <p:pic>
          <p:nvPicPr>
            <p:cNvPr id="14" name="Графіка 13">
              <a:extLst>
                <a:ext uri="{FF2B5EF4-FFF2-40B4-BE49-F238E27FC236}">
                  <a16:creationId xmlns:a16="http://schemas.microsoft.com/office/drawing/2014/main" id="{C628352B-A3B2-BD64-78D8-C82F28657D8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24420" y="2192035"/>
              <a:ext cx="1059049" cy="1039581"/>
            </a:xfrm>
            <a:prstGeom prst="rect">
              <a:avLst/>
            </a:prstGeom>
          </p:spPr>
        </p:pic>
      </p:grp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EBDFAD7-6BE3-48BE-9152-25F4693DFF22}"/>
              </a:ext>
            </a:extLst>
          </p:cNvPr>
          <p:cNvSpPr/>
          <p:nvPr/>
        </p:nvSpPr>
        <p:spPr>
          <a:xfrm>
            <a:off x="2374039" y="1457140"/>
            <a:ext cx="8519630" cy="4656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lnSpc>
                <a:spcPct val="114000"/>
              </a:lnSpc>
              <a:spcAft>
                <a:spcPts val="600"/>
              </a:spcAft>
              <a:buClr>
                <a:srgbClr val="FFA800"/>
              </a:buClr>
              <a:buFont typeface="Wingdings" panose="05000000000000000000" pitchFamily="2" charset="2"/>
              <a:buChar char="q"/>
              <a:defRPr/>
            </a:pPr>
            <a:r>
              <a:rPr lang="uk-UA" sz="1600">
                <a:solidFill>
                  <a:srgbClr val="004188"/>
                </a:solidFill>
                <a:latin typeface="Fixel Display Medium" charset="-52"/>
              </a:rPr>
              <a:t>Вживання тютюну та продуктів, що містять нікотин</a:t>
            </a:r>
          </a:p>
          <a:p>
            <a:pPr marL="428625" indent="-428625">
              <a:lnSpc>
                <a:spcPct val="114000"/>
              </a:lnSpc>
              <a:spcAft>
                <a:spcPts val="600"/>
              </a:spcAft>
              <a:buClr>
                <a:srgbClr val="FFA800"/>
              </a:buClr>
              <a:buFont typeface="Wingdings" panose="05000000000000000000" pitchFamily="2" charset="2"/>
              <a:buChar char="q"/>
              <a:defRPr/>
            </a:pPr>
            <a:r>
              <a:rPr lang="uk-UA" sz="1600">
                <a:solidFill>
                  <a:srgbClr val="004188"/>
                </a:solidFill>
                <a:latin typeface="Fixel Display Medium" charset="-52"/>
              </a:rPr>
              <a:t>Споживання алкоголю</a:t>
            </a:r>
          </a:p>
          <a:p>
            <a:pPr marL="428625" lvl="1" indent="-428625">
              <a:lnSpc>
                <a:spcPct val="114000"/>
              </a:lnSpc>
              <a:spcAft>
                <a:spcPts val="600"/>
              </a:spcAft>
              <a:buClr>
                <a:srgbClr val="FFA800"/>
              </a:buClr>
              <a:buFont typeface="Wingdings" panose="05000000000000000000" pitchFamily="2" charset="2"/>
              <a:buChar char="q"/>
              <a:defRPr/>
            </a:pPr>
            <a:r>
              <a:rPr lang="uk-UA" sz="1600">
                <a:solidFill>
                  <a:srgbClr val="004188"/>
                </a:solidFill>
                <a:latin typeface="Fixel Display Medium" charset="-52"/>
              </a:rPr>
              <a:t>Раціону харчування </a:t>
            </a:r>
            <a:r>
              <a:rPr lang="uk-UA" sz="1600" i="1">
                <a:solidFill>
                  <a:srgbClr val="004188"/>
                </a:solidFill>
                <a:latin typeface="Fixel Display Medium" charset="-52"/>
              </a:rPr>
              <a:t>(зокрема вживання харчової солі)</a:t>
            </a:r>
          </a:p>
          <a:p>
            <a:pPr marL="428625" indent="-428625">
              <a:lnSpc>
                <a:spcPct val="114000"/>
              </a:lnSpc>
              <a:spcAft>
                <a:spcPts val="600"/>
              </a:spcAft>
              <a:buClr>
                <a:srgbClr val="FFA800"/>
              </a:buClr>
              <a:buFont typeface="Wingdings" panose="05000000000000000000" pitchFamily="2" charset="2"/>
              <a:buChar char="q"/>
              <a:defRPr/>
            </a:pPr>
            <a:r>
              <a:rPr lang="uk-UA" sz="1600">
                <a:solidFill>
                  <a:srgbClr val="004188"/>
                </a:solidFill>
                <a:latin typeface="Fixel Display Medium" charset="-52"/>
              </a:rPr>
              <a:t>Фізичної активності </a:t>
            </a:r>
          </a:p>
          <a:p>
            <a:pPr marL="428625" indent="-428625">
              <a:lnSpc>
                <a:spcPct val="114000"/>
              </a:lnSpc>
              <a:spcAft>
                <a:spcPts val="600"/>
              </a:spcAft>
              <a:buClr>
                <a:srgbClr val="FFA800"/>
              </a:buClr>
              <a:buFont typeface="Wingdings" panose="05000000000000000000" pitchFamily="2" charset="2"/>
              <a:buChar char="q"/>
              <a:defRPr/>
            </a:pPr>
            <a:r>
              <a:rPr lang="uk-UA" sz="1600">
                <a:solidFill>
                  <a:srgbClr val="004188"/>
                </a:solidFill>
                <a:latin typeface="Fixel Display Medium" charset="-52"/>
              </a:rPr>
              <a:t>Історії підвищеного артеріального тиску</a:t>
            </a:r>
          </a:p>
          <a:p>
            <a:pPr marL="428625" lvl="1" indent="-428625">
              <a:lnSpc>
                <a:spcPct val="114000"/>
              </a:lnSpc>
              <a:spcAft>
                <a:spcPts val="600"/>
              </a:spcAft>
              <a:buClr>
                <a:srgbClr val="FFA800"/>
              </a:buClr>
              <a:buFont typeface="Wingdings" panose="05000000000000000000" pitchFamily="2" charset="2"/>
              <a:buChar char="q"/>
              <a:defRPr/>
            </a:pPr>
            <a:r>
              <a:rPr lang="uk-UA" sz="1600">
                <a:solidFill>
                  <a:srgbClr val="004188"/>
                </a:solidFill>
                <a:latin typeface="Fixel Display Medium" charset="-52"/>
              </a:rPr>
              <a:t>Історії діабету</a:t>
            </a:r>
          </a:p>
          <a:p>
            <a:pPr marL="428625" lvl="1" indent="-428625">
              <a:lnSpc>
                <a:spcPct val="114000"/>
              </a:lnSpc>
              <a:spcAft>
                <a:spcPts val="600"/>
              </a:spcAft>
              <a:buClr>
                <a:srgbClr val="FFA800"/>
              </a:buClr>
              <a:buFont typeface="Wingdings" panose="05000000000000000000" pitchFamily="2" charset="2"/>
              <a:buChar char="q"/>
              <a:defRPr/>
            </a:pPr>
            <a:r>
              <a:rPr lang="uk-UA" sz="1600">
                <a:solidFill>
                  <a:srgbClr val="004188"/>
                </a:solidFill>
                <a:latin typeface="Fixel Display Medium" charset="-52"/>
              </a:rPr>
              <a:t>Історії підвищеного загального холестерину</a:t>
            </a:r>
          </a:p>
          <a:p>
            <a:pPr marL="428625" lvl="1" indent="-428625">
              <a:lnSpc>
                <a:spcPct val="114000"/>
              </a:lnSpc>
              <a:spcAft>
                <a:spcPts val="600"/>
              </a:spcAft>
              <a:buClr>
                <a:srgbClr val="FFA800"/>
              </a:buClr>
              <a:buFont typeface="Wingdings" panose="05000000000000000000" pitchFamily="2" charset="2"/>
              <a:buChar char="q"/>
              <a:defRPr/>
            </a:pPr>
            <a:r>
              <a:rPr lang="uk-UA" sz="1600">
                <a:solidFill>
                  <a:srgbClr val="004188"/>
                </a:solidFill>
                <a:latin typeface="Fixel Display Medium" charset="-52"/>
              </a:rPr>
              <a:t>Історії серцево-судинних захворювань</a:t>
            </a:r>
          </a:p>
          <a:p>
            <a:pPr marL="428625" lvl="1" indent="-428625">
              <a:lnSpc>
                <a:spcPct val="114000"/>
              </a:lnSpc>
              <a:spcAft>
                <a:spcPts val="600"/>
              </a:spcAft>
              <a:buClr>
                <a:srgbClr val="FFA800"/>
              </a:buClr>
              <a:buFont typeface="Wingdings" panose="05000000000000000000" pitchFamily="2" charset="2"/>
              <a:buChar char="q"/>
              <a:defRPr/>
            </a:pPr>
            <a:r>
              <a:rPr lang="uk-UA" sz="1600">
                <a:solidFill>
                  <a:srgbClr val="004188"/>
                </a:solidFill>
                <a:latin typeface="Fixel Display Medium" charset="-52"/>
              </a:rPr>
              <a:t>Порад стосовно здорового способу життя</a:t>
            </a:r>
          </a:p>
          <a:p>
            <a:pPr marL="428625" lvl="1" indent="-428625">
              <a:lnSpc>
                <a:spcPct val="114000"/>
              </a:lnSpc>
              <a:spcAft>
                <a:spcPts val="600"/>
              </a:spcAft>
              <a:buClr>
                <a:srgbClr val="FFA800"/>
              </a:buClr>
              <a:buFont typeface="Wingdings" panose="05000000000000000000" pitchFamily="2" charset="2"/>
              <a:buChar char="q"/>
              <a:defRPr/>
            </a:pPr>
            <a:r>
              <a:rPr lang="uk-UA" sz="1600">
                <a:solidFill>
                  <a:srgbClr val="004188"/>
                </a:solidFill>
                <a:latin typeface="Fixel Display Medium" charset="-52"/>
              </a:rPr>
              <a:t>Скринінгу на рак шийки матки та рак молочних залоз (для жінок)</a:t>
            </a:r>
          </a:p>
          <a:p>
            <a:pPr marL="428625" lvl="1" indent="-428625">
              <a:lnSpc>
                <a:spcPct val="114000"/>
              </a:lnSpc>
              <a:spcAft>
                <a:spcPts val="600"/>
              </a:spcAft>
              <a:buClr>
                <a:srgbClr val="FFA800"/>
              </a:buClr>
              <a:buFont typeface="Wingdings" panose="05000000000000000000" pitchFamily="2" charset="2"/>
              <a:buChar char="q"/>
              <a:defRPr/>
            </a:pPr>
            <a:r>
              <a:rPr lang="uk-UA" sz="1600">
                <a:solidFill>
                  <a:srgbClr val="004188"/>
                </a:solidFill>
                <a:latin typeface="Fixel Display Medium" charset="-52"/>
              </a:rPr>
              <a:t>Травматизму </a:t>
            </a:r>
          </a:p>
          <a:p>
            <a:pPr marL="428625" lvl="1" indent="-428625">
              <a:lnSpc>
                <a:spcPct val="114000"/>
              </a:lnSpc>
              <a:spcAft>
                <a:spcPts val="600"/>
              </a:spcAft>
              <a:buClr>
                <a:srgbClr val="FFA800"/>
              </a:buClr>
              <a:buFont typeface="Wingdings" panose="05000000000000000000" pitchFamily="2" charset="2"/>
              <a:buChar char="q"/>
              <a:defRPr/>
            </a:pPr>
            <a:r>
              <a:rPr lang="uk-UA" sz="1600">
                <a:solidFill>
                  <a:srgbClr val="004188"/>
                </a:solidFill>
                <a:latin typeface="Fixel Display Medium" charset="-52"/>
              </a:rPr>
              <a:t>Психічного здоров’я</a:t>
            </a:r>
            <a:endParaRPr lang="uk-UA" sz="1600">
              <a:solidFill>
                <a:srgbClr val="FF0000"/>
              </a:solidFill>
              <a:latin typeface="Fixel Display Medium" charset="-52"/>
            </a:endParaRPr>
          </a:p>
          <a:p>
            <a:pPr marL="428625" lvl="1" indent="-428625">
              <a:lnSpc>
                <a:spcPct val="114000"/>
              </a:lnSpc>
              <a:spcAft>
                <a:spcPts val="600"/>
              </a:spcAft>
              <a:buClr>
                <a:srgbClr val="FFA800"/>
              </a:buClr>
              <a:buFont typeface="Wingdings" panose="05000000000000000000" pitchFamily="2" charset="2"/>
              <a:buChar char="q"/>
              <a:defRPr/>
            </a:pPr>
            <a:r>
              <a:rPr lang="uk-UA" sz="1600">
                <a:solidFill>
                  <a:srgbClr val="004188"/>
                </a:solidFill>
                <a:latin typeface="Fixel Display Medium" charset="-52"/>
              </a:rPr>
              <a:t>Хронічних респіраторних захворювань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92345D-AEBA-4135-9340-A0BE5FD68449}"/>
              </a:ext>
            </a:extLst>
          </p:cNvPr>
          <p:cNvSpPr txBox="1"/>
          <p:nvPr/>
        </p:nvSpPr>
        <p:spPr>
          <a:xfrm>
            <a:off x="2453053" y="435706"/>
            <a:ext cx="722563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  <a:buClr>
                <a:srgbClr val="F29100"/>
              </a:buClr>
              <a:buSzPct val="80000"/>
            </a:pPr>
            <a:r>
              <a:rPr lang="uk-UA" sz="1800" noProof="0">
                <a:solidFill>
                  <a:srgbClr val="004188"/>
                </a:solidFill>
                <a:latin typeface="Fixel Display Bold" pitchFamily="50" charset="-52"/>
                <a:ea typeface="Times New Roman" panose="02020603050405020304" pitchFamily="18" charset="0"/>
              </a:rPr>
              <a:t>Крок</a:t>
            </a:r>
            <a:endParaRPr lang="uk-UA" sz="1800" noProof="0">
              <a:solidFill>
                <a:srgbClr val="004188"/>
              </a:solidFill>
              <a:latin typeface="Fixel Display Medium" pitchFamily="50" charset="-52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1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77D09-C815-E435-DE95-FB74B738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61;g259a9a30517_0_25">
            <a:extLst>
              <a:ext uri="{FF2B5EF4-FFF2-40B4-BE49-F238E27FC236}">
                <a16:creationId xmlns:a16="http://schemas.microsoft.com/office/drawing/2014/main" id="{2DA29F95-D226-7484-39F8-57127A29F875}"/>
              </a:ext>
            </a:extLst>
          </p:cNvPr>
          <p:cNvSpPr txBox="1">
            <a:spLocks/>
          </p:cNvSpPr>
          <p:nvPr/>
        </p:nvSpPr>
        <p:spPr>
          <a:xfrm>
            <a:off x="11656484" y="6364900"/>
            <a:ext cx="283188" cy="200382"/>
          </a:xfrm>
          <a:prstGeom prst="roundRect">
            <a:avLst>
              <a:gd name="adj" fmla="val 27530"/>
            </a:avLst>
          </a:prstGeom>
          <a:solidFill>
            <a:srgbClr val="004188"/>
          </a:solidFill>
          <a:ln>
            <a:noFill/>
          </a:ln>
        </p:spPr>
        <p:txBody>
          <a:bodyPr spcFirstLastPara="1" wrap="square" lIns="0" tIns="0" rIns="25200" bIns="0" anchor="t" anchorCtr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25400" algn="ctr">
              <a:buSzPts val="800"/>
            </a:pPr>
            <a:fld id="{00000000-1234-1234-1234-123412341234}" type="slidenum">
              <a:rPr lang="uk-UA" sz="1100" b="1" smtClean="0">
                <a:solidFill>
                  <a:schemeClr val="bg1"/>
                </a:solidFill>
                <a:latin typeface="Montserrat" panose="00000500000000000000" pitchFamily="2" charset="-52"/>
              </a:rPr>
              <a:pPr marL="25400" algn="ctr">
                <a:buSzPts val="800"/>
              </a:pPr>
              <a:t>7</a:t>
            </a:fld>
            <a:endParaRPr lang="uk-UA" sz="1100" b="1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10" name="Графіка 9">
            <a:extLst>
              <a:ext uri="{FF2B5EF4-FFF2-40B4-BE49-F238E27FC236}">
                <a16:creationId xmlns:a16="http://schemas.microsoft.com/office/drawing/2014/main" id="{33DD2D8C-94DB-27ED-CE4C-58879BC4CF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800" y="435706"/>
            <a:ext cx="1412278" cy="481836"/>
          </a:xfrm>
          <a:prstGeom prst="rect">
            <a:avLst/>
          </a:prstGeom>
        </p:spPr>
      </p:pic>
      <p:pic>
        <p:nvPicPr>
          <p:cNvPr id="28" name="Рисунок 18">
            <a:extLst>
              <a:ext uri="{FF2B5EF4-FFF2-40B4-BE49-F238E27FC236}">
                <a16:creationId xmlns:a16="http://schemas.microsoft.com/office/drawing/2014/main" id="{D61E4168-1FC9-06AA-D312-A42682A0B4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26" y="3053778"/>
            <a:ext cx="717674" cy="1463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C6F64C-A48A-C8ED-CCB6-FFE237AB25A9}"/>
              </a:ext>
            </a:extLst>
          </p:cNvPr>
          <p:cNvSpPr txBox="1"/>
          <p:nvPr/>
        </p:nvSpPr>
        <p:spPr>
          <a:xfrm>
            <a:off x="2479430" y="898631"/>
            <a:ext cx="483577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  <a:buClr>
                <a:srgbClr val="F29100"/>
              </a:buClr>
              <a:buSzPct val="80000"/>
            </a:pPr>
            <a:r>
              <a:rPr lang="uk-UA" sz="1800" noProof="0">
                <a:solidFill>
                  <a:srgbClr val="004188"/>
                </a:solidFill>
                <a:latin typeface="Fixel Display Bold" pitchFamily="50" charset="-52"/>
                <a:ea typeface="Times New Roman" panose="02020603050405020304" pitchFamily="18" charset="0"/>
              </a:rPr>
              <a:t>Вимірювання фізичних показників</a:t>
            </a:r>
            <a:endParaRPr lang="uk-UA" sz="1800" noProof="0">
              <a:solidFill>
                <a:srgbClr val="004188"/>
              </a:solidFill>
              <a:latin typeface="Fixel Display Medium" pitchFamily="50" charset="-52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92345D-AEBA-4135-9340-A0BE5FD68449}"/>
              </a:ext>
            </a:extLst>
          </p:cNvPr>
          <p:cNvSpPr txBox="1"/>
          <p:nvPr/>
        </p:nvSpPr>
        <p:spPr>
          <a:xfrm>
            <a:off x="2453053" y="435706"/>
            <a:ext cx="722563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  <a:buClr>
                <a:srgbClr val="F29100"/>
              </a:buClr>
              <a:buSzPct val="80000"/>
            </a:pPr>
            <a:r>
              <a:rPr lang="uk-UA" sz="1800" noProof="0">
                <a:solidFill>
                  <a:srgbClr val="004188"/>
                </a:solidFill>
                <a:latin typeface="Fixel Display Bold" pitchFamily="50" charset="-52"/>
                <a:ea typeface="Times New Roman" panose="02020603050405020304" pitchFamily="18" charset="0"/>
              </a:rPr>
              <a:t>Крок</a:t>
            </a:r>
            <a:endParaRPr lang="uk-UA" sz="1800" noProof="0">
              <a:solidFill>
                <a:srgbClr val="004188"/>
              </a:solidFill>
              <a:latin typeface="Fixel Display Medium" pitchFamily="50" charset="-52"/>
              <a:ea typeface="Times New Roman" panose="02020603050405020304" pitchFamily="18" charset="0"/>
            </a:endParaRPr>
          </a:p>
        </p:txBody>
      </p:sp>
      <p:pic>
        <p:nvPicPr>
          <p:cNvPr id="11" name="Графіка 10">
            <a:extLst>
              <a:ext uri="{FF2B5EF4-FFF2-40B4-BE49-F238E27FC236}">
                <a16:creationId xmlns:a16="http://schemas.microsoft.com/office/drawing/2014/main" id="{7252A616-B12E-4347-8A81-3944A8969D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336" y="160141"/>
            <a:ext cx="1228543" cy="1105128"/>
          </a:xfrm>
          <a:prstGeom prst="rect">
            <a:avLst/>
          </a:prstGeom>
        </p:spPr>
      </p:pic>
      <p:pic>
        <p:nvPicPr>
          <p:cNvPr id="12" name="Графіка 11">
            <a:extLst>
              <a:ext uri="{FF2B5EF4-FFF2-40B4-BE49-F238E27FC236}">
                <a16:creationId xmlns:a16="http://schemas.microsoft.com/office/drawing/2014/main" id="{EC72A08E-BAFB-4D59-A493-CA82AF3AFD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5616" y="332881"/>
            <a:ext cx="482647" cy="482647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F837317-48E2-41EE-B0A5-74921043F4E3}"/>
              </a:ext>
            </a:extLst>
          </p:cNvPr>
          <p:cNvSpPr/>
          <p:nvPr/>
        </p:nvSpPr>
        <p:spPr>
          <a:xfrm>
            <a:off x="2453053" y="1787271"/>
            <a:ext cx="6312878" cy="364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uk-UA" sz="1800" b="1">
                <a:solidFill>
                  <a:srgbClr val="004188"/>
                </a:solidFill>
                <a:latin typeface="Fixel Display Medium" charset="-52"/>
              </a:rPr>
              <a:t>зросту та ваги </a:t>
            </a:r>
          </a:p>
          <a:p>
            <a:pPr lvl="0">
              <a:spcBef>
                <a:spcPts val="600"/>
              </a:spcBef>
              <a:buClr>
                <a:srgbClr val="FFC000"/>
              </a:buClr>
            </a:pPr>
            <a:r>
              <a:rPr lang="uk-UA" sz="1800" b="1">
                <a:solidFill>
                  <a:srgbClr val="004188"/>
                </a:solidFill>
                <a:latin typeface="Fixel Display Medium" charset="-52"/>
              </a:rPr>
              <a:t>    (з розрахунком індексу маси тіла), </a:t>
            </a:r>
          </a:p>
          <a:p>
            <a:pPr lvl="3">
              <a:lnSpc>
                <a:spcPct val="115000"/>
              </a:lnSpc>
            </a:pPr>
            <a:r>
              <a:rPr lang="uk-UA" sz="1800">
                <a:solidFill>
                  <a:srgbClr val="004188"/>
                </a:solidFill>
                <a:latin typeface="Fixel Display Medium" charset="-52"/>
              </a:rPr>
              <a:t>     за допомогою попередньо відкаліброваних  </a:t>
            </a:r>
          </a:p>
          <a:p>
            <a:pPr lvl="3">
              <a:lnSpc>
                <a:spcPct val="115000"/>
              </a:lnSpc>
            </a:pPr>
            <a:r>
              <a:rPr lang="uk-UA" sz="1800">
                <a:solidFill>
                  <a:srgbClr val="004188"/>
                </a:solidFill>
                <a:latin typeface="Fixel Display Medium" charset="-52"/>
              </a:rPr>
              <a:t>     </a:t>
            </a:r>
            <a:r>
              <a:rPr lang="uk-UA" sz="1800" err="1">
                <a:solidFill>
                  <a:srgbClr val="004188"/>
                </a:solidFill>
                <a:latin typeface="Fixel Display Medium" charset="-52"/>
              </a:rPr>
              <a:t>стадіометрів</a:t>
            </a:r>
            <a:r>
              <a:rPr lang="uk-UA" sz="1800">
                <a:solidFill>
                  <a:srgbClr val="004188"/>
                </a:solidFill>
                <a:latin typeface="Fixel Display Medium" charset="-52"/>
              </a:rPr>
              <a:t> та підлогових ваг</a:t>
            </a:r>
          </a:p>
          <a:p>
            <a:pPr lvl="3">
              <a:lnSpc>
                <a:spcPct val="115000"/>
              </a:lnSpc>
            </a:pPr>
            <a:endParaRPr lang="uk-UA" sz="1800">
              <a:solidFill>
                <a:srgbClr val="004188"/>
              </a:solidFill>
              <a:latin typeface="Fixel Display Medium" charset="-52"/>
            </a:endParaRPr>
          </a:p>
          <a:p>
            <a:pPr marL="285750" lvl="0" indent="-28575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uk-UA" sz="1800" b="1">
                <a:solidFill>
                  <a:srgbClr val="004188"/>
                </a:solidFill>
                <a:latin typeface="Fixel Display Medium" charset="-52"/>
              </a:rPr>
              <a:t>окружності талії та стегон, </a:t>
            </a:r>
          </a:p>
          <a:p>
            <a:pPr lvl="3">
              <a:lnSpc>
                <a:spcPct val="115000"/>
              </a:lnSpc>
            </a:pPr>
            <a:r>
              <a:rPr lang="uk-UA" sz="1800">
                <a:solidFill>
                  <a:srgbClr val="004188"/>
                </a:solidFill>
                <a:latin typeface="Fixel Display Medium" charset="-52"/>
              </a:rPr>
              <a:t>     за допомогою стрічки для вимірювання</a:t>
            </a:r>
          </a:p>
          <a:p>
            <a:pPr lvl="0">
              <a:spcBef>
                <a:spcPts val="600"/>
              </a:spcBef>
              <a:buClr>
                <a:srgbClr val="FFC000"/>
              </a:buClr>
            </a:pPr>
            <a:endParaRPr lang="uk-UA" sz="1800">
              <a:solidFill>
                <a:srgbClr val="004188"/>
              </a:solidFill>
              <a:latin typeface="Fixel Display Medium" charset="-52"/>
            </a:endParaRPr>
          </a:p>
          <a:p>
            <a:pPr marL="285750" lvl="0" indent="-28575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uk-UA" sz="1800" b="1">
                <a:solidFill>
                  <a:srgbClr val="004188"/>
                </a:solidFill>
                <a:latin typeface="Fixel Display Medium" charset="-52"/>
              </a:rPr>
              <a:t>артеріального тиску та частоти серцевих скорочень</a:t>
            </a:r>
          </a:p>
          <a:p>
            <a:pPr lvl="3">
              <a:lnSpc>
                <a:spcPct val="115000"/>
              </a:lnSpc>
            </a:pPr>
            <a:r>
              <a:rPr lang="uk-UA" sz="1800">
                <a:solidFill>
                  <a:srgbClr val="004188"/>
                </a:solidFill>
                <a:latin typeface="Fixel Display Medium" charset="-52"/>
              </a:rPr>
              <a:t>     за допомогою електронних тонометрів</a:t>
            </a:r>
            <a:endParaRPr lang="ru-RU" sz="1800">
              <a:solidFill>
                <a:srgbClr val="004188"/>
              </a:solidFill>
              <a:latin typeface="Fixel Display Medium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2729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77D09-C815-E435-DE95-FB74B738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61;g259a9a30517_0_25">
            <a:extLst>
              <a:ext uri="{FF2B5EF4-FFF2-40B4-BE49-F238E27FC236}">
                <a16:creationId xmlns:a16="http://schemas.microsoft.com/office/drawing/2014/main" id="{2DA29F95-D226-7484-39F8-57127A29F875}"/>
              </a:ext>
            </a:extLst>
          </p:cNvPr>
          <p:cNvSpPr txBox="1">
            <a:spLocks/>
          </p:cNvSpPr>
          <p:nvPr/>
        </p:nvSpPr>
        <p:spPr>
          <a:xfrm>
            <a:off x="11656484" y="6364900"/>
            <a:ext cx="283188" cy="200382"/>
          </a:xfrm>
          <a:prstGeom prst="roundRect">
            <a:avLst>
              <a:gd name="adj" fmla="val 27530"/>
            </a:avLst>
          </a:prstGeom>
          <a:solidFill>
            <a:srgbClr val="004188"/>
          </a:solidFill>
          <a:ln>
            <a:noFill/>
          </a:ln>
        </p:spPr>
        <p:txBody>
          <a:bodyPr spcFirstLastPara="1" wrap="square" lIns="0" tIns="0" rIns="25200" bIns="0" anchor="t" anchorCtr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25400" algn="ctr">
              <a:buSzPts val="800"/>
            </a:pPr>
            <a:fld id="{00000000-1234-1234-1234-123412341234}" type="slidenum">
              <a:rPr lang="uk-UA" sz="1100" b="1" smtClean="0">
                <a:solidFill>
                  <a:schemeClr val="bg1"/>
                </a:solidFill>
                <a:latin typeface="Montserrat" panose="00000500000000000000" pitchFamily="2" charset="-52"/>
              </a:rPr>
              <a:pPr marL="25400" algn="ctr">
                <a:buSzPts val="800"/>
              </a:pPr>
              <a:t>8</a:t>
            </a:fld>
            <a:endParaRPr lang="uk-UA" sz="1100" b="1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10" name="Графіка 9">
            <a:extLst>
              <a:ext uri="{FF2B5EF4-FFF2-40B4-BE49-F238E27FC236}">
                <a16:creationId xmlns:a16="http://schemas.microsoft.com/office/drawing/2014/main" id="{33DD2D8C-94DB-27ED-CE4C-58879BC4CF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800" y="435706"/>
            <a:ext cx="1412278" cy="481836"/>
          </a:xfrm>
          <a:prstGeom prst="rect">
            <a:avLst/>
          </a:prstGeom>
        </p:spPr>
      </p:pic>
      <p:pic>
        <p:nvPicPr>
          <p:cNvPr id="28" name="Рисунок 18">
            <a:extLst>
              <a:ext uri="{FF2B5EF4-FFF2-40B4-BE49-F238E27FC236}">
                <a16:creationId xmlns:a16="http://schemas.microsoft.com/office/drawing/2014/main" id="{D61E4168-1FC9-06AA-D312-A42682A0B4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26" y="3053778"/>
            <a:ext cx="717674" cy="1463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C6F64C-A48A-C8ED-CCB6-FFE237AB25A9}"/>
              </a:ext>
            </a:extLst>
          </p:cNvPr>
          <p:cNvSpPr txBox="1"/>
          <p:nvPr/>
        </p:nvSpPr>
        <p:spPr>
          <a:xfrm>
            <a:off x="2479430" y="898631"/>
            <a:ext cx="483577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  <a:buClr>
                <a:srgbClr val="F29100"/>
              </a:buClr>
              <a:buSzPct val="80000"/>
            </a:pPr>
            <a:r>
              <a:rPr lang="uk-UA" sz="1800" noProof="0">
                <a:solidFill>
                  <a:srgbClr val="004188"/>
                </a:solidFill>
                <a:latin typeface="Fixel Display Bold" pitchFamily="50" charset="-52"/>
                <a:ea typeface="Times New Roman" panose="02020603050405020304" pitchFamily="18" charset="0"/>
              </a:rPr>
              <a:t>Забір крові</a:t>
            </a:r>
            <a:endParaRPr lang="uk-UA" sz="1800" noProof="0">
              <a:solidFill>
                <a:srgbClr val="004188"/>
              </a:solidFill>
              <a:latin typeface="Fixel Display Medium" pitchFamily="50" charset="-52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92345D-AEBA-4135-9340-A0BE5FD68449}"/>
              </a:ext>
            </a:extLst>
          </p:cNvPr>
          <p:cNvSpPr txBox="1"/>
          <p:nvPr/>
        </p:nvSpPr>
        <p:spPr>
          <a:xfrm>
            <a:off x="2453053" y="435706"/>
            <a:ext cx="722563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  <a:buClr>
                <a:srgbClr val="F29100"/>
              </a:buClr>
              <a:buSzPct val="80000"/>
            </a:pPr>
            <a:r>
              <a:rPr lang="uk-UA" sz="1800" noProof="0">
                <a:solidFill>
                  <a:srgbClr val="004188"/>
                </a:solidFill>
                <a:latin typeface="Fixel Display Bold" pitchFamily="50" charset="-52"/>
                <a:ea typeface="Times New Roman" panose="02020603050405020304" pitchFamily="18" charset="0"/>
              </a:rPr>
              <a:t>Крок</a:t>
            </a:r>
            <a:endParaRPr lang="uk-UA" sz="1800" noProof="0">
              <a:solidFill>
                <a:srgbClr val="004188"/>
              </a:solidFill>
              <a:latin typeface="Fixel Display Medium" pitchFamily="50" charset="-52"/>
              <a:ea typeface="Times New Roman" panose="02020603050405020304" pitchFamily="18" charset="0"/>
            </a:endParaRPr>
          </a:p>
        </p:txBody>
      </p:sp>
      <p:pic>
        <p:nvPicPr>
          <p:cNvPr id="9" name="Графіка 8">
            <a:extLst>
              <a:ext uri="{FF2B5EF4-FFF2-40B4-BE49-F238E27FC236}">
                <a16:creationId xmlns:a16="http://schemas.microsoft.com/office/drawing/2014/main" id="{22D60D43-DB73-4FC7-B3A2-5E6544D7DC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5616" y="308163"/>
            <a:ext cx="497505" cy="497505"/>
          </a:xfrm>
          <a:prstGeom prst="rect">
            <a:avLst/>
          </a:prstGeom>
        </p:spPr>
      </p:pic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7C9FB866-632A-4276-81F2-7A395C52F6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0642" y="98616"/>
            <a:ext cx="931890" cy="1156015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960F59A-A8A4-4702-AC17-A933B3CF9678}"/>
              </a:ext>
            </a:extLst>
          </p:cNvPr>
          <p:cNvSpPr/>
          <p:nvPr/>
        </p:nvSpPr>
        <p:spPr>
          <a:xfrm>
            <a:off x="1417024" y="4768151"/>
            <a:ext cx="8588621" cy="1738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uk-UA" sz="1800">
                <a:solidFill>
                  <a:srgbClr val="004188"/>
                </a:solidFill>
                <a:latin typeface="Fixel Display Medium" charset="-52"/>
              </a:rPr>
              <a:t>! Забір крові проводитиметься професійним медичним персоналом.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uk-UA" sz="1800">
                <a:solidFill>
                  <a:srgbClr val="004188"/>
                </a:solidFill>
                <a:latin typeface="Fixel Display Medium" charset="-52"/>
              </a:rPr>
              <a:t>! Кожен респондент отримає інформаційний буклет про фактори ризику НІЗ, результати своїх фізичних вимірювань, довідкову інформацію щодо проведених вимірювань та інформацію, як отримати результати аналізів крові.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EB69DFB-4B35-46AA-AA70-1D96E393E0A3}"/>
              </a:ext>
            </a:extLst>
          </p:cNvPr>
          <p:cNvSpPr/>
          <p:nvPr/>
        </p:nvSpPr>
        <p:spPr>
          <a:xfrm>
            <a:off x="2329961" y="1568553"/>
            <a:ext cx="6096000" cy="3349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800">
                <a:solidFill>
                  <a:srgbClr val="004188"/>
                </a:solidFill>
                <a:latin typeface="Fixel Display Medium" charset="-52"/>
              </a:rPr>
              <a:t>З метою подальшого проведення біохімічних досліджень венозної крові для визначення рівня:</a:t>
            </a:r>
          </a:p>
          <a:p>
            <a:r>
              <a:rPr lang="uk-UA" sz="1800">
                <a:solidFill>
                  <a:srgbClr val="004188"/>
                </a:solidFill>
                <a:latin typeface="Fixel Display Medium" charset="-52"/>
              </a:rPr>
              <a:t> </a:t>
            </a:r>
          </a:p>
          <a:p>
            <a:pPr marL="342900" indent="-342900">
              <a:lnSpc>
                <a:spcPct val="114000"/>
              </a:lnSpc>
              <a:buClr>
                <a:srgbClr val="F29100"/>
              </a:buClr>
              <a:buFont typeface="+mj-lt"/>
              <a:buAutoNum type="arabicPeriod"/>
            </a:pPr>
            <a:r>
              <a:rPr lang="uk-UA" sz="1800" b="1" err="1">
                <a:solidFill>
                  <a:srgbClr val="004188"/>
                </a:solidFill>
                <a:latin typeface="Fixel Display Medium" charset="-52"/>
              </a:rPr>
              <a:t>Глікованого</a:t>
            </a:r>
            <a:r>
              <a:rPr lang="uk-UA" sz="1800" b="1">
                <a:solidFill>
                  <a:srgbClr val="004188"/>
                </a:solidFill>
                <a:latin typeface="Fixel Display Medium" charset="-52"/>
              </a:rPr>
              <a:t> гемоглобіну, </a:t>
            </a:r>
          </a:p>
          <a:p>
            <a:pPr marL="342900" indent="-342900">
              <a:lnSpc>
                <a:spcPct val="114000"/>
              </a:lnSpc>
              <a:buClr>
                <a:srgbClr val="F29100"/>
              </a:buClr>
              <a:buFont typeface="+mj-lt"/>
              <a:buAutoNum type="arabicPeriod"/>
            </a:pPr>
            <a:r>
              <a:rPr lang="uk-UA" sz="1800" b="1">
                <a:solidFill>
                  <a:srgbClr val="004188"/>
                </a:solidFill>
                <a:latin typeface="Fixel Display Medium" charset="-52"/>
              </a:rPr>
              <a:t>Холестерину, </a:t>
            </a:r>
          </a:p>
          <a:p>
            <a:pPr marL="342900" indent="-342900">
              <a:lnSpc>
                <a:spcPct val="114000"/>
              </a:lnSpc>
              <a:buClr>
                <a:srgbClr val="F29100"/>
              </a:buClr>
              <a:buFont typeface="+mj-lt"/>
              <a:buAutoNum type="arabicPeriod"/>
            </a:pPr>
            <a:r>
              <a:rPr lang="uk-UA" sz="1800" b="1" err="1">
                <a:solidFill>
                  <a:srgbClr val="004188"/>
                </a:solidFill>
                <a:latin typeface="Fixel Display Medium" charset="-52"/>
              </a:rPr>
              <a:t>Тригліцеридів</a:t>
            </a:r>
            <a:r>
              <a:rPr lang="uk-UA" sz="1800" b="1">
                <a:solidFill>
                  <a:srgbClr val="004188"/>
                </a:solidFill>
                <a:latin typeface="Fixel Display Medium" charset="-52"/>
              </a:rPr>
              <a:t>, </a:t>
            </a:r>
          </a:p>
          <a:p>
            <a:pPr marL="342900" indent="-342900">
              <a:lnSpc>
                <a:spcPct val="114000"/>
              </a:lnSpc>
              <a:buClr>
                <a:srgbClr val="F29100"/>
              </a:buClr>
              <a:buFont typeface="+mj-lt"/>
              <a:buAutoNum type="arabicPeriod"/>
            </a:pPr>
            <a:r>
              <a:rPr lang="uk-UA" sz="1800" b="1">
                <a:solidFill>
                  <a:srgbClr val="004188"/>
                </a:solidFill>
                <a:latin typeface="Fixel Display Medium" charset="-52"/>
              </a:rPr>
              <a:t>Ліпопротеїдів низької щільності, </a:t>
            </a:r>
          </a:p>
          <a:p>
            <a:pPr marL="342900" indent="-342900">
              <a:lnSpc>
                <a:spcPct val="114000"/>
              </a:lnSpc>
              <a:buClr>
                <a:srgbClr val="F29100"/>
              </a:buClr>
              <a:buFont typeface="+mj-lt"/>
              <a:buAutoNum type="arabicPeriod"/>
            </a:pPr>
            <a:r>
              <a:rPr lang="uk-UA" sz="1800" b="1">
                <a:solidFill>
                  <a:srgbClr val="004188"/>
                </a:solidFill>
                <a:latin typeface="Fixel Display Medium" charset="-52"/>
              </a:rPr>
              <a:t>Ліпопротеїдів високої щільності,</a:t>
            </a:r>
          </a:p>
          <a:p>
            <a:pPr marL="342900" indent="-342900">
              <a:lnSpc>
                <a:spcPct val="114000"/>
              </a:lnSpc>
              <a:buClr>
                <a:srgbClr val="F29100"/>
              </a:buClr>
              <a:buFont typeface="+mj-lt"/>
              <a:buAutoNum type="arabicPeriod"/>
            </a:pPr>
            <a:r>
              <a:rPr lang="uk-UA" sz="1800" b="1">
                <a:solidFill>
                  <a:srgbClr val="004188"/>
                </a:solidFill>
                <a:latin typeface="Fixel Display Medium" charset="-52"/>
              </a:rPr>
              <a:t>Креатиніну,</a:t>
            </a:r>
          </a:p>
          <a:p>
            <a:pPr marL="342900" indent="-342900">
              <a:lnSpc>
                <a:spcPct val="114000"/>
              </a:lnSpc>
              <a:buClr>
                <a:srgbClr val="F29100"/>
              </a:buClr>
              <a:buFont typeface="+mj-lt"/>
              <a:buAutoNum type="arabicPeriod"/>
            </a:pPr>
            <a:r>
              <a:rPr lang="uk-UA" sz="1800" b="1">
                <a:solidFill>
                  <a:srgbClr val="004188"/>
                </a:solidFill>
                <a:latin typeface="Fixel Display Medium" charset="-52"/>
              </a:rPr>
              <a:t>С-реактивного білка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386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935B4-41CA-F8FF-D119-92835E478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61;g259a9a30517_0_25">
            <a:extLst>
              <a:ext uri="{FF2B5EF4-FFF2-40B4-BE49-F238E27FC236}">
                <a16:creationId xmlns:a16="http://schemas.microsoft.com/office/drawing/2014/main" id="{2EF27AE7-881B-CFA5-8CA5-6090E74CB80F}"/>
              </a:ext>
            </a:extLst>
          </p:cNvPr>
          <p:cNvSpPr txBox="1">
            <a:spLocks/>
          </p:cNvSpPr>
          <p:nvPr/>
        </p:nvSpPr>
        <p:spPr>
          <a:xfrm>
            <a:off x="11656484" y="6364900"/>
            <a:ext cx="283188" cy="200382"/>
          </a:xfrm>
          <a:prstGeom prst="roundRect">
            <a:avLst>
              <a:gd name="adj" fmla="val 27530"/>
            </a:avLst>
          </a:prstGeom>
          <a:solidFill>
            <a:srgbClr val="004188"/>
          </a:solidFill>
          <a:ln>
            <a:noFill/>
          </a:ln>
        </p:spPr>
        <p:txBody>
          <a:bodyPr spcFirstLastPara="1" wrap="square" lIns="0" tIns="0" rIns="25200" bIns="0" anchor="t" anchorCtr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25400" algn="ctr">
              <a:buSzPts val="800"/>
            </a:pPr>
            <a:fld id="{00000000-1234-1234-1234-123412341234}" type="slidenum">
              <a:rPr lang="uk-UA" sz="1100" b="1" smtClean="0">
                <a:solidFill>
                  <a:schemeClr val="bg1"/>
                </a:solidFill>
                <a:latin typeface="Montserrat" panose="00000500000000000000" pitchFamily="2" charset="-52"/>
              </a:rPr>
              <a:pPr marL="25400" algn="ctr">
                <a:buSzPts val="800"/>
              </a:pPr>
              <a:t>9</a:t>
            </a:fld>
            <a:endParaRPr lang="uk-UA" sz="1100" b="1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10" name="Графіка 9">
            <a:extLst>
              <a:ext uri="{FF2B5EF4-FFF2-40B4-BE49-F238E27FC236}">
                <a16:creationId xmlns:a16="http://schemas.microsoft.com/office/drawing/2014/main" id="{95B49834-F443-AFB1-A85E-92C9E6F7A1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800" y="435706"/>
            <a:ext cx="1412278" cy="481836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7447D4AC-AD8F-4A36-700B-26FF73AA1350}"/>
              </a:ext>
            </a:extLst>
          </p:cNvPr>
          <p:cNvSpPr txBox="1">
            <a:spLocks/>
          </p:cNvSpPr>
          <p:nvPr/>
        </p:nvSpPr>
        <p:spPr>
          <a:xfrm>
            <a:off x="704131" y="479972"/>
            <a:ext cx="9347496" cy="4375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uk-UA" sz="2600" b="0" noProof="0">
                <a:solidFill>
                  <a:srgbClr val="2053B5"/>
                </a:solidFill>
                <a:latin typeface="Fixel Display SemiBold" pitchFamily="50" charset="-52"/>
              </a:rPr>
              <a:t>Виклики сьогодення</a:t>
            </a: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824DE0E2-B8C8-0E85-DA1E-BFCEE8FCBADB}"/>
              </a:ext>
            </a:extLst>
          </p:cNvPr>
          <p:cNvSpPr/>
          <p:nvPr/>
        </p:nvSpPr>
        <p:spPr>
          <a:xfrm>
            <a:off x="1232450" y="1491518"/>
            <a:ext cx="8859816" cy="7943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0041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508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uk-UA" sz="1900" spc="50" noProof="0">
                <a:solidFill>
                  <a:srgbClr val="004188"/>
                </a:solidFill>
                <a:latin typeface="Fixel Display Bold"/>
                <a:cs typeface="Segoe UI"/>
              </a:rPr>
              <a:t>Дослідження проводиться в умовах повномасштабної війни,</a:t>
            </a:r>
            <a:br>
              <a:rPr lang="uk-UA" sz="1900" spc="50" noProof="0">
                <a:solidFill>
                  <a:srgbClr val="004188"/>
                </a:solidFill>
                <a:latin typeface="Fixel Display Bold"/>
                <a:cs typeface="Segoe UI"/>
              </a:rPr>
            </a:br>
            <a:r>
              <a:rPr lang="uk-UA" sz="1900" spc="50" noProof="0">
                <a:solidFill>
                  <a:srgbClr val="004188"/>
                </a:solidFill>
                <a:latin typeface="Fixel Display Bold"/>
                <a:cs typeface="Segoe UI"/>
              </a:rPr>
              <a:t>яка змінює фактори, що впливають на здоров’я</a:t>
            </a:r>
          </a:p>
        </p:txBody>
      </p:sp>
      <p:pic>
        <p:nvPicPr>
          <p:cNvPr id="33" name="Рисунок 15">
            <a:extLst>
              <a:ext uri="{FF2B5EF4-FFF2-40B4-BE49-F238E27FC236}">
                <a16:creationId xmlns:a16="http://schemas.microsoft.com/office/drawing/2014/main" id="{365E7F19-F85D-EE39-1472-963426C3DB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23" y="2697435"/>
            <a:ext cx="717675" cy="1463129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216A2BBD-FC3B-10B4-2586-8136A20AB99C}"/>
              </a:ext>
            </a:extLst>
          </p:cNvPr>
          <p:cNvSpPr txBox="1"/>
          <p:nvPr/>
        </p:nvSpPr>
        <p:spPr>
          <a:xfrm>
            <a:off x="1068055" y="4706717"/>
            <a:ext cx="194831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uk-UA" sz="1800" spc="40" noProof="0">
                <a:solidFill>
                  <a:srgbClr val="004188"/>
                </a:solidFill>
                <a:latin typeface="Fixel Display SemiBold" pitchFamily="50" charset="-52"/>
                <a:cs typeface="Corbel"/>
              </a:rPr>
              <a:t>Хронічний стрес і психоемоційні навантаження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21A56F4B-D6A8-5324-B697-DC3FA87133C0}"/>
              </a:ext>
            </a:extLst>
          </p:cNvPr>
          <p:cNvSpPr txBox="1"/>
          <p:nvPr/>
        </p:nvSpPr>
        <p:spPr>
          <a:xfrm>
            <a:off x="3540209" y="4706717"/>
            <a:ext cx="1936176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uk-UA" sz="1800" spc="40" noProof="0">
                <a:solidFill>
                  <a:srgbClr val="004188"/>
                </a:solidFill>
                <a:latin typeface="Fixel Display SemiBold" pitchFamily="50" charset="-52"/>
                <a:cs typeface="Corbel"/>
              </a:rPr>
              <a:t>Зміни у способі життя та харчуванні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C91DC6F-19E7-D404-2D39-36F6175E0466}"/>
              </a:ext>
            </a:extLst>
          </p:cNvPr>
          <p:cNvSpPr txBox="1"/>
          <p:nvPr/>
        </p:nvSpPr>
        <p:spPr>
          <a:xfrm>
            <a:off x="5861719" y="4706717"/>
            <a:ext cx="232918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8745" algn="ctr"/>
            <a:r>
              <a:rPr lang="uk-UA" sz="1800" spc="40" noProof="0">
                <a:solidFill>
                  <a:srgbClr val="004188"/>
                </a:solidFill>
                <a:latin typeface="Fixel Display SemiBold" pitchFamily="50" charset="-52"/>
                <a:cs typeface="Corbel"/>
              </a:rPr>
              <a:t>Зміни рівнів фізичної</a:t>
            </a:r>
            <a:br>
              <a:rPr lang="uk-UA" sz="1800" spc="40" noProof="0">
                <a:solidFill>
                  <a:srgbClr val="004188"/>
                </a:solidFill>
                <a:latin typeface="Fixel Display SemiBold" pitchFamily="50" charset="-52"/>
                <a:cs typeface="Corbel"/>
              </a:rPr>
            </a:br>
            <a:r>
              <a:rPr lang="uk-UA" sz="1800" spc="40" noProof="0">
                <a:solidFill>
                  <a:srgbClr val="004188"/>
                </a:solidFill>
                <a:latin typeface="Fixel Display SemiBold" pitchFamily="50" charset="-52"/>
                <a:cs typeface="Corbel"/>
              </a:rPr>
              <a:t>активності</a:t>
            </a: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B556037A-297D-534F-DF8A-919BAA6164B5}"/>
              </a:ext>
            </a:extLst>
          </p:cNvPr>
          <p:cNvSpPr txBox="1"/>
          <p:nvPr/>
        </p:nvSpPr>
        <p:spPr>
          <a:xfrm>
            <a:off x="8372094" y="4706717"/>
            <a:ext cx="232918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0" algn="ctr"/>
            <a:r>
              <a:rPr lang="uk-UA" sz="1800" spc="40" noProof="0">
                <a:solidFill>
                  <a:srgbClr val="004188"/>
                </a:solidFill>
                <a:latin typeface="Fixel Display SemiBold" pitchFamily="50" charset="-52"/>
                <a:cs typeface="Corbel"/>
              </a:rPr>
              <a:t>Обмеження доступу до профілактичних та медичних послуг</a:t>
            </a:r>
          </a:p>
        </p:txBody>
      </p:sp>
      <p:cxnSp>
        <p:nvCxnSpPr>
          <p:cNvPr id="14" name="Прямая соединительная линия 27">
            <a:extLst>
              <a:ext uri="{FF2B5EF4-FFF2-40B4-BE49-F238E27FC236}">
                <a16:creationId xmlns:a16="http://schemas.microsoft.com/office/drawing/2014/main" id="{4022FA1E-BF09-A6B5-8B00-F066118AA922}"/>
              </a:ext>
            </a:extLst>
          </p:cNvPr>
          <p:cNvCxnSpPr>
            <a:cxnSpLocks/>
          </p:cNvCxnSpPr>
          <p:nvPr/>
        </p:nvCxnSpPr>
        <p:spPr>
          <a:xfrm flipH="1">
            <a:off x="1395307" y="4555121"/>
            <a:ext cx="1293706" cy="0"/>
          </a:xfrm>
          <a:prstGeom prst="line">
            <a:avLst/>
          </a:prstGeom>
          <a:ln w="34925">
            <a:solidFill>
              <a:srgbClr val="F29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28">
            <a:extLst>
              <a:ext uri="{FF2B5EF4-FFF2-40B4-BE49-F238E27FC236}">
                <a16:creationId xmlns:a16="http://schemas.microsoft.com/office/drawing/2014/main" id="{0DBAA62E-F9A1-7232-3BC1-7A21A3B878C1}"/>
              </a:ext>
            </a:extLst>
          </p:cNvPr>
          <p:cNvCxnSpPr>
            <a:cxnSpLocks/>
          </p:cNvCxnSpPr>
          <p:nvPr/>
        </p:nvCxnSpPr>
        <p:spPr>
          <a:xfrm flipH="1">
            <a:off x="8852747" y="4555121"/>
            <a:ext cx="1374986" cy="0"/>
          </a:xfrm>
          <a:prstGeom prst="line">
            <a:avLst/>
          </a:prstGeom>
          <a:ln w="34925">
            <a:solidFill>
              <a:srgbClr val="F29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28">
            <a:extLst>
              <a:ext uri="{FF2B5EF4-FFF2-40B4-BE49-F238E27FC236}">
                <a16:creationId xmlns:a16="http://schemas.microsoft.com/office/drawing/2014/main" id="{D5B18380-3CBB-C207-4A7D-182942B91E25}"/>
              </a:ext>
            </a:extLst>
          </p:cNvPr>
          <p:cNvCxnSpPr>
            <a:cxnSpLocks/>
          </p:cNvCxnSpPr>
          <p:nvPr/>
        </p:nvCxnSpPr>
        <p:spPr>
          <a:xfrm flipH="1">
            <a:off x="3540209" y="4555121"/>
            <a:ext cx="1936176" cy="0"/>
          </a:xfrm>
          <a:prstGeom prst="line">
            <a:avLst/>
          </a:prstGeom>
          <a:ln w="34925">
            <a:solidFill>
              <a:srgbClr val="F29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9">
            <a:extLst>
              <a:ext uri="{FF2B5EF4-FFF2-40B4-BE49-F238E27FC236}">
                <a16:creationId xmlns:a16="http://schemas.microsoft.com/office/drawing/2014/main" id="{7354E2C7-6A5D-FA44-8FA4-7A89AA27B1A0}"/>
              </a:ext>
            </a:extLst>
          </p:cNvPr>
          <p:cNvCxnSpPr>
            <a:cxnSpLocks/>
          </p:cNvCxnSpPr>
          <p:nvPr/>
        </p:nvCxnSpPr>
        <p:spPr>
          <a:xfrm flipH="1">
            <a:off x="6265332" y="4555121"/>
            <a:ext cx="1408853" cy="0"/>
          </a:xfrm>
          <a:prstGeom prst="line">
            <a:avLst/>
          </a:prstGeom>
          <a:ln w="34925">
            <a:solidFill>
              <a:srgbClr val="F29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Графіка 75">
            <a:extLst>
              <a:ext uri="{FF2B5EF4-FFF2-40B4-BE49-F238E27FC236}">
                <a16:creationId xmlns:a16="http://schemas.microsoft.com/office/drawing/2014/main" id="{354B6CE1-8573-DE07-502F-D5D0FC3534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4129" y="3186775"/>
            <a:ext cx="909026" cy="1107997"/>
          </a:xfrm>
          <a:prstGeom prst="rect">
            <a:avLst/>
          </a:prstGeom>
        </p:spPr>
      </p:pic>
      <p:grpSp>
        <p:nvGrpSpPr>
          <p:cNvPr id="95" name="Групувати 94">
            <a:extLst>
              <a:ext uri="{FF2B5EF4-FFF2-40B4-BE49-F238E27FC236}">
                <a16:creationId xmlns:a16="http://schemas.microsoft.com/office/drawing/2014/main" id="{B330001B-4DDC-20FB-025B-750DB8C5B45B}"/>
              </a:ext>
            </a:extLst>
          </p:cNvPr>
          <p:cNvGrpSpPr/>
          <p:nvPr/>
        </p:nvGrpSpPr>
        <p:grpSpPr>
          <a:xfrm>
            <a:off x="4104830" y="3249463"/>
            <a:ext cx="965112" cy="1044587"/>
            <a:chOff x="4104830" y="3249463"/>
            <a:chExt cx="965112" cy="1044587"/>
          </a:xfrm>
        </p:grpSpPr>
        <p:sp>
          <p:nvSpPr>
            <p:cNvPr id="91" name="Полілінія: фігура 90">
              <a:extLst>
                <a:ext uri="{FF2B5EF4-FFF2-40B4-BE49-F238E27FC236}">
                  <a16:creationId xmlns:a16="http://schemas.microsoft.com/office/drawing/2014/main" id="{5966E27C-9623-31A7-0925-C3BBB03729B1}"/>
                </a:ext>
              </a:extLst>
            </p:cNvPr>
            <p:cNvSpPr/>
            <p:nvPr/>
          </p:nvSpPr>
          <p:spPr>
            <a:xfrm>
              <a:off x="4104830" y="3249463"/>
              <a:ext cx="706044" cy="846099"/>
            </a:xfrm>
            <a:custGeom>
              <a:avLst/>
              <a:gdLst>
                <a:gd name="connsiteX0" fmla="*/ 291926 w 706044"/>
                <a:gd name="connsiteY0" fmla="*/ 695591 h 846099"/>
                <a:gd name="connsiteX1" fmla="*/ 269097 w 706044"/>
                <a:gd name="connsiteY1" fmla="*/ 672803 h 846099"/>
                <a:gd name="connsiteX2" fmla="*/ 291926 w 706044"/>
                <a:gd name="connsiteY2" fmla="*/ 650014 h 846099"/>
                <a:gd name="connsiteX3" fmla="*/ 385122 w 706044"/>
                <a:gd name="connsiteY3" fmla="*/ 650014 h 846099"/>
                <a:gd name="connsiteX4" fmla="*/ 420647 w 706044"/>
                <a:gd name="connsiteY4" fmla="*/ 608322 h 846099"/>
                <a:gd name="connsiteX5" fmla="*/ 455170 w 706044"/>
                <a:gd name="connsiteY5" fmla="*/ 600192 h 846099"/>
                <a:gd name="connsiteX6" fmla="*/ 706044 w 706044"/>
                <a:gd name="connsiteY6" fmla="*/ 600192 h 846099"/>
                <a:gd name="connsiteX7" fmla="*/ 706044 w 706044"/>
                <a:gd name="connsiteY7" fmla="*/ 75895 h 846099"/>
                <a:gd name="connsiteX8" fmla="*/ 630109 w 706044"/>
                <a:gd name="connsiteY8" fmla="*/ 0 h 846099"/>
                <a:gd name="connsiteX9" fmla="*/ 76215 w 706044"/>
                <a:gd name="connsiteY9" fmla="*/ 0 h 846099"/>
                <a:gd name="connsiteX10" fmla="*/ 0 w 706044"/>
                <a:gd name="connsiteY10" fmla="*/ 75895 h 846099"/>
                <a:gd name="connsiteX11" fmla="*/ 0 w 706044"/>
                <a:gd name="connsiteY11" fmla="*/ 770205 h 846099"/>
                <a:gd name="connsiteX12" fmla="*/ 76215 w 706044"/>
                <a:gd name="connsiteY12" fmla="*/ 846100 h 846099"/>
                <a:gd name="connsiteX13" fmla="*/ 421568 w 706044"/>
                <a:gd name="connsiteY13" fmla="*/ 846100 h 846099"/>
                <a:gd name="connsiteX14" fmla="*/ 384121 w 706044"/>
                <a:gd name="connsiteY14" fmla="*/ 695591 h 846099"/>
                <a:gd name="connsiteX15" fmla="*/ 291926 w 706044"/>
                <a:gd name="connsiteY15" fmla="*/ 695591 h 846099"/>
                <a:gd name="connsiteX16" fmla="*/ 291926 w 706044"/>
                <a:gd name="connsiteY16" fmla="*/ 150508 h 846099"/>
                <a:gd name="connsiteX17" fmla="*/ 563666 w 706044"/>
                <a:gd name="connsiteY17" fmla="*/ 150508 h 846099"/>
                <a:gd name="connsiteX18" fmla="*/ 586495 w 706044"/>
                <a:gd name="connsiteY18" fmla="*/ 173297 h 846099"/>
                <a:gd name="connsiteX19" fmla="*/ 563666 w 706044"/>
                <a:gd name="connsiteY19" fmla="*/ 196086 h 846099"/>
                <a:gd name="connsiteX20" fmla="*/ 291926 w 706044"/>
                <a:gd name="connsiteY20" fmla="*/ 196086 h 846099"/>
                <a:gd name="connsiteX21" fmla="*/ 269097 w 706044"/>
                <a:gd name="connsiteY21" fmla="*/ 173297 h 846099"/>
                <a:gd name="connsiteX22" fmla="*/ 291926 w 706044"/>
                <a:gd name="connsiteY22" fmla="*/ 150508 h 846099"/>
                <a:gd name="connsiteX23" fmla="*/ 291926 w 706044"/>
                <a:gd name="connsiteY23" fmla="*/ 316997 h 846099"/>
                <a:gd name="connsiteX24" fmla="*/ 563666 w 706044"/>
                <a:gd name="connsiteY24" fmla="*/ 316997 h 846099"/>
                <a:gd name="connsiteX25" fmla="*/ 586495 w 706044"/>
                <a:gd name="connsiteY25" fmla="*/ 339786 h 846099"/>
                <a:gd name="connsiteX26" fmla="*/ 563666 w 706044"/>
                <a:gd name="connsiteY26" fmla="*/ 362574 h 846099"/>
                <a:gd name="connsiteX27" fmla="*/ 291926 w 706044"/>
                <a:gd name="connsiteY27" fmla="*/ 362574 h 846099"/>
                <a:gd name="connsiteX28" fmla="*/ 269097 w 706044"/>
                <a:gd name="connsiteY28" fmla="*/ 339786 h 846099"/>
                <a:gd name="connsiteX29" fmla="*/ 291926 w 706044"/>
                <a:gd name="connsiteY29" fmla="*/ 316997 h 846099"/>
                <a:gd name="connsiteX30" fmla="*/ 291926 w 706044"/>
                <a:gd name="connsiteY30" fmla="*/ 483526 h 846099"/>
                <a:gd name="connsiteX31" fmla="*/ 563666 w 706044"/>
                <a:gd name="connsiteY31" fmla="*/ 483526 h 846099"/>
                <a:gd name="connsiteX32" fmla="*/ 586495 w 706044"/>
                <a:gd name="connsiteY32" fmla="*/ 506314 h 846099"/>
                <a:gd name="connsiteX33" fmla="*/ 563666 w 706044"/>
                <a:gd name="connsiteY33" fmla="*/ 529103 h 846099"/>
                <a:gd name="connsiteX34" fmla="*/ 291926 w 706044"/>
                <a:gd name="connsiteY34" fmla="*/ 529103 h 846099"/>
                <a:gd name="connsiteX35" fmla="*/ 269097 w 706044"/>
                <a:gd name="connsiteY35" fmla="*/ 506314 h 846099"/>
                <a:gd name="connsiteX36" fmla="*/ 291926 w 706044"/>
                <a:gd name="connsiteY36" fmla="*/ 483526 h 846099"/>
                <a:gd name="connsiteX37" fmla="*/ 163565 w 706044"/>
                <a:gd name="connsiteY37" fmla="*/ 716457 h 846099"/>
                <a:gd name="connsiteX38" fmla="*/ 119590 w 706044"/>
                <a:gd name="connsiteY38" fmla="*/ 672803 h 846099"/>
                <a:gd name="connsiteX39" fmla="*/ 163565 w 706044"/>
                <a:gd name="connsiteY39" fmla="*/ 628827 h 846099"/>
                <a:gd name="connsiteX40" fmla="*/ 207220 w 706044"/>
                <a:gd name="connsiteY40" fmla="*/ 672803 h 846099"/>
                <a:gd name="connsiteX41" fmla="*/ 163565 w 706044"/>
                <a:gd name="connsiteY41" fmla="*/ 716457 h 846099"/>
                <a:gd name="connsiteX42" fmla="*/ 163565 w 706044"/>
                <a:gd name="connsiteY42" fmla="*/ 549969 h 846099"/>
                <a:gd name="connsiteX43" fmla="*/ 119590 w 706044"/>
                <a:gd name="connsiteY43" fmla="*/ 506314 h 846099"/>
                <a:gd name="connsiteX44" fmla="*/ 163565 w 706044"/>
                <a:gd name="connsiteY44" fmla="*/ 462339 h 846099"/>
                <a:gd name="connsiteX45" fmla="*/ 207220 w 706044"/>
                <a:gd name="connsiteY45" fmla="*/ 506314 h 846099"/>
                <a:gd name="connsiteX46" fmla="*/ 163565 w 706044"/>
                <a:gd name="connsiteY46" fmla="*/ 549969 h 846099"/>
                <a:gd name="connsiteX47" fmla="*/ 163565 w 706044"/>
                <a:gd name="connsiteY47" fmla="*/ 383480 h 846099"/>
                <a:gd name="connsiteX48" fmla="*/ 119590 w 706044"/>
                <a:gd name="connsiteY48" fmla="*/ 339826 h 846099"/>
                <a:gd name="connsiteX49" fmla="*/ 163565 w 706044"/>
                <a:gd name="connsiteY49" fmla="*/ 295851 h 846099"/>
                <a:gd name="connsiteX50" fmla="*/ 207220 w 706044"/>
                <a:gd name="connsiteY50" fmla="*/ 339826 h 846099"/>
                <a:gd name="connsiteX51" fmla="*/ 163565 w 706044"/>
                <a:gd name="connsiteY51" fmla="*/ 383480 h 846099"/>
                <a:gd name="connsiteX52" fmla="*/ 163565 w 706044"/>
                <a:gd name="connsiteY52" fmla="*/ 216992 h 846099"/>
                <a:gd name="connsiteX53" fmla="*/ 119590 w 706044"/>
                <a:gd name="connsiteY53" fmla="*/ 173337 h 846099"/>
                <a:gd name="connsiteX54" fmla="*/ 163565 w 706044"/>
                <a:gd name="connsiteY54" fmla="*/ 129362 h 846099"/>
                <a:gd name="connsiteX55" fmla="*/ 207220 w 706044"/>
                <a:gd name="connsiteY55" fmla="*/ 173337 h 846099"/>
                <a:gd name="connsiteX56" fmla="*/ 163565 w 706044"/>
                <a:gd name="connsiteY56" fmla="*/ 216992 h 84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706044" h="846099">
                  <a:moveTo>
                    <a:pt x="291926" y="695591"/>
                  </a:moveTo>
                  <a:cubicBezTo>
                    <a:pt x="279230" y="695591"/>
                    <a:pt x="269097" y="685178"/>
                    <a:pt x="269097" y="672803"/>
                  </a:cubicBezTo>
                  <a:cubicBezTo>
                    <a:pt x="269097" y="660427"/>
                    <a:pt x="279190" y="650014"/>
                    <a:pt x="291926" y="650014"/>
                  </a:cubicBezTo>
                  <a:lnTo>
                    <a:pt x="385122" y="650014"/>
                  </a:lnTo>
                  <a:cubicBezTo>
                    <a:pt x="390649" y="632432"/>
                    <a:pt x="403385" y="617413"/>
                    <a:pt x="420647" y="608322"/>
                  </a:cubicBezTo>
                  <a:cubicBezTo>
                    <a:pt x="431060" y="603115"/>
                    <a:pt x="443115" y="600192"/>
                    <a:pt x="455170" y="600192"/>
                  </a:cubicBezTo>
                  <a:lnTo>
                    <a:pt x="706044" y="600192"/>
                  </a:lnTo>
                  <a:lnTo>
                    <a:pt x="706044" y="75895"/>
                  </a:lnTo>
                  <a:cubicBezTo>
                    <a:pt x="706044" y="33882"/>
                    <a:pt x="672162" y="0"/>
                    <a:pt x="630109" y="0"/>
                  </a:cubicBezTo>
                  <a:lnTo>
                    <a:pt x="76215" y="0"/>
                  </a:lnTo>
                  <a:cubicBezTo>
                    <a:pt x="34203" y="0"/>
                    <a:pt x="0" y="33882"/>
                    <a:pt x="0" y="75895"/>
                  </a:cubicBezTo>
                  <a:lnTo>
                    <a:pt x="0" y="770205"/>
                  </a:lnTo>
                  <a:cubicBezTo>
                    <a:pt x="0" y="811897"/>
                    <a:pt x="34203" y="846100"/>
                    <a:pt x="76215" y="846100"/>
                  </a:cubicBezTo>
                  <a:lnTo>
                    <a:pt x="421568" y="846100"/>
                  </a:lnTo>
                  <a:lnTo>
                    <a:pt x="384121" y="695591"/>
                  </a:lnTo>
                  <a:lnTo>
                    <a:pt x="291926" y="695591"/>
                  </a:lnTo>
                  <a:close/>
                  <a:moveTo>
                    <a:pt x="291926" y="150508"/>
                  </a:moveTo>
                  <a:lnTo>
                    <a:pt x="563666" y="150508"/>
                  </a:lnTo>
                  <a:cubicBezTo>
                    <a:pt x="576362" y="150508"/>
                    <a:pt x="586495" y="160601"/>
                    <a:pt x="586495" y="173297"/>
                  </a:cubicBezTo>
                  <a:cubicBezTo>
                    <a:pt x="586495" y="185993"/>
                    <a:pt x="576402" y="196086"/>
                    <a:pt x="563666" y="196086"/>
                  </a:cubicBezTo>
                  <a:lnTo>
                    <a:pt x="291926" y="196086"/>
                  </a:lnTo>
                  <a:cubicBezTo>
                    <a:pt x="279230" y="196086"/>
                    <a:pt x="269097" y="185673"/>
                    <a:pt x="269097" y="173297"/>
                  </a:cubicBezTo>
                  <a:cubicBezTo>
                    <a:pt x="269097" y="160922"/>
                    <a:pt x="279190" y="150508"/>
                    <a:pt x="291926" y="150508"/>
                  </a:cubicBezTo>
                  <a:close/>
                  <a:moveTo>
                    <a:pt x="291926" y="316997"/>
                  </a:moveTo>
                  <a:lnTo>
                    <a:pt x="563666" y="316997"/>
                  </a:lnTo>
                  <a:cubicBezTo>
                    <a:pt x="576362" y="316997"/>
                    <a:pt x="586495" y="327090"/>
                    <a:pt x="586495" y="339786"/>
                  </a:cubicBezTo>
                  <a:cubicBezTo>
                    <a:pt x="586495" y="352481"/>
                    <a:pt x="576402" y="362574"/>
                    <a:pt x="563666" y="362574"/>
                  </a:cubicBezTo>
                  <a:lnTo>
                    <a:pt x="291926" y="362574"/>
                  </a:lnTo>
                  <a:cubicBezTo>
                    <a:pt x="279230" y="362574"/>
                    <a:pt x="269097" y="352161"/>
                    <a:pt x="269097" y="339786"/>
                  </a:cubicBezTo>
                  <a:cubicBezTo>
                    <a:pt x="269097" y="327410"/>
                    <a:pt x="279190" y="316997"/>
                    <a:pt x="291926" y="316997"/>
                  </a:cubicBezTo>
                  <a:close/>
                  <a:moveTo>
                    <a:pt x="291926" y="483526"/>
                  </a:moveTo>
                  <a:lnTo>
                    <a:pt x="563666" y="483526"/>
                  </a:lnTo>
                  <a:cubicBezTo>
                    <a:pt x="576362" y="483526"/>
                    <a:pt x="586495" y="493618"/>
                    <a:pt x="586495" y="506314"/>
                  </a:cubicBezTo>
                  <a:cubicBezTo>
                    <a:pt x="586495" y="519010"/>
                    <a:pt x="576402" y="529103"/>
                    <a:pt x="563666" y="529103"/>
                  </a:cubicBezTo>
                  <a:lnTo>
                    <a:pt x="291926" y="529103"/>
                  </a:lnTo>
                  <a:cubicBezTo>
                    <a:pt x="279230" y="529103"/>
                    <a:pt x="269097" y="518690"/>
                    <a:pt x="269097" y="506314"/>
                  </a:cubicBezTo>
                  <a:cubicBezTo>
                    <a:pt x="269097" y="493939"/>
                    <a:pt x="279190" y="483526"/>
                    <a:pt x="291926" y="483526"/>
                  </a:cubicBezTo>
                  <a:close/>
                  <a:moveTo>
                    <a:pt x="163565" y="716457"/>
                  </a:moveTo>
                  <a:cubicBezTo>
                    <a:pt x="139455" y="716457"/>
                    <a:pt x="119590" y="696913"/>
                    <a:pt x="119590" y="672803"/>
                  </a:cubicBezTo>
                  <a:cubicBezTo>
                    <a:pt x="119590" y="648692"/>
                    <a:pt x="139455" y="628827"/>
                    <a:pt x="163565" y="628827"/>
                  </a:cubicBezTo>
                  <a:cubicBezTo>
                    <a:pt x="187675" y="628827"/>
                    <a:pt x="207220" y="648692"/>
                    <a:pt x="207220" y="672803"/>
                  </a:cubicBezTo>
                  <a:cubicBezTo>
                    <a:pt x="207220" y="696913"/>
                    <a:pt x="187675" y="716457"/>
                    <a:pt x="163565" y="716457"/>
                  </a:cubicBezTo>
                  <a:close/>
                  <a:moveTo>
                    <a:pt x="163565" y="549969"/>
                  </a:moveTo>
                  <a:cubicBezTo>
                    <a:pt x="139455" y="549969"/>
                    <a:pt x="119590" y="530424"/>
                    <a:pt x="119590" y="506314"/>
                  </a:cubicBezTo>
                  <a:cubicBezTo>
                    <a:pt x="119590" y="482204"/>
                    <a:pt x="139455" y="462339"/>
                    <a:pt x="163565" y="462339"/>
                  </a:cubicBezTo>
                  <a:cubicBezTo>
                    <a:pt x="187675" y="462339"/>
                    <a:pt x="207220" y="482204"/>
                    <a:pt x="207220" y="506314"/>
                  </a:cubicBezTo>
                  <a:cubicBezTo>
                    <a:pt x="207220" y="530424"/>
                    <a:pt x="187675" y="549969"/>
                    <a:pt x="163565" y="549969"/>
                  </a:cubicBezTo>
                  <a:close/>
                  <a:moveTo>
                    <a:pt x="163565" y="383480"/>
                  </a:moveTo>
                  <a:cubicBezTo>
                    <a:pt x="139455" y="383480"/>
                    <a:pt x="119590" y="363936"/>
                    <a:pt x="119590" y="339826"/>
                  </a:cubicBezTo>
                  <a:cubicBezTo>
                    <a:pt x="119590" y="315715"/>
                    <a:pt x="139455" y="295851"/>
                    <a:pt x="163565" y="295851"/>
                  </a:cubicBezTo>
                  <a:cubicBezTo>
                    <a:pt x="187675" y="295851"/>
                    <a:pt x="207220" y="315395"/>
                    <a:pt x="207220" y="339826"/>
                  </a:cubicBezTo>
                  <a:cubicBezTo>
                    <a:pt x="207220" y="364256"/>
                    <a:pt x="187675" y="383480"/>
                    <a:pt x="163565" y="383480"/>
                  </a:cubicBezTo>
                  <a:close/>
                  <a:moveTo>
                    <a:pt x="163565" y="216992"/>
                  </a:moveTo>
                  <a:cubicBezTo>
                    <a:pt x="139455" y="216992"/>
                    <a:pt x="119590" y="197447"/>
                    <a:pt x="119590" y="173337"/>
                  </a:cubicBezTo>
                  <a:cubicBezTo>
                    <a:pt x="119590" y="149227"/>
                    <a:pt x="139455" y="129362"/>
                    <a:pt x="163565" y="129362"/>
                  </a:cubicBezTo>
                  <a:cubicBezTo>
                    <a:pt x="187675" y="129362"/>
                    <a:pt x="207220" y="148906"/>
                    <a:pt x="207220" y="173337"/>
                  </a:cubicBezTo>
                  <a:cubicBezTo>
                    <a:pt x="207220" y="197768"/>
                    <a:pt x="187675" y="216992"/>
                    <a:pt x="163565" y="216992"/>
                  </a:cubicBezTo>
                  <a:close/>
                </a:path>
              </a:pathLst>
            </a:custGeom>
            <a:solidFill>
              <a:srgbClr val="2053B5"/>
            </a:solidFill>
            <a:ln w="39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2" name="Полілінія: фігура 91">
              <a:extLst>
                <a:ext uri="{FF2B5EF4-FFF2-40B4-BE49-F238E27FC236}">
                  <a16:creationId xmlns:a16="http://schemas.microsoft.com/office/drawing/2014/main" id="{79EF48E4-CBFD-E6E3-8CCA-B7133F1188B5}"/>
                </a:ext>
              </a:extLst>
            </p:cNvPr>
            <p:cNvSpPr/>
            <p:nvPr/>
          </p:nvSpPr>
          <p:spPr>
            <a:xfrm>
              <a:off x="4531590" y="3817053"/>
              <a:ext cx="538352" cy="352481"/>
            </a:xfrm>
            <a:custGeom>
              <a:avLst/>
              <a:gdLst>
                <a:gd name="connsiteX0" fmla="*/ 508491 w 538352"/>
                <a:gd name="connsiteY0" fmla="*/ 0 h 352481"/>
                <a:gd name="connsiteX1" fmla="*/ 442088 w 538352"/>
                <a:gd name="connsiteY1" fmla="*/ 0 h 352481"/>
                <a:gd name="connsiteX2" fmla="*/ 412851 w 538352"/>
                <a:gd name="connsiteY2" fmla="*/ 22668 h 352481"/>
                <a:gd name="connsiteX3" fmla="*/ 398513 w 538352"/>
                <a:gd name="connsiteY3" fmla="*/ 78098 h 352481"/>
                <a:gd name="connsiteX4" fmla="*/ 28570 w 538352"/>
                <a:gd name="connsiteY4" fmla="*/ 78098 h 352481"/>
                <a:gd name="connsiteX5" fmla="*/ 15273 w 538352"/>
                <a:gd name="connsiteY5" fmla="*/ 81182 h 352481"/>
                <a:gd name="connsiteX6" fmla="*/ 815 w 538352"/>
                <a:gd name="connsiteY6" fmla="*/ 113022 h 352481"/>
                <a:gd name="connsiteX7" fmla="*/ 52760 w 538352"/>
                <a:gd name="connsiteY7" fmla="*/ 321843 h 352481"/>
                <a:gd name="connsiteX8" fmla="*/ 91969 w 538352"/>
                <a:gd name="connsiteY8" fmla="*/ 352481 h 352481"/>
                <a:gd name="connsiteX9" fmla="*/ 362388 w 538352"/>
                <a:gd name="connsiteY9" fmla="*/ 352481 h 352481"/>
                <a:gd name="connsiteX10" fmla="*/ 401757 w 538352"/>
                <a:gd name="connsiteY10" fmla="*/ 321282 h 352481"/>
                <a:gd name="connsiteX11" fmla="*/ 463795 w 538352"/>
                <a:gd name="connsiteY11" fmla="*/ 56351 h 352481"/>
                <a:gd name="connsiteX12" fmla="*/ 510173 w 538352"/>
                <a:gd name="connsiteY12" fmla="*/ 56351 h 352481"/>
                <a:gd name="connsiteX13" fmla="*/ 538208 w 538352"/>
                <a:gd name="connsiteY13" fmla="*/ 25272 h 352481"/>
                <a:gd name="connsiteX14" fmla="*/ 508571 w 538352"/>
                <a:gd name="connsiteY14" fmla="*/ 0 h 352481"/>
                <a:gd name="connsiteX15" fmla="*/ 127614 w 538352"/>
                <a:gd name="connsiteY15" fmla="*/ 290804 h 352481"/>
                <a:gd name="connsiteX16" fmla="*/ 125010 w 538352"/>
                <a:gd name="connsiteY16" fmla="*/ 290964 h 352481"/>
                <a:gd name="connsiteX17" fmla="*/ 101701 w 538352"/>
                <a:gd name="connsiteY17" fmla="*/ 270018 h 352481"/>
                <a:gd name="connsiteX18" fmla="*/ 90287 w 538352"/>
                <a:gd name="connsiteY18" fmla="*/ 165647 h 352481"/>
                <a:gd name="connsiteX19" fmla="*/ 111073 w 538352"/>
                <a:gd name="connsiteY19" fmla="*/ 139735 h 352481"/>
                <a:gd name="connsiteX20" fmla="*/ 136945 w 538352"/>
                <a:gd name="connsiteY20" fmla="*/ 160521 h 352481"/>
                <a:gd name="connsiteX21" fmla="*/ 148360 w 538352"/>
                <a:gd name="connsiteY21" fmla="*/ 264892 h 352481"/>
                <a:gd name="connsiteX22" fmla="*/ 127574 w 538352"/>
                <a:gd name="connsiteY22" fmla="*/ 290804 h 352481"/>
                <a:gd name="connsiteX23" fmla="*/ 246523 w 538352"/>
                <a:gd name="connsiteY23" fmla="*/ 267455 h 352481"/>
                <a:gd name="connsiteX24" fmla="*/ 223053 w 538352"/>
                <a:gd name="connsiteY24" fmla="*/ 290924 h 352481"/>
                <a:gd name="connsiteX25" fmla="*/ 199584 w 538352"/>
                <a:gd name="connsiteY25" fmla="*/ 267455 h 352481"/>
                <a:gd name="connsiteX26" fmla="*/ 199584 w 538352"/>
                <a:gd name="connsiteY26" fmla="*/ 163084 h 352481"/>
                <a:gd name="connsiteX27" fmla="*/ 223053 w 538352"/>
                <a:gd name="connsiteY27" fmla="*/ 139615 h 352481"/>
                <a:gd name="connsiteX28" fmla="*/ 246523 w 538352"/>
                <a:gd name="connsiteY28" fmla="*/ 163084 h 352481"/>
                <a:gd name="connsiteX29" fmla="*/ 246523 w 538352"/>
                <a:gd name="connsiteY29" fmla="*/ 267455 h 352481"/>
                <a:gd name="connsiteX30" fmla="*/ 344325 w 538352"/>
                <a:gd name="connsiteY30" fmla="*/ 270018 h 352481"/>
                <a:gd name="connsiteX31" fmla="*/ 321016 w 538352"/>
                <a:gd name="connsiteY31" fmla="*/ 290964 h 352481"/>
                <a:gd name="connsiteX32" fmla="*/ 318453 w 538352"/>
                <a:gd name="connsiteY32" fmla="*/ 290804 h 352481"/>
                <a:gd name="connsiteX33" fmla="*/ 297667 w 538352"/>
                <a:gd name="connsiteY33" fmla="*/ 264892 h 352481"/>
                <a:gd name="connsiteX34" fmla="*/ 309081 w 538352"/>
                <a:gd name="connsiteY34" fmla="*/ 160521 h 352481"/>
                <a:gd name="connsiteX35" fmla="*/ 334993 w 538352"/>
                <a:gd name="connsiteY35" fmla="*/ 139735 h 352481"/>
                <a:gd name="connsiteX36" fmla="*/ 355780 w 538352"/>
                <a:gd name="connsiteY36" fmla="*/ 165647 h 352481"/>
                <a:gd name="connsiteX37" fmla="*/ 344365 w 538352"/>
                <a:gd name="connsiteY37" fmla="*/ 270018 h 35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38352" h="352481">
                  <a:moveTo>
                    <a:pt x="508491" y="0"/>
                  </a:moveTo>
                  <a:lnTo>
                    <a:pt x="442088" y="0"/>
                  </a:lnTo>
                  <a:cubicBezTo>
                    <a:pt x="428310" y="0"/>
                    <a:pt x="416255" y="9332"/>
                    <a:pt x="412851" y="22668"/>
                  </a:cubicBezTo>
                  <a:lnTo>
                    <a:pt x="398513" y="78098"/>
                  </a:lnTo>
                  <a:lnTo>
                    <a:pt x="28570" y="78098"/>
                  </a:lnTo>
                  <a:cubicBezTo>
                    <a:pt x="23964" y="78098"/>
                    <a:pt x="19318" y="79019"/>
                    <a:pt x="15273" y="81182"/>
                  </a:cubicBezTo>
                  <a:cubicBezTo>
                    <a:pt x="3218" y="87590"/>
                    <a:pt x="-2189" y="100806"/>
                    <a:pt x="815" y="113022"/>
                  </a:cubicBezTo>
                  <a:lnTo>
                    <a:pt x="52760" y="321843"/>
                  </a:lnTo>
                  <a:cubicBezTo>
                    <a:pt x="57246" y="339866"/>
                    <a:pt x="73426" y="352481"/>
                    <a:pt x="91969" y="352481"/>
                  </a:cubicBezTo>
                  <a:lnTo>
                    <a:pt x="362388" y="352481"/>
                  </a:lnTo>
                  <a:cubicBezTo>
                    <a:pt x="381171" y="352481"/>
                    <a:pt x="397472" y="339545"/>
                    <a:pt x="401757" y="321282"/>
                  </a:cubicBezTo>
                  <a:lnTo>
                    <a:pt x="463795" y="56351"/>
                  </a:lnTo>
                  <a:lnTo>
                    <a:pt x="510173" y="56351"/>
                  </a:lnTo>
                  <a:cubicBezTo>
                    <a:pt x="526674" y="56351"/>
                    <a:pt x="539890" y="42133"/>
                    <a:pt x="538208" y="25272"/>
                  </a:cubicBezTo>
                  <a:cubicBezTo>
                    <a:pt x="536726" y="10613"/>
                    <a:pt x="523309" y="0"/>
                    <a:pt x="508571" y="0"/>
                  </a:cubicBezTo>
                  <a:close/>
                  <a:moveTo>
                    <a:pt x="127614" y="290804"/>
                  </a:moveTo>
                  <a:cubicBezTo>
                    <a:pt x="126733" y="290884"/>
                    <a:pt x="125892" y="290964"/>
                    <a:pt x="125010" y="290964"/>
                  </a:cubicBezTo>
                  <a:cubicBezTo>
                    <a:pt x="113196" y="290964"/>
                    <a:pt x="103023" y="282073"/>
                    <a:pt x="101701" y="270018"/>
                  </a:cubicBezTo>
                  <a:lnTo>
                    <a:pt x="90287" y="165647"/>
                  </a:lnTo>
                  <a:cubicBezTo>
                    <a:pt x="88885" y="152751"/>
                    <a:pt x="98177" y="141177"/>
                    <a:pt x="111073" y="139735"/>
                  </a:cubicBezTo>
                  <a:cubicBezTo>
                    <a:pt x="123849" y="138373"/>
                    <a:pt x="135544" y="147625"/>
                    <a:pt x="136945" y="160521"/>
                  </a:cubicBezTo>
                  <a:lnTo>
                    <a:pt x="148360" y="264892"/>
                  </a:lnTo>
                  <a:cubicBezTo>
                    <a:pt x="149761" y="277788"/>
                    <a:pt x="140470" y="289362"/>
                    <a:pt x="127574" y="290804"/>
                  </a:cubicBezTo>
                  <a:close/>
                  <a:moveTo>
                    <a:pt x="246523" y="267455"/>
                  </a:moveTo>
                  <a:cubicBezTo>
                    <a:pt x="246523" y="280431"/>
                    <a:pt x="236030" y="290924"/>
                    <a:pt x="223053" y="290924"/>
                  </a:cubicBezTo>
                  <a:cubicBezTo>
                    <a:pt x="210077" y="290924"/>
                    <a:pt x="199584" y="280391"/>
                    <a:pt x="199584" y="267455"/>
                  </a:cubicBezTo>
                  <a:lnTo>
                    <a:pt x="199584" y="163084"/>
                  </a:lnTo>
                  <a:cubicBezTo>
                    <a:pt x="199584" y="150108"/>
                    <a:pt x="210077" y="139615"/>
                    <a:pt x="223053" y="139615"/>
                  </a:cubicBezTo>
                  <a:cubicBezTo>
                    <a:pt x="236030" y="139615"/>
                    <a:pt x="246523" y="150108"/>
                    <a:pt x="246523" y="163084"/>
                  </a:cubicBezTo>
                  <a:lnTo>
                    <a:pt x="246523" y="267455"/>
                  </a:lnTo>
                  <a:close/>
                  <a:moveTo>
                    <a:pt x="344325" y="270018"/>
                  </a:moveTo>
                  <a:cubicBezTo>
                    <a:pt x="343004" y="282033"/>
                    <a:pt x="332831" y="290964"/>
                    <a:pt x="321016" y="290964"/>
                  </a:cubicBezTo>
                  <a:cubicBezTo>
                    <a:pt x="320175" y="290964"/>
                    <a:pt x="319294" y="290924"/>
                    <a:pt x="318453" y="290804"/>
                  </a:cubicBezTo>
                  <a:cubicBezTo>
                    <a:pt x="305557" y="289402"/>
                    <a:pt x="296225" y="277788"/>
                    <a:pt x="297667" y="264892"/>
                  </a:cubicBezTo>
                  <a:lnTo>
                    <a:pt x="309081" y="160521"/>
                  </a:lnTo>
                  <a:cubicBezTo>
                    <a:pt x="310483" y="147625"/>
                    <a:pt x="322217" y="138413"/>
                    <a:pt x="334993" y="139735"/>
                  </a:cubicBezTo>
                  <a:cubicBezTo>
                    <a:pt x="347890" y="141137"/>
                    <a:pt x="357181" y="152751"/>
                    <a:pt x="355780" y="165647"/>
                  </a:cubicBezTo>
                  <a:lnTo>
                    <a:pt x="344365" y="270018"/>
                  </a:lnTo>
                  <a:close/>
                </a:path>
              </a:pathLst>
            </a:custGeom>
            <a:solidFill>
              <a:srgbClr val="FFA800"/>
            </a:solidFill>
            <a:ln w="39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3" name="Полілінія: фігура 92">
              <a:extLst>
                <a:ext uri="{FF2B5EF4-FFF2-40B4-BE49-F238E27FC236}">
                  <a16:creationId xmlns:a16="http://schemas.microsoft.com/office/drawing/2014/main" id="{951363E2-A735-EA16-6201-5247D2B1A1A4}"/>
                </a:ext>
              </a:extLst>
            </p:cNvPr>
            <p:cNvSpPr/>
            <p:nvPr/>
          </p:nvSpPr>
          <p:spPr>
            <a:xfrm>
              <a:off x="4801222" y="4198411"/>
              <a:ext cx="95639" cy="95639"/>
            </a:xfrm>
            <a:custGeom>
              <a:avLst/>
              <a:gdLst>
                <a:gd name="connsiteX0" fmla="*/ 47820 w 95639"/>
                <a:gd name="connsiteY0" fmla="*/ 0 h 95639"/>
                <a:gd name="connsiteX1" fmla="*/ 0 w 95639"/>
                <a:gd name="connsiteY1" fmla="*/ 47820 h 95639"/>
                <a:gd name="connsiteX2" fmla="*/ 47820 w 95639"/>
                <a:gd name="connsiteY2" fmla="*/ 95640 h 95639"/>
                <a:gd name="connsiteX3" fmla="*/ 95640 w 95639"/>
                <a:gd name="connsiteY3" fmla="*/ 47820 h 95639"/>
                <a:gd name="connsiteX4" fmla="*/ 47820 w 95639"/>
                <a:gd name="connsiteY4" fmla="*/ 0 h 9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39" h="95639">
                  <a:moveTo>
                    <a:pt x="47820" y="0"/>
                  </a:moveTo>
                  <a:cubicBezTo>
                    <a:pt x="21427" y="0"/>
                    <a:pt x="0" y="21387"/>
                    <a:pt x="0" y="47820"/>
                  </a:cubicBezTo>
                  <a:cubicBezTo>
                    <a:pt x="0" y="74253"/>
                    <a:pt x="21387" y="95640"/>
                    <a:pt x="47820" y="95640"/>
                  </a:cubicBezTo>
                  <a:cubicBezTo>
                    <a:pt x="74253" y="95640"/>
                    <a:pt x="95640" y="74213"/>
                    <a:pt x="95640" y="47820"/>
                  </a:cubicBezTo>
                  <a:cubicBezTo>
                    <a:pt x="95640" y="21427"/>
                    <a:pt x="74253" y="0"/>
                    <a:pt x="47820" y="0"/>
                  </a:cubicBezTo>
                  <a:close/>
                </a:path>
              </a:pathLst>
            </a:custGeom>
            <a:solidFill>
              <a:srgbClr val="FFA800"/>
            </a:solidFill>
            <a:ln w="39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4" name="Полілінія: фігура 93">
              <a:extLst>
                <a:ext uri="{FF2B5EF4-FFF2-40B4-BE49-F238E27FC236}">
                  <a16:creationId xmlns:a16="http://schemas.microsoft.com/office/drawing/2014/main" id="{42EBA5F4-D2FC-1863-5041-CDB15C53D617}"/>
                </a:ext>
              </a:extLst>
            </p:cNvPr>
            <p:cNvSpPr/>
            <p:nvPr/>
          </p:nvSpPr>
          <p:spPr>
            <a:xfrm>
              <a:off x="4622918" y="4198411"/>
              <a:ext cx="95639" cy="95639"/>
            </a:xfrm>
            <a:custGeom>
              <a:avLst/>
              <a:gdLst>
                <a:gd name="connsiteX0" fmla="*/ 47820 w 95639"/>
                <a:gd name="connsiteY0" fmla="*/ 0 h 95639"/>
                <a:gd name="connsiteX1" fmla="*/ 0 w 95639"/>
                <a:gd name="connsiteY1" fmla="*/ 47820 h 95639"/>
                <a:gd name="connsiteX2" fmla="*/ 47820 w 95639"/>
                <a:gd name="connsiteY2" fmla="*/ 95640 h 95639"/>
                <a:gd name="connsiteX3" fmla="*/ 95640 w 95639"/>
                <a:gd name="connsiteY3" fmla="*/ 47820 h 95639"/>
                <a:gd name="connsiteX4" fmla="*/ 47820 w 95639"/>
                <a:gd name="connsiteY4" fmla="*/ 0 h 9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39" h="95639">
                  <a:moveTo>
                    <a:pt x="47820" y="0"/>
                  </a:moveTo>
                  <a:cubicBezTo>
                    <a:pt x="21427" y="0"/>
                    <a:pt x="0" y="21387"/>
                    <a:pt x="0" y="47820"/>
                  </a:cubicBezTo>
                  <a:cubicBezTo>
                    <a:pt x="0" y="74253"/>
                    <a:pt x="21387" y="95640"/>
                    <a:pt x="47820" y="95640"/>
                  </a:cubicBezTo>
                  <a:cubicBezTo>
                    <a:pt x="74253" y="95640"/>
                    <a:pt x="95640" y="74213"/>
                    <a:pt x="95640" y="47820"/>
                  </a:cubicBezTo>
                  <a:cubicBezTo>
                    <a:pt x="95640" y="21427"/>
                    <a:pt x="74213" y="0"/>
                    <a:pt x="47820" y="0"/>
                  </a:cubicBezTo>
                  <a:close/>
                </a:path>
              </a:pathLst>
            </a:custGeom>
            <a:solidFill>
              <a:srgbClr val="FFA800"/>
            </a:solidFill>
            <a:ln w="39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</p:grpSp>
      <p:pic>
        <p:nvPicPr>
          <p:cNvPr id="97" name="Графіка 96">
            <a:extLst>
              <a:ext uri="{FF2B5EF4-FFF2-40B4-BE49-F238E27FC236}">
                <a16:creationId xmlns:a16="http://schemas.microsoft.com/office/drawing/2014/main" id="{34494B06-F74D-E890-D80A-9645879285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6308" y="3352573"/>
            <a:ext cx="1283662" cy="742989"/>
          </a:xfrm>
          <a:prstGeom prst="rect">
            <a:avLst/>
          </a:prstGeom>
        </p:spPr>
      </p:pic>
      <p:pic>
        <p:nvPicPr>
          <p:cNvPr id="101" name="Графіка 100">
            <a:extLst>
              <a:ext uri="{FF2B5EF4-FFF2-40B4-BE49-F238E27FC236}">
                <a16:creationId xmlns:a16="http://schemas.microsoft.com/office/drawing/2014/main" id="{9E06C4C1-E5B3-C1CD-9945-10B55B7F6A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10489" y="3229143"/>
            <a:ext cx="1135851" cy="99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481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3A2495EF1724F4680B1B172A3E3A759" ma:contentTypeVersion="16" ma:contentTypeDescription="Створення нового документа." ma:contentTypeScope="" ma:versionID="63fb7102f5e8ccf9e0eaa1b12565e57a">
  <xsd:schema xmlns:xsd="http://www.w3.org/2001/XMLSchema" xmlns:xs="http://www.w3.org/2001/XMLSchema" xmlns:p="http://schemas.microsoft.com/office/2006/metadata/properties" xmlns:ns3="e92a4a20-221d-4a67-83d8-1b0eeb6f2bdc" xmlns:ns4="0f45f690-3c91-471a-82cd-ac5e966af569" targetNamespace="http://schemas.microsoft.com/office/2006/metadata/properties" ma:root="true" ma:fieldsID="683c361be04fa74fbaeca46e72052a30" ns3:_="" ns4:_="">
    <xsd:import namespace="e92a4a20-221d-4a67-83d8-1b0eeb6f2bdc"/>
    <xsd:import namespace="0f45f690-3c91-471a-82cd-ac5e966af569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ystemTags" minOccurs="0"/>
                <xsd:element ref="ns3:MediaLengthInSeconds" minOccurs="0"/>
                <xsd:element ref="ns3:MediaServiceLocation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a4a20-221d-4a67-83d8-1b0eeb6f2bdc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45f690-3c91-471a-82cd-ac5e966af569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Геш підказки про спільний доступ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92a4a20-221d-4a67-83d8-1b0eeb6f2bdc" xsi:nil="true"/>
  </documentManagement>
</p:properties>
</file>

<file path=customXml/itemProps1.xml><?xml version="1.0" encoding="utf-8"?>
<ds:datastoreItem xmlns:ds="http://schemas.openxmlformats.org/officeDocument/2006/customXml" ds:itemID="{042B25DA-21F8-4F08-95D8-83C7FBCA22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37AD86-4554-4192-BE83-CDD041046B14}">
  <ds:schemaRefs>
    <ds:schemaRef ds:uri="0f45f690-3c91-471a-82cd-ac5e966af569"/>
    <ds:schemaRef ds:uri="e92a4a20-221d-4a67-83d8-1b0eeb6f2b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ED73887-1183-4E47-A15C-FB083E159F04}">
  <ds:schemaRefs>
    <ds:schemaRef ds:uri="0f45f690-3c91-471a-82cd-ac5e966af569"/>
    <ds:schemaRef ds:uri="e92a4a20-221d-4a67-83d8-1b0eeb6f2bd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Коваль Ярослав Орестович</dc:creator>
  <cp:revision>2</cp:revision>
  <dcterms:created xsi:type="dcterms:W3CDTF">2024-05-28T06:50:25Z</dcterms:created>
  <dcterms:modified xsi:type="dcterms:W3CDTF">2026-05-20T10:50:48Z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0x010100E3A2495EF1724F4680B1B172A3E3A759</vt:lpwstr>
  </property>
</Properties>
</file>