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60" r:id="rId5"/>
    <p:sldId id="265" r:id="rId6"/>
    <p:sldId id="267" r:id="rId7"/>
    <p:sldId id="268" r:id="rId8"/>
    <p:sldId id="269" r:id="rId9"/>
    <p:sldId id="270" r:id="rId10"/>
    <p:sldId id="272" r:id="rId11"/>
    <p:sldId id="261" r:id="rId12"/>
    <p:sldId id="262" r:id="rId1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55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836CD-844C-42B1-80AE-1E810A40398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32E-C2B7-4DCC-8C09-BA10A0C68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24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8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5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6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9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7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2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333C0-8547-4368-9445-1DC11463097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4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36143" y="1372402"/>
            <a:ext cx="9144000" cy="691101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Титульний слайд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318" y="1240162"/>
            <a:ext cx="4313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Іванівська сільська територіальна громада, Хмільницького району,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Вінницької області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5028" y="432707"/>
            <a:ext cx="6133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/>
              <a:t>Проєкт</a:t>
            </a:r>
            <a:r>
              <a:rPr lang="uk-UA" sz="2000" b="1" dirty="0" smtClean="0"/>
              <a:t> «Маршрут </a:t>
            </a:r>
            <a:r>
              <a:rPr lang="uk-UA" sz="2000" b="1" dirty="0" err="1" smtClean="0"/>
              <a:t>безбар’єрності</a:t>
            </a:r>
            <a:r>
              <a:rPr lang="uk-UA" sz="2000" b="1" dirty="0" smtClean="0"/>
              <a:t> Чумаківської</a:t>
            </a:r>
          </a:p>
          <a:p>
            <a:r>
              <a:rPr lang="uk-UA" sz="2000" b="1" dirty="0"/>
              <a:t>с</a:t>
            </a:r>
            <a:r>
              <a:rPr lang="uk-UA" sz="2000" b="1" dirty="0" smtClean="0"/>
              <a:t>ільської територіальної громади» </a:t>
            </a:r>
            <a:endParaRPr lang="uk-UA" sz="2000" b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60" y="1372402"/>
            <a:ext cx="8133000" cy="477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81" y="1372402"/>
            <a:ext cx="1402080" cy="1969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37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b="1" dirty="0" smtClean="0"/>
              <a:t>Кінцева точка в маршруті</a:t>
            </a:r>
            <a:br>
              <a:rPr lang="uk-UA" sz="1800" b="1" dirty="0" smtClean="0"/>
            </a:br>
            <a:r>
              <a:rPr lang="uk-UA" sz="1800" b="1" dirty="0"/>
              <a:t/>
            </a:r>
            <a:br>
              <a:rPr lang="uk-UA" sz="1800" b="1" dirty="0"/>
            </a:br>
            <a:r>
              <a:rPr lang="uk-UA" sz="1800" b="1" dirty="0" smtClean="0"/>
              <a:t>Амбулаторія АЗПСМ с. Чумаки</a:t>
            </a:r>
            <a:endParaRPr lang="uk-UA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2848" y="631952"/>
            <a:ext cx="6456680" cy="564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757" y="383722"/>
            <a:ext cx="10521043" cy="391885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Заходи з облаштування </a:t>
            </a:r>
            <a:r>
              <a:rPr lang="uk-UA" sz="2800" b="1" dirty="0" err="1" smtClean="0"/>
              <a:t>безбар'єрного</a:t>
            </a:r>
            <a:r>
              <a:rPr lang="uk-UA" sz="2800" b="1" dirty="0" smtClean="0"/>
              <a:t> маршруту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/>
              <a:t> </a:t>
            </a:r>
            <a:r>
              <a:rPr lang="ru-RU" sz="1800" dirty="0" err="1" smtClean="0"/>
              <a:t>Більшість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об’єктів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потребує</a:t>
            </a:r>
            <a:r>
              <a:rPr lang="ru-RU" sz="1800" dirty="0" smtClean="0"/>
              <a:t> </a:t>
            </a:r>
            <a:r>
              <a:rPr lang="ru-RU" sz="1800" dirty="0" err="1" smtClean="0"/>
              <a:t>дооблаштування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пониження</a:t>
            </a:r>
            <a:r>
              <a:rPr lang="ru-RU" sz="1800" dirty="0"/>
              <a:t> </a:t>
            </a:r>
            <a:r>
              <a:rPr lang="ru-RU" sz="1800" dirty="0" err="1" smtClean="0"/>
              <a:t>бордюрів</a:t>
            </a:r>
            <a:r>
              <a:rPr lang="ru-RU" sz="1800" dirty="0" smtClean="0"/>
              <a:t>) </a:t>
            </a:r>
            <a:r>
              <a:rPr lang="ru-RU" sz="1800" dirty="0" err="1"/>
              <a:t>відповідно</a:t>
            </a:r>
            <a:r>
              <a:rPr lang="ru-RU" sz="1800" dirty="0"/>
              <a:t> до </a:t>
            </a:r>
            <a:r>
              <a:rPr lang="ru-RU" sz="1800" dirty="0" err="1"/>
              <a:t>вимог</a:t>
            </a:r>
            <a:r>
              <a:rPr lang="ru-RU" sz="1800" dirty="0"/>
              <a:t> </a:t>
            </a:r>
            <a:r>
              <a:rPr lang="ru-RU" sz="1800" dirty="0" err="1"/>
              <a:t>доступності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• </a:t>
            </a:r>
            <a:r>
              <a:rPr lang="ru-RU" sz="1800" dirty="0" smtClean="0"/>
              <a:t> </a:t>
            </a:r>
            <a:r>
              <a:rPr lang="ru-RU" sz="1800" dirty="0" err="1"/>
              <a:t>Відсутня</a:t>
            </a:r>
            <a:r>
              <a:rPr lang="ru-RU" sz="1800" dirty="0"/>
              <a:t> </a:t>
            </a:r>
            <a:r>
              <a:rPr lang="ru-RU" sz="1800" dirty="0" err="1"/>
              <a:t>попереджувальна</a:t>
            </a:r>
            <a:r>
              <a:rPr lang="ru-RU" sz="1800" dirty="0"/>
              <a:t> тактильна </a:t>
            </a:r>
            <a:r>
              <a:rPr lang="ru-RU" sz="1800" dirty="0" err="1"/>
              <a:t>навігація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• </a:t>
            </a:r>
            <a:r>
              <a:rPr lang="ru-RU" sz="1800" dirty="0" err="1" smtClean="0"/>
              <a:t>Побудова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пандосів</a:t>
            </a:r>
            <a:r>
              <a:rPr lang="ru-RU" sz="1800" dirty="0" smtClean="0"/>
              <a:t> на </a:t>
            </a:r>
            <a:r>
              <a:rPr lang="ru-RU" sz="1800" dirty="0" err="1" smtClean="0"/>
              <a:t>об’єктах</a:t>
            </a:r>
            <a:r>
              <a:rPr lang="ru-RU" sz="1800" dirty="0" smtClean="0"/>
              <a:t> </a:t>
            </a:r>
            <a:r>
              <a:rPr lang="ru-RU" sz="1800" dirty="0" err="1" smtClean="0"/>
              <a:t>комунальної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власності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приватної</a:t>
            </a:r>
            <a:r>
              <a:rPr lang="ru-RU" sz="1800" dirty="0"/>
              <a:t> 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err="1"/>
              <a:t>Фінансування</a:t>
            </a:r>
            <a:r>
              <a:rPr lang="ru-RU" sz="1800" dirty="0"/>
              <a:t> </a:t>
            </a:r>
            <a:r>
              <a:rPr lang="uk-UA" sz="1800" dirty="0"/>
              <a:t>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Об'єктів</a:t>
            </a:r>
            <a:r>
              <a:rPr lang="ru-RU" sz="1800" dirty="0"/>
              <a:t> </a:t>
            </a:r>
            <a:r>
              <a:rPr lang="ru-RU" sz="1800" dirty="0" err="1"/>
              <a:t>комунальної</a:t>
            </a:r>
            <a:r>
              <a:rPr lang="ru-RU" sz="1800" dirty="0"/>
              <a:t> </a:t>
            </a:r>
            <a:r>
              <a:rPr lang="ru-RU" sz="1800" dirty="0" err="1"/>
              <a:t>власності</a:t>
            </a:r>
            <a:r>
              <a:rPr lang="ru-RU" sz="1800" dirty="0"/>
              <a:t> - за </a:t>
            </a:r>
            <a:r>
              <a:rPr lang="ru-RU" sz="1800" dirty="0" err="1"/>
              <a:t>рахунок</a:t>
            </a:r>
            <a:r>
              <a:rPr lang="ru-RU" sz="1800" dirty="0"/>
              <a:t> </a:t>
            </a:r>
            <a:r>
              <a:rPr lang="ru-RU" sz="1800" dirty="0" err="1"/>
              <a:t>коштів</a:t>
            </a:r>
            <a:r>
              <a:rPr lang="ru-RU" sz="1800" dirty="0"/>
              <a:t> бюджету </a:t>
            </a:r>
            <a:r>
              <a:rPr lang="ru-RU" sz="1800" dirty="0" err="1"/>
              <a:t>територіальної</a:t>
            </a:r>
            <a:r>
              <a:rPr lang="ru-RU" sz="1800" dirty="0"/>
              <a:t> </a:t>
            </a:r>
            <a:r>
              <a:rPr lang="ru-RU" sz="1800" dirty="0" err="1"/>
              <a:t>громади</a:t>
            </a:r>
            <a:r>
              <a:rPr lang="ru-RU" sz="1800" dirty="0"/>
              <a:t>, з </a:t>
            </a:r>
            <a:r>
              <a:rPr lang="ru-RU" sz="1800" dirty="0" err="1"/>
              <a:t>можливістю</a:t>
            </a:r>
            <a:r>
              <a:rPr lang="ru-RU" sz="1800" dirty="0"/>
              <a:t> </a:t>
            </a:r>
            <a:r>
              <a:rPr lang="ru-RU" sz="1800" dirty="0" err="1"/>
              <a:t>залучення</a:t>
            </a:r>
            <a:r>
              <a:rPr lang="ru-RU" sz="1800" dirty="0"/>
              <a:t> </a:t>
            </a:r>
            <a:r>
              <a:rPr lang="ru-RU" sz="1800" dirty="0" err="1"/>
              <a:t>донорських</a:t>
            </a:r>
            <a:r>
              <a:rPr lang="ru-RU" sz="1800" dirty="0"/>
              <a:t> </a:t>
            </a:r>
            <a:r>
              <a:rPr lang="ru-RU" sz="1800" dirty="0" err="1"/>
              <a:t>коштів</a:t>
            </a:r>
            <a:r>
              <a:rPr lang="ru-RU" sz="1800" dirty="0"/>
              <a:t>;</a:t>
            </a:r>
            <a:br>
              <a:rPr lang="ru-RU" sz="1800" dirty="0"/>
            </a:br>
            <a:r>
              <a:rPr lang="ru-RU" sz="1800" dirty="0" err="1"/>
              <a:t>Об'єктів</a:t>
            </a:r>
            <a:r>
              <a:rPr lang="ru-RU" sz="1800" dirty="0"/>
              <a:t> </a:t>
            </a:r>
            <a:r>
              <a:rPr lang="ru-RU" sz="1800" dirty="0" err="1"/>
              <a:t>приватної</a:t>
            </a:r>
            <a:r>
              <a:rPr lang="ru-RU" sz="1800" dirty="0"/>
              <a:t> </a:t>
            </a:r>
            <a:r>
              <a:rPr lang="ru-RU" sz="1800" dirty="0" err="1"/>
              <a:t>власності</a:t>
            </a:r>
            <a:r>
              <a:rPr lang="ru-RU" sz="1800" dirty="0"/>
              <a:t> – </a:t>
            </a:r>
            <a:r>
              <a:rPr lang="ru-RU" sz="1800" dirty="0" smtClean="0"/>
              <a:t>за </a:t>
            </a:r>
            <a:r>
              <a:rPr lang="ru-RU" sz="1800" dirty="0" err="1" smtClean="0"/>
              <a:t>рахунок</a:t>
            </a:r>
            <a:r>
              <a:rPr lang="ru-RU" sz="1800" dirty="0" smtClean="0"/>
              <a:t> </a:t>
            </a:r>
            <a:r>
              <a:rPr lang="ru-RU" sz="1800" dirty="0" err="1" smtClean="0"/>
              <a:t>суб'єктів</a:t>
            </a:r>
            <a:r>
              <a:rPr lang="ru-RU" sz="1800" dirty="0" smtClean="0"/>
              <a:t> </a:t>
            </a:r>
            <a:r>
              <a:rPr lang="ru-RU" sz="1800" dirty="0" err="1"/>
              <a:t>господарської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956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985" y="808263"/>
            <a:ext cx="9413422" cy="5535387"/>
          </a:xfrm>
        </p:spPr>
        <p:txBody>
          <a:bodyPr anchor="t">
            <a:normAutofit/>
          </a:bodyPr>
          <a:lstStyle/>
          <a:p>
            <a:pPr algn="ctr"/>
            <a:r>
              <a:rPr lang="uk-UA" sz="2800" b="1" dirty="0"/>
              <a:t>О</a:t>
            </a:r>
            <a:r>
              <a:rPr lang="uk-UA" sz="2800" b="1" dirty="0" smtClean="0"/>
              <a:t>чікувані результати </a:t>
            </a:r>
            <a:br>
              <a:rPr lang="uk-UA" sz="2800" b="1" dirty="0" smtClean="0"/>
            </a:b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200" dirty="0">
                <a:latin typeface="Times New Roman" pitchFamily="18" charset="0"/>
                <a:cs typeface="Times New Roman" pitchFamily="18" charset="0"/>
              </a:rPr>
            </a:b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6142" y="1461407"/>
            <a:ext cx="7747907" cy="44005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безбар’єрності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 безперешкодного 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середовища для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всіх груп 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лення, забезпечення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рівних можливостей кожній людині реалізовувати свої права. </a:t>
            </a:r>
            <a:b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Реалізація бе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збарʼєрного маршруту створить комфортне, доступне та інклюзивне 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середовище для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всіх мешканців і гостей.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Покращення доступності сприят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 рівному доступу до соціальних, культурних установ, а також до ключових обʼєктів інфраструктури. Зменшення труднощів у пересуванні, </a:t>
            </a:r>
            <a:r>
              <a:rPr lang="uk-UA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підвищить як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ість життя, стимулюватиме соціальну активність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422275"/>
            <a:ext cx="10515600" cy="1325563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Актуальність (аналіз потреби)</a:t>
            </a:r>
            <a:endParaRPr lang="en-US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3629" y="1877786"/>
            <a:ext cx="8066314" cy="37474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Arial Black" pitchFamily="34" charset="0"/>
              </a:rPr>
              <a:t>Частка </a:t>
            </a:r>
            <a:r>
              <a:rPr lang="uk-UA" sz="2400" b="1" dirty="0" err="1">
                <a:solidFill>
                  <a:schemeClr val="tx1"/>
                </a:solidFill>
                <a:latin typeface="Arial Black" pitchFamily="34" charset="0"/>
              </a:rPr>
              <a:t>маломобільних</a:t>
            </a:r>
            <a:r>
              <a:rPr lang="uk-UA" sz="2400" b="1" dirty="0">
                <a:solidFill>
                  <a:schemeClr val="tx1"/>
                </a:solidFill>
                <a:latin typeface="Arial Black" pitchFamily="34" charset="0"/>
              </a:rPr>
              <a:t> груп населення у </a:t>
            </a:r>
            <a:endParaRPr lang="uk-UA" sz="24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Arial Black" pitchFamily="34" charset="0"/>
              </a:rPr>
              <a:t>с. Чумаки </a:t>
            </a:r>
            <a:endParaRPr lang="en-US" sz="24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uk-UA" sz="2400" b="1" dirty="0">
                <a:solidFill>
                  <a:schemeClr val="tx1"/>
                </a:solidFill>
                <a:latin typeface="Arial Black" pitchFamily="34" charset="0"/>
              </a:rPr>
              <a:t>Осіб з інвалідністю – </a:t>
            </a:r>
            <a:r>
              <a:rPr lang="uk-UA" sz="2400" b="1" dirty="0" smtClean="0">
                <a:solidFill>
                  <a:schemeClr val="tx1"/>
                </a:solidFill>
                <a:latin typeface="Arial Black" pitchFamily="34" charset="0"/>
              </a:rPr>
              <a:t>40, </a:t>
            </a:r>
          </a:p>
          <a:p>
            <a:pPr algn="ctr"/>
            <a:r>
              <a:rPr lang="uk-UA" sz="2400" b="1" dirty="0" err="1" smtClean="0">
                <a:solidFill>
                  <a:schemeClr val="tx1"/>
                </a:solidFill>
                <a:latin typeface="Arial Black" pitchFamily="34" charset="0"/>
              </a:rPr>
              <a:t>Маломобільних</a:t>
            </a:r>
            <a:r>
              <a:rPr lang="uk-UA" sz="2400" b="1" dirty="0" smtClean="0">
                <a:solidFill>
                  <a:schemeClr val="tx1"/>
                </a:solidFill>
                <a:latin typeface="Arial Black" pitchFamily="34" charset="0"/>
              </a:rPr>
              <a:t> осіб </a:t>
            </a:r>
            <a:r>
              <a:rPr lang="uk-UA" sz="2400" b="1" dirty="0">
                <a:solidFill>
                  <a:schemeClr val="tx1"/>
                </a:solidFill>
                <a:latin typeface="Arial Black" pitchFamily="34" charset="0"/>
              </a:rPr>
              <a:t>– </a:t>
            </a:r>
            <a:r>
              <a:rPr lang="uk-UA" sz="2400" b="1" dirty="0" smtClean="0">
                <a:solidFill>
                  <a:schemeClr val="tx1"/>
                </a:solidFill>
                <a:latin typeface="Arial Black" pitchFamily="34" charset="0"/>
              </a:rPr>
              <a:t>8</a:t>
            </a:r>
            <a:endParaRPr lang="uk-UA" sz="2400" b="1" dirty="0">
              <a:solidFill>
                <a:schemeClr val="tx1"/>
              </a:solidFill>
              <a:latin typeface="Arial Black" pitchFamily="34" charset="0"/>
            </a:endParaRPr>
          </a:p>
          <a:p>
            <a:endParaRPr lang="uk-UA" dirty="0"/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00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/>
              <a:t>Створення безбар’єрного маршруту</a:t>
            </a:r>
            <a:endParaRPr lang="en-US" sz="1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95350" y="1858282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 smtClean="0"/>
              <a:t>безбар’єрного</a:t>
            </a:r>
            <a:r>
              <a:rPr lang="ru-RU" sz="2400" dirty="0" smtClean="0"/>
              <a:t> </a:t>
            </a:r>
            <a:r>
              <a:rPr lang="ru-RU" sz="2400" dirty="0"/>
              <a:t>маршруту у </a:t>
            </a:r>
            <a:r>
              <a:rPr lang="ru-RU" sz="2400" dirty="0" err="1"/>
              <a:t>громаді</a:t>
            </a:r>
            <a:r>
              <a:rPr lang="ru-RU" sz="2400" dirty="0"/>
              <a:t> є одним з  </a:t>
            </a:r>
            <a:r>
              <a:rPr lang="ru-RU" sz="2400" dirty="0" err="1"/>
              <a:t>кроків</a:t>
            </a:r>
            <a:r>
              <a:rPr lang="ru-RU" sz="2400" dirty="0"/>
              <a:t> до </a:t>
            </a:r>
            <a:r>
              <a:rPr lang="ru-RU" sz="2400" dirty="0" err="1"/>
              <a:t>створення</a:t>
            </a:r>
            <a:r>
              <a:rPr lang="ru-RU" sz="2400" dirty="0"/>
              <a:t> </a:t>
            </a:r>
            <a:r>
              <a:rPr lang="ru-RU" sz="2400" dirty="0" err="1"/>
              <a:t>інклюзивного</a:t>
            </a:r>
            <a:r>
              <a:rPr lang="ru-RU" sz="2400" dirty="0"/>
              <a:t> простору, </a:t>
            </a:r>
            <a:r>
              <a:rPr lang="ru-RU" sz="2400" dirty="0" err="1"/>
              <a:t>який</a:t>
            </a:r>
            <a:r>
              <a:rPr lang="ru-RU" sz="2400" dirty="0"/>
              <a:t> </a:t>
            </a:r>
            <a:r>
              <a:rPr lang="ru-RU" sz="2400" dirty="0" err="1"/>
              <a:t>доступний</a:t>
            </a:r>
            <a:r>
              <a:rPr lang="ru-RU" sz="2400" dirty="0"/>
              <a:t> для </a:t>
            </a:r>
            <a:r>
              <a:rPr lang="ru-RU" sz="2400" dirty="0" err="1"/>
              <a:t>всіх</a:t>
            </a:r>
            <a:r>
              <a:rPr lang="ru-RU" sz="2400" dirty="0"/>
              <a:t> </a:t>
            </a:r>
            <a:r>
              <a:rPr lang="ru-RU" sz="2400" dirty="0" err="1"/>
              <a:t>категорій</a:t>
            </a:r>
            <a:r>
              <a:rPr lang="ru-RU" sz="2400" dirty="0"/>
              <a:t> </a:t>
            </a:r>
            <a:r>
              <a:rPr lang="ru-RU" sz="2400" dirty="0" err="1"/>
              <a:t>населення</a:t>
            </a:r>
            <a:r>
              <a:rPr lang="ru-RU" sz="2400" dirty="0"/>
              <a:t>. </a:t>
            </a:r>
          </a:p>
          <a:p>
            <a:r>
              <a:rPr lang="ru-RU" sz="2400" dirty="0"/>
              <a:t>Маршрут проходить по </a:t>
            </a:r>
            <a:r>
              <a:rPr lang="ru-RU" sz="2400" dirty="0" err="1"/>
              <a:t>центральній</a:t>
            </a:r>
            <a:r>
              <a:rPr lang="ru-RU" sz="2400" dirty="0"/>
              <a:t> </a:t>
            </a:r>
            <a:r>
              <a:rPr lang="ru-RU" sz="2400" dirty="0" err="1"/>
              <a:t>вулиці</a:t>
            </a:r>
            <a:r>
              <a:rPr lang="ru-RU" sz="2400" dirty="0"/>
              <a:t> </a:t>
            </a:r>
            <a:r>
              <a:rPr lang="ru-RU" sz="2400" dirty="0" smtClean="0"/>
              <a:t>села Чумаки, </a:t>
            </a:r>
            <a:r>
              <a:rPr lang="ru-RU" sz="2400" dirty="0"/>
              <a:t>де </a:t>
            </a:r>
            <a:r>
              <a:rPr lang="ru-RU" sz="2400" dirty="0" err="1"/>
              <a:t>розташовано</a:t>
            </a:r>
            <a:r>
              <a:rPr lang="ru-RU" sz="2400" dirty="0"/>
              <a:t> </a:t>
            </a:r>
            <a:r>
              <a:rPr lang="ru-RU" sz="2400" dirty="0" err="1" smtClean="0"/>
              <a:t>об’єкти</a:t>
            </a:r>
            <a:r>
              <a:rPr lang="ru-RU" sz="2400" dirty="0" smtClean="0"/>
              <a:t> </a:t>
            </a:r>
            <a:r>
              <a:rPr lang="ru-RU" sz="2400" dirty="0" err="1"/>
              <a:t>соціальної</a:t>
            </a:r>
            <a:r>
              <a:rPr lang="ru-RU" sz="2400" dirty="0"/>
              <a:t> </a:t>
            </a:r>
            <a:r>
              <a:rPr lang="ru-RU" sz="2400" dirty="0" err="1"/>
              <a:t>інфраструктури</a:t>
            </a:r>
            <a:r>
              <a:rPr lang="ru-RU" sz="2400" dirty="0"/>
              <a:t> .</a:t>
            </a:r>
          </a:p>
          <a:p>
            <a:r>
              <a:rPr lang="ru-RU" sz="2400" dirty="0" err="1"/>
              <a:t>Критерії</a:t>
            </a:r>
            <a:r>
              <a:rPr lang="ru-RU" sz="2400" dirty="0"/>
              <a:t> </a:t>
            </a:r>
            <a:r>
              <a:rPr lang="ru-RU" sz="2400" dirty="0" err="1"/>
              <a:t>вибору</a:t>
            </a:r>
            <a:r>
              <a:rPr lang="ru-RU" sz="2400" dirty="0"/>
              <a:t> за </a:t>
            </a:r>
            <a:r>
              <a:rPr lang="ru-RU" sz="2400" dirty="0" err="1"/>
              <a:t>якими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обрано</a:t>
            </a:r>
            <a:r>
              <a:rPr lang="ru-RU" sz="2400" dirty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пішохідний</a:t>
            </a:r>
            <a:r>
              <a:rPr lang="ru-RU" sz="2400" dirty="0"/>
              <a:t> маршрут: </a:t>
            </a:r>
            <a:r>
              <a:rPr lang="ru-RU" sz="2400" dirty="0" smtClean="0"/>
              <a:t>на </a:t>
            </a:r>
            <a:r>
              <a:rPr lang="ru-RU" sz="2400" dirty="0" err="1"/>
              <a:t>даній</a:t>
            </a:r>
            <a:r>
              <a:rPr lang="ru-RU" sz="2400" dirty="0"/>
              <a:t> </a:t>
            </a:r>
            <a:r>
              <a:rPr lang="ru-RU" sz="2400" dirty="0" err="1"/>
              <a:t>локації</a:t>
            </a:r>
            <a:r>
              <a:rPr lang="ru-RU" sz="2400" dirty="0"/>
              <a:t> </a:t>
            </a:r>
            <a:r>
              <a:rPr lang="ru-RU" sz="2400" dirty="0" err="1" smtClean="0"/>
              <a:t>знаходяться</a:t>
            </a:r>
            <a:r>
              <a:rPr lang="ru-RU" sz="2400" dirty="0" smtClean="0"/>
              <a:t> </a:t>
            </a:r>
            <a:r>
              <a:rPr lang="ru-RU" sz="2400" dirty="0"/>
              <a:t> </a:t>
            </a:r>
            <a:r>
              <a:rPr lang="ru-RU" sz="2400" dirty="0" err="1" smtClean="0"/>
              <a:t>будівля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сільської</a:t>
            </a:r>
            <a:r>
              <a:rPr lang="ru-RU" sz="2400" dirty="0" smtClean="0"/>
              <a:t> ради (ЦНАП, </a:t>
            </a:r>
            <a:r>
              <a:rPr lang="ru-RU" sz="2400" dirty="0" err="1" smtClean="0"/>
              <a:t>відділ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соціального</a:t>
            </a:r>
            <a:r>
              <a:rPr lang="ru-RU" sz="2400" dirty="0"/>
              <a:t> </a:t>
            </a:r>
            <a:r>
              <a:rPr lang="ru-RU" sz="2400" dirty="0" err="1" smtClean="0"/>
              <a:t>захисту</a:t>
            </a:r>
            <a:r>
              <a:rPr lang="ru-RU" sz="2400" dirty="0" smtClean="0"/>
              <a:t>), аптеки</a:t>
            </a:r>
            <a:r>
              <a:rPr lang="ru-RU" sz="2400" dirty="0"/>
              <a:t>, </a:t>
            </a:r>
            <a:r>
              <a:rPr lang="ru-RU" sz="2400" dirty="0" err="1"/>
              <a:t>магазини</a:t>
            </a:r>
            <a:r>
              <a:rPr lang="ru-RU" sz="2400" dirty="0"/>
              <a:t>, </a:t>
            </a:r>
            <a:r>
              <a:rPr lang="ru-RU" sz="2400" dirty="0" err="1" smtClean="0"/>
              <a:t>зупинки</a:t>
            </a:r>
            <a:r>
              <a:rPr lang="ru-RU" sz="2400" dirty="0"/>
              <a:t> </a:t>
            </a:r>
            <a:r>
              <a:rPr lang="ru-RU" sz="2400" dirty="0" err="1"/>
              <a:t>громадського</a:t>
            </a:r>
            <a:r>
              <a:rPr lang="ru-RU" sz="2400" dirty="0"/>
              <a:t> транспорту, </a:t>
            </a:r>
            <a:r>
              <a:rPr lang="ru-RU" sz="2400" dirty="0" err="1" smtClean="0"/>
              <a:t>ліцей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відділення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УкрПошти</a:t>
            </a:r>
            <a:r>
              <a:rPr lang="ru-RU" sz="2400" dirty="0" smtClean="0"/>
              <a:t>, </a:t>
            </a:r>
            <a:r>
              <a:rPr lang="ru-RU" sz="2400" dirty="0" err="1" smtClean="0"/>
              <a:t>амбулаторія</a:t>
            </a:r>
            <a:r>
              <a:rPr lang="ru-RU" sz="2400" dirty="0" smtClean="0"/>
              <a:t> ЗПСМ с. Чумаки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62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6139"/>
            <a:ext cx="10515600" cy="957489"/>
          </a:xfrm>
        </p:spPr>
        <p:txBody>
          <a:bodyPr>
            <a:normAutofit/>
          </a:bodyPr>
          <a:lstStyle/>
          <a:p>
            <a:r>
              <a:rPr lang="uk-UA" sz="2800" b="1" dirty="0"/>
              <a:t>Схема </a:t>
            </a:r>
            <a:r>
              <a:rPr lang="uk-UA" sz="2800" b="1" dirty="0" err="1"/>
              <a:t>безбар’єрного</a:t>
            </a:r>
            <a:r>
              <a:rPr lang="uk-UA" sz="2800" b="1" dirty="0"/>
              <a:t> </a:t>
            </a:r>
            <a:r>
              <a:rPr lang="uk-UA" sz="2800" b="1" dirty="0" smtClean="0"/>
              <a:t>маршруту</a:t>
            </a:r>
            <a:br>
              <a:rPr lang="uk-UA" sz="2800" b="1" dirty="0" smtClean="0"/>
            </a:br>
            <a:r>
              <a:rPr lang="uk-UA" sz="1100" b="1" dirty="0" smtClean="0">
                <a:latin typeface="Arial Black" pitchFamily="34" charset="0"/>
              </a:rPr>
              <a:t>с. Чумаки</a:t>
            </a:r>
            <a:endParaRPr lang="en-US" sz="1600" b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838200" y="1492236"/>
            <a:ext cx="8677835" cy="5504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88639"/>
            <a:ext cx="9777104" cy="549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6927"/>
            <a:ext cx="10515600" cy="958587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Початок маршруту</a:t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1600" dirty="0" smtClean="0"/>
              <a:t>Зупинка громадського транспорту</a:t>
            </a:r>
            <a:endParaRPr lang="en-US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152" y="1913128"/>
            <a:ext cx="4880864" cy="462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503" y="1800352"/>
            <a:ext cx="4880866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09728"/>
            <a:ext cx="10515600" cy="1835950"/>
          </a:xfrm>
        </p:spPr>
        <p:txBody>
          <a:bodyPr/>
          <a:lstStyle/>
          <a:p>
            <a:r>
              <a:rPr lang="uk-UA" sz="2800" b="1" dirty="0" smtClean="0"/>
              <a:t>Деталізація </a:t>
            </a:r>
            <a:r>
              <a:rPr lang="uk-UA" sz="2800" b="1" dirty="0"/>
              <a:t>Схеми безбар’єрного маршруту.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1400" dirty="0" smtClean="0"/>
              <a:t>Аптека за адресою вул.Шкільна,11а                                                Продуктовий магазин «</a:t>
            </a:r>
            <a:r>
              <a:rPr lang="uk-UA" sz="1400" dirty="0" err="1" smtClean="0"/>
              <a:t>Мікс</a:t>
            </a:r>
            <a:r>
              <a:rPr lang="uk-UA" sz="1400" dirty="0" smtClean="0"/>
              <a:t>» за адресою вул.Шкільна,1</a:t>
            </a:r>
            <a:endParaRPr lang="en-US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784" y="1793240"/>
            <a:ext cx="5371592" cy="4556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6501" y="1818005"/>
            <a:ext cx="5383784" cy="449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530679"/>
            <a:ext cx="807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Спортивно-дитячий майданчик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425" y="1514729"/>
            <a:ext cx="5432552" cy="4577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2368" y="1533017"/>
            <a:ext cx="5432553" cy="45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593" y="261910"/>
            <a:ext cx="422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Виконавчий комітет сільської ради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421" y="1537589"/>
            <a:ext cx="5871464" cy="4403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4165" y="1531493"/>
            <a:ext cx="5822696" cy="43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245255"/>
            <a:ext cx="681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Будівля ЦНАП та ліцей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3893" y="1459865"/>
            <a:ext cx="6054344" cy="4540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9993" y="1459865"/>
            <a:ext cx="6054344" cy="45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22117</TotalTime>
  <Words>85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Актуальність (аналіз потреби)</vt:lpstr>
      <vt:lpstr>Створення безбар’єрного маршруту</vt:lpstr>
      <vt:lpstr>Схема безбар’єрного маршруту с. Чумаки</vt:lpstr>
      <vt:lpstr>Початок маршруту  Зупинка громадського транспорту</vt:lpstr>
      <vt:lpstr>Деталізація Схеми безбар’єрного маршруту.   Аптека за адресою вул.Шкільна,11а                                                Продуктовий магазин «Мікс» за адресою вул.Шкільна,1</vt:lpstr>
      <vt:lpstr>Презентация PowerPoint</vt:lpstr>
      <vt:lpstr>Презентация PowerPoint</vt:lpstr>
      <vt:lpstr>Презентация PowerPoint</vt:lpstr>
      <vt:lpstr>Кінцева точка в маршруті  Амбулаторія АЗПСМ с. Чумаки</vt:lpstr>
      <vt:lpstr>               Заходи з облаштування безбар'єрного маршруту  Більшість об’єктів потребує дооблаштування (пониження бордюрів) відповідно до вимог доступності. •  Відсутня попереджувальна тактильна навігація. • Побудова пандосів на об’єктах комунальної власності та приватної     Фінансування : Об'єктів комунальної власності - за рахунок коштів бюджету територіальної громади, з можливістю залучення донорських коштів; Об'єктів приватної власності – за рахунок суб'єктів господарської діяльності.  </vt:lpstr>
      <vt:lpstr>Очікувані результати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Безбар’єрний маршрут</dc:title>
  <dc:creator>Негода Мирослава Сергіївна</dc:creator>
  <cp:lastModifiedBy>Admin</cp:lastModifiedBy>
  <cp:revision>64</cp:revision>
  <cp:lastPrinted>2024-10-14T08:46:29Z</cp:lastPrinted>
  <dcterms:created xsi:type="dcterms:W3CDTF">2024-10-11T13:14:51Z</dcterms:created>
  <dcterms:modified xsi:type="dcterms:W3CDTF">2025-06-18T14:04:37Z</dcterms:modified>
</cp:coreProperties>
</file>